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840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18D3F-E28E-4E66-ACBF-CBDA8546243F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1030-8C7F-484B-A638-0973A0DFE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91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1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AD2B-4486-5ACE-5E7F-8302B6D83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DC5C3-887B-3680-32B8-0211ECD15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2D7FD-CDD8-54B0-F546-9B9A9BAA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6F2AF-9AE3-40F6-623D-81B243AA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BEA99-90E3-F508-788C-175EC410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C30C-F1CF-1104-B411-4613878E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5A2EE6-D095-BBFF-BE78-BE63A1E33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3626-E5A4-D72F-2D7B-16891D98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0425C-DDFA-BBF9-28BA-E4C2CB02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71438-AFC2-9878-0D1E-64B23AF0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532F9-E21C-3674-74A5-5EE084EDB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88737-0A6F-D1C6-D25F-FE78DF674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38EF-FF82-5DEC-4457-C0751D41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B4546-5051-F304-006A-D729937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C4B9E-EED6-EAE8-59D9-C8D30EB8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7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83E5-C73E-E441-9C34-6035F801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6B47-D65B-582E-29AC-A763EAAA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BE9CF-FB7E-4C0E-93ED-0CFF9368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25F6-CFEA-3725-93EE-CC480AB4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C8860-9EE7-CFD5-D0DA-BC8BFCC4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3A39-3B6C-D8E0-C810-0ADAC39F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3CEE-B44B-A6A6-36C1-2FE92CF15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8A087-B46C-137E-4656-71536115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91724-A480-FF1A-BDC5-E39C90A9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8250-EA26-89C3-02CC-E68392F4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6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DC1C-174E-872B-AA24-DE1763B2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982C-E7E9-D198-EB64-C9A57999C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F1715-E4AE-80C4-101A-1D1EFF34A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7BD52-26A6-D571-299C-72912B91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D70A5-62C2-56DF-D56C-A66AFC5CE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2C5008-6101-FDEA-CAA2-BC662AB2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622D-CB57-4626-65C9-5A944EE3F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D11B-C551-3B4F-DC96-D9A571ADF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50038-AA17-1E42-4DF4-5821AD0C8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E5C23-FE79-26FC-F2B6-C8EF058F1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63D08-4D1A-95C6-1108-8E0085BC6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4BA83-0F28-1C88-252C-F7D649A1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C9255-2589-4A21-3157-49035671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04AB1-4AC2-4D8A-2106-17C533B8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7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AE23-83D2-3F63-37C1-D49A4C384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F60F2-79AD-70CE-2DF2-C94FA7D8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E61E3-9EEA-9997-6C6F-084928CE1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FC39-31E3-400A-1473-E789DDEB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8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FCBC2-D8E6-F096-53A9-F0242875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5B79B-BB86-447A-3ECD-CF83A436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48442-E95A-1628-AC4D-88F6DE5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4D90-FE22-27C4-E564-BD7B150AA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1BE1D-B5DB-AC92-9CFE-ACA16CC8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7C592-EBE5-A654-C364-A1D8EC9B3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CF74C-D048-2C42-22E9-4DE40462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1BC0C-0A79-0AB7-E21D-EE47763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A4234-F5A1-472D-8592-CB144988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7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A28D-5DD6-16FF-47BC-59745F16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C10AD-942C-DB4F-94C1-911D7F307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B171B-BE3B-555C-3BB4-56CC007EA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F274C-A564-1496-6EAA-54511C28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C59E8-2AF4-3126-4E4A-98293287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392A0-F3C2-E75B-F8F3-BC621575E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49E12-DF4D-A8DF-31CB-474A3674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18AF8-200E-3E8C-583D-F44991DF9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87BC3-EF8E-40CE-469E-00A708297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01E7B-01DB-4B9D-B01F-5CD1CF5EC227}" type="datetimeFigureOut">
              <a:rPr lang="en-US" smtClean="0"/>
              <a:t>11/6/2024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63129-3D33-46D2-7269-AF11342C9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2E848-9F91-0A37-E5DC-1E4D6B219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37DD6AE-78B2-361C-583B-62AFCC7E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79" y="0"/>
            <a:ext cx="9641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8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A0B72D-2AFD-2C49-771C-7C8EFC75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09" y="0"/>
            <a:ext cx="9941269" cy="687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9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20C89A-DF23-010D-114F-427A1A050EAE}"/>
              </a:ext>
            </a:extLst>
          </p:cNvPr>
          <p:cNvSpPr txBox="1"/>
          <p:nvPr/>
        </p:nvSpPr>
        <p:spPr>
          <a:xfrm>
            <a:off x="1110342" y="273707"/>
            <a:ext cx="6096000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INJURIES TO BONES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Picturised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X-Ray Imaging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DISLOCATION - bones move out of their normal position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E.g. – Shoulder, Finger, Elbow, Knee, Hip.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FRACTURE - break or crack</a:t>
            </a:r>
          </a:p>
        </p:txBody>
      </p:sp>
    </p:spTree>
    <p:extLst>
      <p:ext uri="{BB962C8B-B14F-4D97-AF65-F5344CB8AC3E}">
        <p14:creationId xmlns:p14="http://schemas.microsoft.com/office/powerpoint/2010/main" val="177145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DE7BF4-0722-D5D4-1DDD-6D86A0574700}"/>
              </a:ext>
            </a:extLst>
          </p:cNvPr>
          <p:cNvSpPr txBox="1"/>
          <p:nvPr/>
        </p:nvSpPr>
        <p:spPr>
          <a:xfrm>
            <a:off x="3048000" y="10556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MOVEMENTS AND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Band of fibrous tissue that can contract and relax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together with bones for movement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3BB45E-F8D7-4804-80CF-C6C57CB9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" y="2405743"/>
            <a:ext cx="4223657" cy="4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AFA520-D75B-C00B-5C6B-5F1CE632736F}"/>
              </a:ext>
            </a:extLst>
          </p:cNvPr>
          <p:cNvSpPr txBox="1"/>
          <p:nvPr/>
        </p:nvSpPr>
        <p:spPr>
          <a:xfrm>
            <a:off x="4822372" y="3105834"/>
            <a:ext cx="6259285" cy="1463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LIGAMENTS - JOIN BONES TO BONES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TENDONS - JOIN MUSCLES TO BONES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364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BE3C76-D630-0567-9167-0C4AEAB754E9}"/>
              </a:ext>
            </a:extLst>
          </p:cNvPr>
          <p:cNvSpPr txBox="1"/>
          <p:nvPr/>
        </p:nvSpPr>
        <p:spPr>
          <a:xfrm>
            <a:off x="1" y="0"/>
            <a:ext cx="6096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WORKING OF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in pairs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 contracts pulling the bone in one direction while the other relaxes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Next, the relaxed muscle now contracts to pull the bone back into original position and the other one relaxes</a:t>
            </a:r>
          </a:p>
          <a:p>
            <a:pPr marL="4572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 flexing of elbow - biceps (in front of upper arm) pulls the forearm by contracting while triceps (at the back of upper arm) relaxes. Opposite action occurs on straightening the elbow - triceps contract, biceps relax.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C22754-0283-E21C-E68A-84100940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1" y="1632855"/>
            <a:ext cx="4953001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6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1F18F2-B024-A021-2E0B-F4F5B52B1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71672"/>
              </p:ext>
            </p:extLst>
          </p:nvPr>
        </p:nvGraphicFramePr>
        <p:xfrm>
          <a:off x="2451098" y="1832245"/>
          <a:ext cx="7289802" cy="2941320"/>
        </p:xfrm>
        <a:graphic>
          <a:graphicData uri="http://schemas.openxmlformats.org/drawingml/2006/table">
            <a:tbl>
              <a:tblPr/>
              <a:tblGrid>
                <a:gridCol w="3644901">
                  <a:extLst>
                    <a:ext uri="{9D8B030D-6E8A-4147-A177-3AD203B41FA5}">
                      <a16:colId xmlns:a16="http://schemas.microsoft.com/office/drawing/2014/main" val="3453107081"/>
                    </a:ext>
                  </a:extLst>
                </a:gridCol>
                <a:gridCol w="3644901">
                  <a:extLst>
                    <a:ext uri="{9D8B030D-6E8A-4147-A177-3AD203B41FA5}">
                      <a16:colId xmlns:a16="http://schemas.microsoft.com/office/drawing/2014/main" val="62347745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62023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Cannot be 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84654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walking, running, writing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heartbeat, eyelid movement, rib cage movement while breathing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2172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5FA18C-C965-F10A-3FFC-1B9D01930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047" y="217383"/>
            <a:ext cx="6401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MOVEMENT</a:t>
            </a:r>
          </a:p>
        </p:txBody>
      </p:sp>
    </p:spTree>
    <p:extLst>
      <p:ext uri="{BB962C8B-B14F-4D97-AF65-F5344CB8AC3E}">
        <p14:creationId xmlns:p14="http://schemas.microsoft.com/office/powerpoint/2010/main" val="356372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74C1B2-02C5-3554-7273-F8B8D9DB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96440"/>
              </p:ext>
            </p:extLst>
          </p:nvPr>
        </p:nvGraphicFramePr>
        <p:xfrm>
          <a:off x="3193220" y="2722128"/>
          <a:ext cx="5805558" cy="1844040"/>
        </p:xfrm>
        <a:graphic>
          <a:graphicData uri="http://schemas.openxmlformats.org/drawingml/2006/table">
            <a:tbl>
              <a:tblPr/>
              <a:tblGrid>
                <a:gridCol w="2902779">
                  <a:extLst>
                    <a:ext uri="{9D8B030D-6E8A-4147-A177-3AD203B41FA5}">
                      <a16:colId xmlns:a16="http://schemas.microsoft.com/office/drawing/2014/main" val="3168613843"/>
                    </a:ext>
                  </a:extLst>
                </a:gridCol>
                <a:gridCol w="2902779">
                  <a:extLst>
                    <a:ext uri="{9D8B030D-6E8A-4147-A177-3AD203B41FA5}">
                      <a16:colId xmlns:a16="http://schemas.microsoft.com/office/drawing/2014/main" val="2040237873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5512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absent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present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4733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earthworm, cockroach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human, snake, cat, dog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4199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3784DCB-B7D1-FE2A-1038-96FFB03C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8418" y="609634"/>
            <a:ext cx="127088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ANIMALS ON BASIS OF BACKBONES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75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C8539A-4C28-DBE6-C36D-55F148350450}"/>
              </a:ext>
            </a:extLst>
          </p:cNvPr>
          <p:cNvSpPr txBox="1"/>
          <p:nvPr/>
        </p:nvSpPr>
        <p:spPr>
          <a:xfrm>
            <a:off x="247650" y="1091816"/>
            <a:ext cx="115306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Earthworm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Body composed of rings or segments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Rear end fixes to the ground and the front end extends.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Now, the front-end fixes to the ground and rear end is pulled forward by shortening the body.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BROUGHT ABOUT BY CONTRACTION AND RELAXATION OF MUSCLES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Secretes a slimy substance that keeps its body moist and protects it during movement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Setae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tiny bristles present on the underside of the body that help to grip the soil </a:t>
            </a:r>
            <a:endParaRPr lang="en-US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They are called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Farmers’ friend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they eat through the soil and release undigested matter that makes the soil fertile.</a:t>
            </a: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Aeration by creating air spaces between soil particles. 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8A26DD-131C-EFEF-5643-297B9B3733A7}"/>
              </a:ext>
            </a:extLst>
          </p:cNvPr>
          <p:cNvSpPr txBox="1"/>
          <p:nvPr/>
        </p:nvSpPr>
        <p:spPr>
          <a:xfrm>
            <a:off x="413657" y="132699"/>
            <a:ext cx="11364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GAIT OF ANIMALS - MANNER OF MOVEMENT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043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ABC78E-4249-8693-95EE-F27D467E4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09797"/>
            <a:ext cx="104870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808A31C-2CB2-4B3F-D611-1378E4F5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68" y="3129517"/>
            <a:ext cx="5600700" cy="372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91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D3F4260-BA56-EAC9-B3FE-D9E7B4566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86" y="-12248"/>
            <a:ext cx="3053443" cy="68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D8CEA-E951-8733-CBF9-891785EFDBFF}"/>
              </a:ext>
            </a:extLst>
          </p:cNvPr>
          <p:cNvSpPr txBox="1"/>
          <p:nvPr/>
        </p:nvSpPr>
        <p:spPr>
          <a:xfrm>
            <a:off x="0" y="97614"/>
            <a:ext cx="831668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Vertebral Column/ Spine/ Backbone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Composed of 33 bones called vertebrae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Vertebrae 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Cervical (first 7)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Thoracic (12) - ribs are attached to them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Lumbar (5)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Sacral (5) - remain fused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Coccygeal/Caudal(4) - remain fused, form   coccyx/rudimentary tail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Pivot joint between first and second vertebra enable our neck and head to rotate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first vertebra supports our head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keep our body erect and maintain posture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Protects the spinal cord - an extension of the brain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form the rib cage and thus protects heart and lungs.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Bending and twisting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(Gliding Joint).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49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B63E42-5DEA-1BA2-C985-5E5390E7FE91}"/>
              </a:ext>
            </a:extLst>
          </p:cNvPr>
          <p:cNvSpPr/>
          <p:nvPr/>
        </p:nvSpPr>
        <p:spPr>
          <a:xfrm>
            <a:off x="2766755" y="0"/>
            <a:ext cx="6658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Appendicular Skeleton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98D867-5CF3-4371-5D35-CCFF08834D22}"/>
              </a:ext>
            </a:extLst>
          </p:cNvPr>
          <p:cNvSpPr txBox="1"/>
          <p:nvPr/>
        </p:nvSpPr>
        <p:spPr>
          <a:xfrm>
            <a:off x="688474" y="923330"/>
            <a:ext cx="10175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 includes 2 girdles, arms and legs.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Girdle bones - attached to the backbone and support the limb bones.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D8213-F944-EC3A-04BD-7F5289FA8974}"/>
              </a:ext>
            </a:extLst>
          </p:cNvPr>
          <p:cNvSpPr txBox="1"/>
          <p:nvPr/>
        </p:nvSpPr>
        <p:spPr>
          <a:xfrm>
            <a:off x="4953001" y="1848850"/>
            <a:ext cx="2285998" cy="4593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55E90-962E-78CE-2AF3-FCBFBC51290B}"/>
              </a:ext>
            </a:extLst>
          </p:cNvPr>
          <p:cNvSpPr txBox="1"/>
          <p:nvPr/>
        </p:nvSpPr>
        <p:spPr>
          <a:xfrm>
            <a:off x="1185333" y="3271252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Scapula/Shoulder Bone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4AD2A-2219-2980-56E1-994745032BE3}"/>
              </a:ext>
            </a:extLst>
          </p:cNvPr>
          <p:cNvSpPr txBox="1"/>
          <p:nvPr/>
        </p:nvSpPr>
        <p:spPr>
          <a:xfrm>
            <a:off x="7586135" y="3271251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Clavicle/Collar Bone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E2EC5-6D53-F45A-0629-C6A6D9B7C2E7}"/>
              </a:ext>
            </a:extLst>
          </p:cNvPr>
          <p:cNvSpPr txBox="1"/>
          <p:nvPr/>
        </p:nvSpPr>
        <p:spPr>
          <a:xfrm>
            <a:off x="688474" y="3915477"/>
            <a:ext cx="39173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Flat triangular bone in shoulder.</a:t>
            </a:r>
          </a:p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(contains cavity into which head of humerus fits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of arms)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94FD8-17BF-C9BA-18AA-EA12D81773D2}"/>
              </a:ext>
            </a:extLst>
          </p:cNvPr>
          <p:cNvSpPr txBox="1"/>
          <p:nvPr/>
        </p:nvSpPr>
        <p:spPr>
          <a:xfrm>
            <a:off x="7586135" y="3927249"/>
            <a:ext cx="3420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 shaped bone between neck and shoulder</a:t>
            </a:r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837693-18C0-4AFA-F875-51D44B0CB3D0}"/>
              </a:ext>
            </a:extLst>
          </p:cNvPr>
          <p:cNvCxnSpPr>
            <a:stCxn id="8" idx="2"/>
          </p:cNvCxnSpPr>
          <p:nvPr/>
        </p:nvCxnSpPr>
        <p:spPr>
          <a:xfrm>
            <a:off x="6096000" y="2308240"/>
            <a:ext cx="0" cy="2063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BE9190-2159-67AB-FFF5-E163A94D8B38}"/>
              </a:ext>
            </a:extLst>
          </p:cNvPr>
          <p:cNvCxnSpPr/>
          <p:nvPr/>
        </p:nvCxnSpPr>
        <p:spPr>
          <a:xfrm>
            <a:off x="2766755" y="2514600"/>
            <a:ext cx="673647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0F5A07-C0E5-4812-2CDF-74447B92FF44}"/>
              </a:ext>
            </a:extLst>
          </p:cNvPr>
          <p:cNvCxnSpPr/>
          <p:nvPr/>
        </p:nvCxnSpPr>
        <p:spPr>
          <a:xfrm>
            <a:off x="2766755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23AD7E2-495B-7140-62FB-92F393B44F23}"/>
              </a:ext>
            </a:extLst>
          </p:cNvPr>
          <p:cNvCxnSpPr/>
          <p:nvPr/>
        </p:nvCxnSpPr>
        <p:spPr>
          <a:xfrm>
            <a:off x="9503229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8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15B32-1EB1-57B3-CD22-B067330C5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b="12948"/>
          <a:stretch/>
        </p:blipFill>
        <p:spPr>
          <a:xfrm>
            <a:off x="1796142" y="0"/>
            <a:ext cx="8599715" cy="5671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053737-E5BF-28D9-4C70-6477FB3FA01A}"/>
              </a:ext>
            </a:extLst>
          </p:cNvPr>
          <p:cNvSpPr/>
          <p:nvPr/>
        </p:nvSpPr>
        <p:spPr>
          <a:xfrm>
            <a:off x="4698772" y="6150114"/>
            <a:ext cx="3578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524B3-80D7-742B-784D-62733B3F301F}"/>
              </a:ext>
            </a:extLst>
          </p:cNvPr>
          <p:cNvSpPr txBox="1"/>
          <p:nvPr/>
        </p:nvSpPr>
        <p:spPr>
          <a:xfrm>
            <a:off x="1025163" y="2011624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D0987-6C53-2CEF-9284-D7B1C455D089}"/>
              </a:ext>
            </a:extLst>
          </p:cNvPr>
          <p:cNvSpPr/>
          <p:nvPr/>
        </p:nvSpPr>
        <p:spPr>
          <a:xfrm>
            <a:off x="2460171" y="729343"/>
            <a:ext cx="1023258" cy="435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65744-2B66-5860-B870-F2E076040542}"/>
              </a:ext>
            </a:extLst>
          </p:cNvPr>
          <p:cNvSpPr txBox="1"/>
          <p:nvPr/>
        </p:nvSpPr>
        <p:spPr>
          <a:xfrm>
            <a:off x="2333309" y="583360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AE79D-6CC8-F8D1-80F5-D291A7A80580}"/>
              </a:ext>
            </a:extLst>
          </p:cNvPr>
          <p:cNvSpPr/>
          <p:nvPr/>
        </p:nvSpPr>
        <p:spPr>
          <a:xfrm>
            <a:off x="4187142" y="0"/>
            <a:ext cx="1059771" cy="359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73284-3A37-4518-8E08-A4176034B9C5}"/>
              </a:ext>
            </a:extLst>
          </p:cNvPr>
          <p:cNvSpPr txBox="1"/>
          <p:nvPr/>
        </p:nvSpPr>
        <p:spPr>
          <a:xfrm>
            <a:off x="4066227" y="-9155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206981-7EA4-CE1C-778C-A6065EBB2028}"/>
              </a:ext>
            </a:extLst>
          </p:cNvPr>
          <p:cNvCxnSpPr>
            <a:cxnSpLocks/>
          </p:cNvCxnSpPr>
          <p:nvPr/>
        </p:nvCxnSpPr>
        <p:spPr>
          <a:xfrm>
            <a:off x="2460171" y="2329543"/>
            <a:ext cx="770979" cy="4680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C03B60-94B9-6E20-7F48-B6694676BD91}"/>
              </a:ext>
            </a:extLst>
          </p:cNvPr>
          <p:cNvSpPr txBox="1"/>
          <p:nvPr/>
        </p:nvSpPr>
        <p:spPr>
          <a:xfrm>
            <a:off x="5655127" y="5529943"/>
            <a:ext cx="166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View</a:t>
            </a:r>
          </a:p>
        </p:txBody>
      </p:sp>
    </p:spTree>
    <p:extLst>
      <p:ext uri="{BB962C8B-B14F-4D97-AF65-F5344CB8AC3E}">
        <p14:creationId xmlns:p14="http://schemas.microsoft.com/office/powerpoint/2010/main" val="187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BF99A4-8951-44E3-2519-0C4B077EC18E}"/>
              </a:ext>
            </a:extLst>
          </p:cNvPr>
          <p:cNvSpPr txBox="1"/>
          <p:nvPr/>
        </p:nvSpPr>
        <p:spPr>
          <a:xfrm>
            <a:off x="947057" y="163286"/>
            <a:ext cx="9769021" cy="242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PELVIC GIRDLE / HIP BONE</a:t>
            </a:r>
          </a:p>
          <a:p>
            <a:pPr rtl="0"/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Consists of three bones fused together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(has cavity in which head of femur rotates)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forms a bowl like structure on which the body rests and used to sit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65ECBC-0F02-2B28-3429-FA445CAF0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0357" r="11142" b="11607"/>
          <a:stretch/>
        </p:blipFill>
        <p:spPr bwMode="auto">
          <a:xfrm>
            <a:off x="3814284" y="2884714"/>
            <a:ext cx="4563431" cy="367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0B2F7F-F01E-A2BB-8904-88519BF45054}"/>
              </a:ext>
            </a:extLst>
          </p:cNvPr>
          <p:cNvSpPr txBox="1"/>
          <p:nvPr/>
        </p:nvSpPr>
        <p:spPr>
          <a:xfrm>
            <a:off x="1959429" y="5484167"/>
            <a:ext cx="1083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Femur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CB6CC2-9AE5-B5CC-3AB7-E05BA4DFA849}"/>
              </a:ext>
            </a:extLst>
          </p:cNvPr>
          <p:cNvCxnSpPr>
            <a:cxnSpLocks/>
          </p:cNvCxnSpPr>
          <p:nvPr/>
        </p:nvCxnSpPr>
        <p:spPr>
          <a:xfrm>
            <a:off x="3043305" y="5802086"/>
            <a:ext cx="886438" cy="1850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2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DE52315-D69B-475E-70F6-85FE023D6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1" t="3178" r="24700"/>
          <a:stretch/>
        </p:blipFill>
        <p:spPr bwMode="auto">
          <a:xfrm>
            <a:off x="2363190" y="1"/>
            <a:ext cx="4655127" cy="66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A846C6-0B23-DF62-8147-B54F24CE7495}"/>
              </a:ext>
            </a:extLst>
          </p:cNvPr>
          <p:cNvSpPr/>
          <p:nvPr/>
        </p:nvSpPr>
        <p:spPr>
          <a:xfrm>
            <a:off x="6990223" y="5983860"/>
            <a:ext cx="4434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Arms/Upper Limbs</a:t>
            </a:r>
          </a:p>
        </p:txBody>
      </p:sp>
    </p:spTree>
    <p:extLst>
      <p:ext uri="{BB962C8B-B14F-4D97-AF65-F5344CB8AC3E}">
        <p14:creationId xmlns:p14="http://schemas.microsoft.com/office/powerpoint/2010/main" val="189911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AA70A7-E910-EEBD-F9DD-1B73918F2B84}"/>
              </a:ext>
            </a:extLst>
          </p:cNvPr>
          <p:cNvSpPr txBox="1"/>
          <p:nvPr/>
        </p:nvSpPr>
        <p:spPr>
          <a:xfrm>
            <a:off x="1985654" y="306779"/>
            <a:ext cx="9146968" cy="553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14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ARMS - UPPER LIMBS / FORELIMBS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- 30 bones each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UPPER ARM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Single long bone called humerus joined to pectoral girdle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2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FOREARM</a:t>
            </a:r>
          </a:p>
          <a:p>
            <a:pPr marL="973138" indent="-973138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long bones radius and ulna joined with humerus at the elbow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WRIST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Small bones called carpals, 8 in no (2 rows of four bones each)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gliding joint</a:t>
            </a:r>
          </a:p>
          <a:p>
            <a:pPr lvl="1" fontAlgn="base">
              <a:lnSpc>
                <a:spcPct val="114000"/>
              </a:lnSpc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Metacarpals, 5 in no, give shape to the palm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457200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5.FINGERS -14 Phalanges - 2(thumb),3,3,3,3</a:t>
            </a:r>
          </a:p>
        </p:txBody>
      </p:sp>
    </p:spTree>
    <p:extLst>
      <p:ext uri="{BB962C8B-B14F-4D97-AF65-F5344CB8AC3E}">
        <p14:creationId xmlns:p14="http://schemas.microsoft.com/office/powerpoint/2010/main" val="273671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D4DF90F-0BFC-3320-DD82-C37DA4917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" y="0"/>
            <a:ext cx="5619795" cy="68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677120-AB55-1274-31E7-9CAAF955694C}"/>
              </a:ext>
            </a:extLst>
          </p:cNvPr>
          <p:cNvSpPr txBox="1"/>
          <p:nvPr/>
        </p:nvSpPr>
        <p:spPr>
          <a:xfrm>
            <a:off x="5652655" y="1"/>
            <a:ext cx="6539344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LEGS - LOWER LIMBS / HINDLIMBS - 30 BONES each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THIGH - Femur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Longest bone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Joins with pelvic girdle forming ball and socket joint on one end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SHANK/BELOW KNEE</a:t>
            </a:r>
          </a:p>
          <a:p>
            <a:pPr marL="914400" indent="-9144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bones tibia and fibula - joins with femur at the knees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KNEE - </a:t>
            </a:r>
          </a:p>
          <a:p>
            <a:pPr marL="914400" indent="-403225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Patella - disc shaped knee cap for giving additional support to the knee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ANKLE - Tarsals, 7 in no</a:t>
            </a:r>
          </a:p>
          <a:p>
            <a:pPr lvl="1" fontAlgn="base">
              <a:buFont typeface="+mj-lt"/>
              <a:buAutoNum type="arabicPeriod" startAt="4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FEET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Metatarsals, 5 in no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TOES - Digits/Phalanges, 14 in no</a:t>
            </a:r>
          </a:p>
          <a:p>
            <a:br>
              <a:rPr lang="en-US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8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AF1A7-9E7B-C3C3-E866-F63522CBD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65" y="174171"/>
            <a:ext cx="9084625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1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730</Words>
  <Application>Microsoft Office PowerPoint</Application>
  <PresentationFormat>Widescreen</PresentationFormat>
  <Paragraphs>101</Paragraphs>
  <Slides>17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sanjoy bose</dc:creator>
  <cp:lastModifiedBy>sanjoy bose</cp:lastModifiedBy>
  <cp:revision>10</cp:revision>
  <dcterms:created xsi:type="dcterms:W3CDTF">2024-11-04T13:01:22Z</dcterms:created>
  <dcterms:modified xsi:type="dcterms:W3CDTF">2024-11-06T17:30:40Z</dcterms:modified>
</cp:coreProperties>
</file>