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1F91AEA-4424-4B95-9DB6-43792182B3AB}" type="datetimeFigureOut">
              <a:rPr lang="en-US" smtClean="0"/>
              <a:t>7/17/2025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12C94B-9CF1-4F0C-830F-32B3C004036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F91AEA-4424-4B95-9DB6-43792182B3AB}" type="datetimeFigureOut">
              <a:rPr lang="en-US" smtClean="0"/>
              <a:t>7/17/2025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12C94B-9CF1-4F0C-830F-32B3C004036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F91AEA-4424-4B95-9DB6-43792182B3AB}" type="datetimeFigureOut">
              <a:rPr lang="en-US" smtClean="0"/>
              <a:t>7/17/2025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12C94B-9CF1-4F0C-830F-32B3C004036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F91AEA-4424-4B95-9DB6-43792182B3AB}" type="datetimeFigureOut">
              <a:rPr lang="en-US" smtClean="0"/>
              <a:t>7/17/2025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12C94B-9CF1-4F0C-830F-32B3C004036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F91AEA-4424-4B95-9DB6-43792182B3AB}" type="datetimeFigureOut">
              <a:rPr lang="en-US" smtClean="0"/>
              <a:t>7/17/2025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12C94B-9CF1-4F0C-830F-32B3C004036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F91AEA-4424-4B95-9DB6-43792182B3AB}" type="datetimeFigureOut">
              <a:rPr lang="en-US" smtClean="0"/>
              <a:t>7/17/2025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12C94B-9CF1-4F0C-830F-32B3C004036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F91AEA-4424-4B95-9DB6-43792182B3AB}" type="datetimeFigureOut">
              <a:rPr lang="en-US" smtClean="0"/>
              <a:t>7/17/2025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12C94B-9CF1-4F0C-830F-32B3C004036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F91AEA-4424-4B95-9DB6-43792182B3AB}" type="datetimeFigureOut">
              <a:rPr lang="en-US" smtClean="0"/>
              <a:t>7/17/2025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12C94B-9CF1-4F0C-830F-32B3C004036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F91AEA-4424-4B95-9DB6-43792182B3AB}" type="datetimeFigureOut">
              <a:rPr lang="en-US" smtClean="0"/>
              <a:t>7/17/2025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12C94B-9CF1-4F0C-830F-32B3C004036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F91AEA-4424-4B95-9DB6-43792182B3AB}" type="datetimeFigureOut">
              <a:rPr lang="en-US" smtClean="0"/>
              <a:t>7/17/2025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12C94B-9CF1-4F0C-830F-32B3C004036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F91AEA-4424-4B95-9DB6-43792182B3AB}" type="datetimeFigureOut">
              <a:rPr lang="en-US" smtClean="0"/>
              <a:t>7/17/2025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12C94B-9CF1-4F0C-830F-32B3C004036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F91AEA-4424-4B95-9DB6-43792182B3AB}" type="datetimeFigureOut">
              <a:rPr lang="en-US" smtClean="0"/>
              <a:t>7/17/2025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12C94B-9CF1-4F0C-830F-32B3C004036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514600"/>
            <a:ext cx="7772400" cy="1828800"/>
          </a:xfrm>
        </p:spPr>
        <p:txBody>
          <a:bodyPr>
            <a:normAutofit fontScale="90000"/>
          </a:bodyPr>
          <a:lstStyle/>
          <a:p>
            <a:r>
              <a:rPr lang="en-US" b="1" dirty="0"/>
              <a:t>CBSE  National Reading Challenge </a:t>
            </a:r>
            <a:br>
              <a:rPr lang="en-US" dirty="0"/>
            </a:br>
            <a:r>
              <a:rPr lang="en-US" b="1" dirty="0"/>
              <a:t>Quiz </a:t>
            </a:r>
            <a:br>
              <a:rPr lang="en-US" dirty="0"/>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752600"/>
            <a:ext cx="8001000" cy="3429000"/>
          </a:xfrm>
        </p:spPr>
        <p:txBody>
          <a:bodyPr>
            <a:normAutofit/>
          </a:bodyPr>
          <a:lstStyle/>
          <a:p>
            <a:r>
              <a:rPr lang="en-US" sz="2400" b="1" dirty="0"/>
              <a:t>9. Choose the correct spelling according to British English .</a:t>
            </a:r>
            <a:endParaRPr lang="en-US" sz="2400" dirty="0"/>
          </a:p>
          <a:p>
            <a:r>
              <a:rPr lang="en-US" sz="2400" dirty="0"/>
              <a:t>(A) Endeavor    </a:t>
            </a:r>
          </a:p>
          <a:p>
            <a:r>
              <a:rPr lang="en-US" sz="2400" dirty="0"/>
              <a:t> (B) Endeavour     </a:t>
            </a:r>
          </a:p>
          <a:p>
            <a:r>
              <a:rPr lang="en-US" sz="2400" dirty="0"/>
              <a:t>  (C) </a:t>
            </a:r>
            <a:r>
              <a:rPr lang="en-US" sz="2400" dirty="0" err="1"/>
              <a:t>Indeavor</a:t>
            </a:r>
            <a:r>
              <a:rPr lang="en-US" sz="2400" dirty="0"/>
              <a:t>          </a:t>
            </a:r>
          </a:p>
          <a:p>
            <a:r>
              <a:rPr lang="en-US" sz="2400" dirty="0"/>
              <a:t> (D) </a:t>
            </a:r>
            <a:r>
              <a:rPr lang="en-US" sz="2400" dirty="0" err="1"/>
              <a:t>Endevor</a:t>
            </a: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752600"/>
            <a:ext cx="8001000" cy="3429000"/>
          </a:xfrm>
        </p:spPr>
        <p:txBody>
          <a:bodyPr>
            <a:normAutofit lnSpcReduction="10000"/>
          </a:bodyPr>
          <a:lstStyle/>
          <a:p>
            <a:r>
              <a:rPr lang="en-US" sz="2400" b="1" dirty="0"/>
              <a:t>10.Choose the option with correct spelling.</a:t>
            </a:r>
            <a:r>
              <a:rPr lang="en-US" sz="2400" dirty="0"/>
              <a:t> </a:t>
            </a:r>
          </a:p>
          <a:p>
            <a:r>
              <a:rPr lang="en-US" sz="2400" dirty="0"/>
              <a:t>How do you spell the word that means </a:t>
            </a:r>
            <a:r>
              <a:rPr lang="en-US" sz="2400" b="1" dirty="0"/>
              <a:t>‘ to integrate ’</a:t>
            </a:r>
            <a:r>
              <a:rPr lang="en-US" sz="2400" dirty="0"/>
              <a:t> ?</a:t>
            </a:r>
          </a:p>
          <a:p>
            <a:r>
              <a:rPr lang="en-US" sz="2400" dirty="0"/>
              <a:t>(A) </a:t>
            </a:r>
            <a:r>
              <a:rPr lang="en-US" sz="2400" dirty="0" err="1"/>
              <a:t>Sinchronize</a:t>
            </a:r>
            <a:r>
              <a:rPr lang="en-US" sz="2400" dirty="0"/>
              <a:t>    </a:t>
            </a:r>
          </a:p>
          <a:p>
            <a:r>
              <a:rPr lang="en-US" sz="2400" dirty="0"/>
              <a:t>(B) </a:t>
            </a:r>
            <a:r>
              <a:rPr lang="en-US" sz="2400" dirty="0" err="1"/>
              <a:t>Synchonise</a:t>
            </a:r>
            <a:r>
              <a:rPr lang="en-US" sz="2400" dirty="0"/>
              <a:t>       </a:t>
            </a:r>
          </a:p>
          <a:p>
            <a:r>
              <a:rPr lang="en-US" sz="2400" dirty="0"/>
              <a:t>(C) Synchronize  </a:t>
            </a:r>
          </a:p>
          <a:p>
            <a:r>
              <a:rPr lang="en-US" sz="2400" dirty="0"/>
              <a:t> (D) </a:t>
            </a:r>
            <a:r>
              <a:rPr lang="en-US" sz="2400" dirty="0" err="1"/>
              <a:t>Synchronice</a:t>
            </a:r>
            <a:endParaRPr lang="en-US" sz="2400" dirty="0"/>
          </a:p>
          <a:p>
            <a:r>
              <a:rPr lang="en-US" sz="2400" b="1" dirty="0"/>
              <a:t> </a:t>
            </a:r>
            <a:endParaRPr lang="en-US" sz="2400" dirty="0"/>
          </a:p>
          <a:p>
            <a:r>
              <a:rPr lang="en-US" sz="2400" dirty="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752600"/>
            <a:ext cx="8001000" cy="3429000"/>
          </a:xfrm>
        </p:spPr>
        <p:txBody>
          <a:bodyPr>
            <a:normAutofit/>
          </a:bodyPr>
          <a:lstStyle/>
          <a:p>
            <a:r>
              <a:rPr lang="en-US" sz="2400" b="1" dirty="0"/>
              <a:t>11. Choose the part of the sentence that has an error ( for Q.11 and 12 )</a:t>
            </a:r>
            <a:r>
              <a:rPr lang="en-US" sz="2400" dirty="0"/>
              <a:t>.</a:t>
            </a:r>
          </a:p>
          <a:p>
            <a:r>
              <a:rPr lang="en-US" sz="2400" b="1" dirty="0"/>
              <a:t> </a:t>
            </a:r>
            <a:endParaRPr lang="en-US" sz="2400" dirty="0"/>
          </a:p>
          <a:p>
            <a:pPr>
              <a:buNone/>
            </a:pPr>
            <a:r>
              <a:rPr lang="en-US" sz="2400" dirty="0"/>
              <a:t>The </a:t>
            </a:r>
            <a:r>
              <a:rPr lang="en-US" sz="2400" dirty="0" err="1"/>
              <a:t>Taj</a:t>
            </a:r>
            <a:r>
              <a:rPr lang="en-US" sz="2400" dirty="0"/>
              <a:t> Residency (A)  </a:t>
            </a:r>
          </a:p>
          <a:p>
            <a:pPr>
              <a:buNone/>
            </a:pPr>
            <a:r>
              <a:rPr lang="en-US" sz="2400" dirty="0"/>
              <a:t>is not as expensive than( B)  </a:t>
            </a:r>
          </a:p>
          <a:p>
            <a:pPr>
              <a:buNone/>
            </a:pPr>
            <a:r>
              <a:rPr lang="en-US" sz="2400" dirty="0"/>
              <a:t>the Four Seasons Hotel (C) </a:t>
            </a:r>
          </a:p>
          <a:p>
            <a:pPr>
              <a:buNone/>
            </a:pPr>
            <a:r>
              <a:rPr lang="en-US" sz="2400" dirty="0"/>
              <a:t>No error. (D)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752600"/>
            <a:ext cx="8001000" cy="3429000"/>
          </a:xfrm>
        </p:spPr>
        <p:txBody>
          <a:bodyPr>
            <a:normAutofit/>
          </a:bodyPr>
          <a:lstStyle/>
          <a:p>
            <a:r>
              <a:rPr lang="en-US" sz="2400" b="1" dirty="0"/>
              <a:t>12.</a:t>
            </a:r>
            <a:r>
              <a:rPr lang="en-US" sz="2400" dirty="0"/>
              <a:t> Nevertheless, he was neither omnipotent or omniscient. </a:t>
            </a:r>
          </a:p>
          <a:p>
            <a:r>
              <a:rPr lang="en-US" sz="2400" dirty="0"/>
              <a:t>(A) Nevertheless, </a:t>
            </a:r>
          </a:p>
          <a:p>
            <a:r>
              <a:rPr lang="en-US" sz="2400" dirty="0"/>
              <a:t>(B) he was neither  </a:t>
            </a:r>
          </a:p>
          <a:p>
            <a:r>
              <a:rPr lang="en-US" sz="2400" dirty="0"/>
              <a:t>(C) omnipotent or omniscient.</a:t>
            </a:r>
          </a:p>
          <a:p>
            <a:r>
              <a:rPr lang="en-US" sz="2400" dirty="0"/>
              <a:t> (D) No error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752600"/>
            <a:ext cx="8001000" cy="3429000"/>
          </a:xfrm>
        </p:spPr>
        <p:txBody>
          <a:bodyPr>
            <a:normAutofit/>
          </a:bodyPr>
          <a:lstStyle/>
          <a:p>
            <a:r>
              <a:rPr lang="en-US" sz="2400" b="1" dirty="0"/>
              <a:t>13. Choose the right set of conjunctions to make the passage meaningful.            ( for 13 and 14 )  :</a:t>
            </a:r>
            <a:endParaRPr lang="en-US" sz="2400" dirty="0"/>
          </a:p>
          <a:p>
            <a:r>
              <a:rPr lang="en-US" sz="2400" dirty="0"/>
              <a:t>Cleanliness is both the abstract state of being clean ______ free from germs, dirt, trash, or waste, ______ the habit of achieving and maintaining that state </a:t>
            </a:r>
          </a:p>
          <a:p>
            <a:r>
              <a:rPr lang="en-US" sz="2400" dirty="0"/>
              <a:t>(A) and, because                               (B) and, and             </a:t>
            </a:r>
          </a:p>
          <a:p>
            <a:r>
              <a:rPr lang="en-US" sz="2400" dirty="0"/>
              <a:t> (C) after, only if                                 (D) because, even though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752600"/>
            <a:ext cx="8001000" cy="3429000"/>
          </a:xfrm>
        </p:spPr>
        <p:txBody>
          <a:bodyPr>
            <a:normAutofit/>
          </a:bodyPr>
          <a:lstStyle/>
          <a:p>
            <a:r>
              <a:rPr lang="en-US" sz="2400" b="1" dirty="0"/>
              <a:t>14.</a:t>
            </a:r>
            <a:r>
              <a:rPr lang="en-US" sz="2400" dirty="0"/>
              <a:t>  ________ the place you live is clean you will have a good hygiene. Cleanliness is often achieved through being clean. Cleanliness is a good quality _______ may be regarded as contributing to other ideals. </a:t>
            </a:r>
          </a:p>
          <a:p>
            <a:r>
              <a:rPr lang="en-US" sz="2400" dirty="0"/>
              <a:t>(A) even though, and     </a:t>
            </a:r>
          </a:p>
          <a:p>
            <a:pPr>
              <a:buNone/>
            </a:pPr>
            <a:r>
              <a:rPr lang="en-US" sz="2400" dirty="0"/>
              <a:t>	(B) only if, and</a:t>
            </a:r>
          </a:p>
          <a:p>
            <a:pPr>
              <a:buNone/>
            </a:pPr>
            <a:r>
              <a:rPr lang="en-US" sz="2400" dirty="0"/>
              <a:t>	(C) Before, and                                </a:t>
            </a:r>
          </a:p>
          <a:p>
            <a:pPr>
              <a:buNone/>
            </a:pPr>
            <a:r>
              <a:rPr lang="en-US" sz="2400" dirty="0"/>
              <a:t>	(D) and, or</a:t>
            </a:r>
          </a:p>
          <a:p>
            <a:pPr>
              <a:buNone/>
            </a:pPr>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752600"/>
            <a:ext cx="8001000" cy="3429000"/>
          </a:xfrm>
        </p:spPr>
        <p:txBody>
          <a:bodyPr>
            <a:normAutofit fontScale="92500" lnSpcReduction="10000"/>
          </a:bodyPr>
          <a:lstStyle/>
          <a:p>
            <a:r>
              <a:rPr lang="en-US" sz="2400" dirty="0"/>
              <a:t> </a:t>
            </a:r>
          </a:p>
          <a:p>
            <a:r>
              <a:rPr lang="en-US" sz="2400" b="1" dirty="0"/>
              <a:t>15.</a:t>
            </a:r>
            <a:r>
              <a:rPr lang="en-US" sz="2400" dirty="0"/>
              <a:t> </a:t>
            </a:r>
            <a:r>
              <a:rPr lang="en-US" sz="2400" b="1" dirty="0"/>
              <a:t>Choose the</a:t>
            </a:r>
            <a:r>
              <a:rPr lang="en-US" sz="2400" dirty="0"/>
              <a:t> </a:t>
            </a:r>
            <a:r>
              <a:rPr lang="en-US" sz="2400" b="1" dirty="0"/>
              <a:t>correct option to complete each conversation.</a:t>
            </a:r>
            <a:endParaRPr lang="en-US" sz="2400" dirty="0"/>
          </a:p>
          <a:p>
            <a:r>
              <a:rPr lang="en-US" sz="2400" b="1" dirty="0"/>
              <a:t> ( for Q. No. 15 and 16 ).</a:t>
            </a:r>
            <a:r>
              <a:rPr lang="en-US" sz="2400" dirty="0"/>
              <a:t> </a:t>
            </a:r>
          </a:p>
          <a:p>
            <a:r>
              <a:rPr lang="en-US" sz="2400" b="1" dirty="0"/>
              <a:t> </a:t>
            </a:r>
            <a:endParaRPr lang="en-US" sz="2400" dirty="0"/>
          </a:p>
          <a:p>
            <a:r>
              <a:rPr lang="en-US" sz="2400" b="1" dirty="0" err="1"/>
              <a:t>Ritik</a:t>
            </a:r>
            <a:r>
              <a:rPr lang="en-US" sz="2400" b="1" dirty="0"/>
              <a:t> :</a:t>
            </a:r>
            <a:r>
              <a:rPr lang="en-US" sz="2400" dirty="0"/>
              <a:t> I am going to be the Class President. I am pleased ________ , mom. </a:t>
            </a:r>
          </a:p>
          <a:p>
            <a:r>
              <a:rPr lang="en-US" sz="2400" b="1" dirty="0"/>
              <a:t>Mother :</a:t>
            </a:r>
            <a:r>
              <a:rPr lang="en-US" sz="2400" dirty="0"/>
              <a:t> I am stoked to hear this, dear !</a:t>
            </a:r>
          </a:p>
          <a:p>
            <a:pPr>
              <a:buNone/>
            </a:pPr>
            <a:endParaRPr lang="en-US" sz="2400" dirty="0"/>
          </a:p>
          <a:p>
            <a:r>
              <a:rPr lang="en-US" sz="2400" dirty="0"/>
              <a:t>(A) by hunch       (B) at crunch             (C) as punch        (D) in bunch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752600"/>
            <a:ext cx="8001000" cy="3429000"/>
          </a:xfrm>
        </p:spPr>
        <p:txBody>
          <a:bodyPr>
            <a:normAutofit/>
          </a:bodyPr>
          <a:lstStyle/>
          <a:p>
            <a:r>
              <a:rPr lang="en-US" sz="2400" b="1" dirty="0"/>
              <a:t>16.</a:t>
            </a:r>
            <a:r>
              <a:rPr lang="en-US" sz="2400" dirty="0"/>
              <a:t> </a:t>
            </a:r>
            <a:r>
              <a:rPr lang="en-US" sz="2400" b="1" dirty="0"/>
              <a:t>Eva :</a:t>
            </a:r>
            <a:r>
              <a:rPr lang="en-US" sz="2400" dirty="0"/>
              <a:t> Is it a tradition around here to drink cookies  with coffee as a morning ________ ? </a:t>
            </a:r>
          </a:p>
          <a:p>
            <a:r>
              <a:rPr lang="en-US" sz="2400" dirty="0"/>
              <a:t>(A) early bird        (B) pickup      (C) rise and sunshine    (D) pick-me-up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4419600" cy="6553200"/>
          </a:xfrm>
        </p:spPr>
        <p:txBody>
          <a:bodyPr>
            <a:noAutofit/>
          </a:bodyPr>
          <a:lstStyle/>
          <a:p>
            <a:pPr algn="just"/>
            <a:r>
              <a:rPr lang="en-US" sz="2100" b="1" dirty="0"/>
              <a:t>Read the following passage and answer the questions that follow.</a:t>
            </a:r>
            <a:br>
              <a:rPr lang="en-US" sz="2100" dirty="0"/>
            </a:br>
            <a:r>
              <a:rPr lang="en-US" sz="2100" b="1" dirty="0"/>
              <a:t> </a:t>
            </a:r>
            <a:br>
              <a:rPr lang="en-US" sz="2100" dirty="0"/>
            </a:br>
            <a:r>
              <a:rPr lang="en-US" sz="2100" dirty="0"/>
              <a:t>The greatest threat to life on Earth today comes from global warming. This is caused due to multiple factors including human activity. It happens when greenhouse gases (carbon dioxide, water </a:t>
            </a:r>
            <a:r>
              <a:rPr lang="en-US" sz="2100" dirty="0" err="1"/>
              <a:t>vapour</a:t>
            </a:r>
            <a:r>
              <a:rPr lang="en-US" sz="2100" dirty="0"/>
              <a:t>, nitrous oxide, and methane) trap heat and light from the sun in the earth’s atmosphere, which increases the overall temperature on Earth. This impacts people, animals, and plants. Many who cannot take the change, die. Global warming is affecting many parts of the world, particularly sea coasts. People living on islands and in coastal areas are therefore at risk as the polar ice caps and sea levels rise.</a:t>
            </a:r>
            <a:br>
              <a:rPr lang="en-US" sz="2100" dirty="0"/>
            </a:br>
            <a:endParaRPr lang="en-US" sz="2100" dirty="0"/>
          </a:p>
        </p:txBody>
      </p:sp>
      <p:sp>
        <p:nvSpPr>
          <p:cNvPr id="3" name="Content Placeholder 2"/>
          <p:cNvSpPr>
            <a:spLocks noGrp="1"/>
          </p:cNvSpPr>
          <p:nvPr>
            <p:ph idx="1"/>
          </p:nvPr>
        </p:nvSpPr>
        <p:spPr>
          <a:xfrm>
            <a:off x="4724400" y="228600"/>
            <a:ext cx="4191000" cy="6400800"/>
          </a:xfrm>
        </p:spPr>
        <p:txBody>
          <a:bodyPr>
            <a:normAutofit/>
          </a:bodyPr>
          <a:lstStyle/>
          <a:p>
            <a:pPr>
              <a:buNone/>
            </a:pPr>
            <a:r>
              <a:rPr lang="en-US" sz="2400" b="1" dirty="0"/>
              <a:t>1. </a:t>
            </a:r>
            <a:r>
              <a:rPr lang="en-US" sz="2400" dirty="0"/>
              <a:t>Select the statement that is false, according to the passage.</a:t>
            </a:r>
          </a:p>
          <a:p>
            <a:r>
              <a:rPr lang="en-US" sz="2400" dirty="0"/>
              <a:t>(A) Life on Earth is threatened only by global warming.</a:t>
            </a:r>
          </a:p>
          <a:p>
            <a:r>
              <a:rPr lang="en-US" sz="2400" dirty="0"/>
              <a:t>(B) Global warming threatens human beings who live on islands.</a:t>
            </a:r>
          </a:p>
          <a:p>
            <a:r>
              <a:rPr lang="en-US" sz="2400" dirty="0"/>
              <a:t>(C) When the overall temperature on Earth rises the sea level will also increase.</a:t>
            </a:r>
          </a:p>
          <a:p>
            <a:r>
              <a:rPr lang="en-US" sz="2400" dirty="0"/>
              <a:t>(D) Creatures which cannot adapt to higher temperatures will become extinct.</a:t>
            </a:r>
          </a:p>
          <a:p>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4419600" cy="6553200"/>
          </a:xfrm>
        </p:spPr>
        <p:txBody>
          <a:bodyPr>
            <a:noAutofit/>
          </a:bodyPr>
          <a:lstStyle/>
          <a:p>
            <a:pPr algn="just"/>
            <a:r>
              <a:rPr lang="en-US" sz="2100" b="1" dirty="0"/>
              <a:t>Read the following passage and answer the questions that follow.</a:t>
            </a:r>
            <a:br>
              <a:rPr lang="en-US" sz="2100" dirty="0"/>
            </a:br>
            <a:r>
              <a:rPr lang="en-US" sz="2100" b="1" dirty="0"/>
              <a:t> </a:t>
            </a:r>
            <a:br>
              <a:rPr lang="en-US" sz="2100" dirty="0"/>
            </a:br>
            <a:r>
              <a:rPr lang="en-US" sz="2100" dirty="0"/>
              <a:t>The greatest threat to life on Earth today comes from global warming. This is caused due to multiple factors including human activity. It happens when greenhouse gases (carbon dioxide, water </a:t>
            </a:r>
            <a:r>
              <a:rPr lang="en-US" sz="2100" dirty="0" err="1"/>
              <a:t>vapour</a:t>
            </a:r>
            <a:r>
              <a:rPr lang="en-US" sz="2100" dirty="0"/>
              <a:t>, nitrous oxide, and methane) trap heat and light from the sun in the earth’s atmosphere, which increases the overall temperature on Earth. This impacts people, animals, and plants. Many who cannot take the change, die. Global warming is affecting many parts of the world, particularly sea coasts. People living on islands and in coastal areas are therefore at risk as the polar ice caps and sea levels rise.</a:t>
            </a:r>
            <a:br>
              <a:rPr lang="en-US" sz="2100" dirty="0"/>
            </a:br>
            <a:endParaRPr lang="en-US" sz="2100" dirty="0"/>
          </a:p>
        </p:txBody>
      </p:sp>
      <p:sp>
        <p:nvSpPr>
          <p:cNvPr id="3" name="Content Placeholder 2"/>
          <p:cNvSpPr>
            <a:spLocks noGrp="1"/>
          </p:cNvSpPr>
          <p:nvPr>
            <p:ph idx="1"/>
          </p:nvPr>
        </p:nvSpPr>
        <p:spPr>
          <a:xfrm>
            <a:off x="4953000" y="1752600"/>
            <a:ext cx="3810000" cy="3429000"/>
          </a:xfrm>
        </p:spPr>
        <p:txBody>
          <a:bodyPr>
            <a:normAutofit/>
          </a:bodyPr>
          <a:lstStyle/>
          <a:p>
            <a:r>
              <a:rPr lang="en-US" sz="2400" b="1" dirty="0"/>
              <a:t>2</a:t>
            </a:r>
            <a:r>
              <a:rPr lang="en-US" sz="2400" dirty="0"/>
              <a:t>. Antonym of the word “ trap ” :</a:t>
            </a:r>
          </a:p>
          <a:p>
            <a:r>
              <a:rPr lang="en-US" sz="2400" dirty="0"/>
              <a:t>(A)    liberate      </a:t>
            </a:r>
          </a:p>
          <a:p>
            <a:r>
              <a:rPr lang="en-US" sz="2400" dirty="0"/>
              <a:t>(B) entrap          </a:t>
            </a:r>
          </a:p>
          <a:p>
            <a:r>
              <a:rPr lang="en-US" sz="2400" dirty="0"/>
              <a:t>(C)  capture         </a:t>
            </a:r>
          </a:p>
          <a:p>
            <a:r>
              <a:rPr lang="en-US" sz="2400" dirty="0"/>
              <a:t>(D)   tangle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4419600" cy="6553200"/>
          </a:xfrm>
        </p:spPr>
        <p:txBody>
          <a:bodyPr>
            <a:noAutofit/>
          </a:bodyPr>
          <a:lstStyle/>
          <a:p>
            <a:pPr algn="just"/>
            <a:r>
              <a:rPr lang="en-US" sz="2100" b="1" dirty="0"/>
              <a:t>Read the following passage and answer the questions that follow.</a:t>
            </a:r>
            <a:br>
              <a:rPr lang="en-US" sz="2100" dirty="0"/>
            </a:br>
            <a:r>
              <a:rPr lang="en-US" sz="2100" b="1" dirty="0"/>
              <a:t> </a:t>
            </a:r>
            <a:br>
              <a:rPr lang="en-US" sz="2100" dirty="0"/>
            </a:br>
            <a:r>
              <a:rPr lang="en-US" sz="2100" dirty="0"/>
              <a:t>The greatest threat to life on Earth today comes from global warming. This is caused due to multiple factors including human activity. It happens when greenhouse gases (carbon dioxide, water </a:t>
            </a:r>
            <a:r>
              <a:rPr lang="en-US" sz="2100" dirty="0" err="1"/>
              <a:t>vapour</a:t>
            </a:r>
            <a:r>
              <a:rPr lang="en-US" sz="2100" dirty="0"/>
              <a:t>, nitrous oxide, and methane) trap heat and light from the sun in the earth’s atmosphere, which increases the overall temperature on Earth. This impacts people, animals, and plants. Many who cannot take the change, die. Global warming is affecting many parts of the world, particularly sea coasts. People living on islands and in coastal areas are therefore at risk as the polar ice caps and sea levels rise.</a:t>
            </a:r>
            <a:br>
              <a:rPr lang="en-US" sz="2100" dirty="0"/>
            </a:br>
            <a:endParaRPr lang="en-US" sz="2100" dirty="0"/>
          </a:p>
        </p:txBody>
      </p:sp>
      <p:sp>
        <p:nvSpPr>
          <p:cNvPr id="3" name="Content Placeholder 2"/>
          <p:cNvSpPr>
            <a:spLocks noGrp="1"/>
          </p:cNvSpPr>
          <p:nvPr>
            <p:ph idx="1"/>
          </p:nvPr>
        </p:nvSpPr>
        <p:spPr>
          <a:xfrm>
            <a:off x="4724400" y="1676400"/>
            <a:ext cx="4191000" cy="3429000"/>
          </a:xfrm>
        </p:spPr>
        <p:txBody>
          <a:bodyPr>
            <a:normAutofit/>
          </a:bodyPr>
          <a:lstStyle/>
          <a:p>
            <a:r>
              <a:rPr lang="en-US" sz="2400" b="1" dirty="0"/>
              <a:t>3. </a:t>
            </a:r>
            <a:r>
              <a:rPr lang="en-US" sz="2400" dirty="0"/>
              <a:t>“Many cannot take the change.” Here “change” refers to changes in</a:t>
            </a:r>
          </a:p>
          <a:p>
            <a:r>
              <a:rPr lang="en-US" sz="2400" dirty="0"/>
              <a:t>(A) Lifestyle </a:t>
            </a:r>
          </a:p>
          <a:p>
            <a:r>
              <a:rPr lang="en-US" sz="2400" dirty="0"/>
              <a:t>(B) Food habits     </a:t>
            </a:r>
          </a:p>
          <a:p>
            <a:r>
              <a:rPr lang="en-US" sz="2400" dirty="0"/>
              <a:t>(C) Temperature      </a:t>
            </a:r>
          </a:p>
          <a:p>
            <a:r>
              <a:rPr lang="en-US" sz="2400" dirty="0"/>
              <a:t> (D) Health issues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4419600" cy="6553200"/>
          </a:xfrm>
        </p:spPr>
        <p:txBody>
          <a:bodyPr>
            <a:noAutofit/>
          </a:bodyPr>
          <a:lstStyle/>
          <a:p>
            <a:pPr algn="just"/>
            <a:r>
              <a:rPr lang="en-US" sz="2100" b="1" dirty="0"/>
              <a:t>Read the following passage and answer the questions that follow.</a:t>
            </a:r>
            <a:br>
              <a:rPr lang="en-US" sz="2100" dirty="0"/>
            </a:br>
            <a:r>
              <a:rPr lang="en-US" sz="2100" b="1" dirty="0"/>
              <a:t> </a:t>
            </a:r>
            <a:br>
              <a:rPr lang="en-US" sz="2100" dirty="0"/>
            </a:br>
            <a:r>
              <a:rPr lang="en-US" sz="2100" dirty="0"/>
              <a:t>The greatest threat to life on Earth today comes from global warming. This is caused due to multiple factors including human activity. It happens when greenhouse gases (carbon dioxide, water </a:t>
            </a:r>
            <a:r>
              <a:rPr lang="en-US" sz="2100" dirty="0" err="1"/>
              <a:t>vapour</a:t>
            </a:r>
            <a:r>
              <a:rPr lang="en-US" sz="2100" dirty="0"/>
              <a:t>, nitrous oxide, and methane) trap heat and light from the sun in the earth’s atmosphere, which increases the overall temperature on Earth. This impacts people, animals, and plants. Many who cannot take the change, die. Global warming is affecting many parts of the world, particularly sea coasts. People living on islands and in coastal areas are therefore at risk as the polar ice caps and sea levels rise.</a:t>
            </a:r>
            <a:br>
              <a:rPr lang="en-US" sz="2100" dirty="0"/>
            </a:br>
            <a:endParaRPr lang="en-US" sz="2100" dirty="0"/>
          </a:p>
        </p:txBody>
      </p:sp>
      <p:sp>
        <p:nvSpPr>
          <p:cNvPr id="3" name="Content Placeholder 2"/>
          <p:cNvSpPr>
            <a:spLocks noGrp="1"/>
          </p:cNvSpPr>
          <p:nvPr>
            <p:ph idx="1"/>
          </p:nvPr>
        </p:nvSpPr>
        <p:spPr>
          <a:xfrm>
            <a:off x="4953000" y="1752600"/>
            <a:ext cx="3810000" cy="3429000"/>
          </a:xfrm>
        </p:spPr>
        <p:txBody>
          <a:bodyPr>
            <a:normAutofit/>
          </a:bodyPr>
          <a:lstStyle/>
          <a:p>
            <a:r>
              <a:rPr lang="en-US" sz="2400" b="1" dirty="0"/>
              <a:t>4. </a:t>
            </a:r>
            <a:r>
              <a:rPr lang="en-US" sz="2400" dirty="0"/>
              <a:t>People living in coastal areas are affected by</a:t>
            </a:r>
          </a:p>
          <a:p>
            <a:r>
              <a:rPr lang="en-US" sz="2400" dirty="0"/>
              <a:t>(A) Green house gases            (B) Human actions</a:t>
            </a:r>
          </a:p>
          <a:p>
            <a:r>
              <a:rPr lang="en-US" sz="2400" dirty="0"/>
              <a:t>(C) Rise in sea levels               (D) Rise in temperature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752600"/>
            <a:ext cx="8001000" cy="3429000"/>
          </a:xfrm>
        </p:spPr>
        <p:txBody>
          <a:bodyPr>
            <a:normAutofit/>
          </a:bodyPr>
          <a:lstStyle/>
          <a:p>
            <a:pPr algn="ctr"/>
            <a:r>
              <a:rPr lang="en-US" sz="2400" b="1" dirty="0"/>
              <a:t>5. Choose the odd pair. </a:t>
            </a:r>
            <a:endParaRPr lang="en-US" sz="2400" dirty="0"/>
          </a:p>
          <a:p>
            <a:pPr algn="ctr"/>
            <a:r>
              <a:rPr lang="en-US" sz="2400" dirty="0"/>
              <a:t>(A) Annoy : Irritate                            </a:t>
            </a:r>
          </a:p>
          <a:p>
            <a:pPr algn="ctr"/>
            <a:r>
              <a:rPr lang="en-US" sz="2400" dirty="0"/>
              <a:t>(B) Comprehend : Understand</a:t>
            </a:r>
          </a:p>
          <a:p>
            <a:pPr algn="ctr"/>
            <a:r>
              <a:rPr lang="en-US" sz="2400" dirty="0"/>
              <a:t>(C) Spectator : Onlooker                  </a:t>
            </a:r>
          </a:p>
          <a:p>
            <a:pPr algn="ctr"/>
            <a:r>
              <a:rPr lang="en-US" sz="2400" dirty="0"/>
              <a:t>(D) Reserve : Supply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752600"/>
            <a:ext cx="8001000" cy="3429000"/>
          </a:xfrm>
        </p:spPr>
        <p:txBody>
          <a:bodyPr>
            <a:normAutofit/>
          </a:bodyPr>
          <a:lstStyle/>
          <a:p>
            <a:r>
              <a:rPr lang="en-US" sz="2400" b="1" dirty="0"/>
              <a:t>6</a:t>
            </a:r>
            <a:r>
              <a:rPr lang="en-US" sz="2400" dirty="0"/>
              <a:t>. </a:t>
            </a:r>
            <a:r>
              <a:rPr lang="en-US" sz="2400" b="1" dirty="0"/>
              <a:t>Choose the odd pair. Reference : WALK : LEGS </a:t>
            </a:r>
            <a:endParaRPr lang="en-US" sz="2400" dirty="0"/>
          </a:p>
          <a:p>
            <a:r>
              <a:rPr lang="en-US" sz="2400" b="1" dirty="0"/>
              <a:t> </a:t>
            </a:r>
            <a:endParaRPr lang="en-US" sz="2400" dirty="0"/>
          </a:p>
          <a:p>
            <a:pPr lvl="0"/>
            <a:r>
              <a:rPr lang="en-US" sz="2400" dirty="0"/>
              <a:t>  A) Gleam : Eyes                    (B) Chew : Mouth  </a:t>
            </a:r>
          </a:p>
          <a:p>
            <a:pPr lvl="0"/>
            <a:r>
              <a:rPr lang="en-US" sz="2400" dirty="0"/>
              <a:t> C)  Dress : Hem                     (D) Cover : Book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752600"/>
            <a:ext cx="8001000" cy="3429000"/>
          </a:xfrm>
        </p:spPr>
        <p:txBody>
          <a:bodyPr>
            <a:normAutofit/>
          </a:bodyPr>
          <a:lstStyle/>
          <a:p>
            <a:r>
              <a:rPr lang="en-US" sz="2400" b="1" dirty="0"/>
              <a:t>7. Fill in the blanks with correct prefix </a:t>
            </a:r>
            <a:endParaRPr lang="en-US" sz="2400" dirty="0"/>
          </a:p>
          <a:p>
            <a:r>
              <a:rPr lang="en-US" sz="2400" dirty="0"/>
              <a:t>The transmission of the President’s speech remained ____ interrupted.</a:t>
            </a:r>
          </a:p>
          <a:p>
            <a:pPr lvl="0"/>
            <a:r>
              <a:rPr lang="en-US" sz="2400" dirty="0" err="1"/>
              <a:t>Mis</a:t>
            </a:r>
            <a:r>
              <a:rPr lang="en-US" sz="2400" dirty="0"/>
              <a:t>      (B) </a:t>
            </a:r>
            <a:r>
              <a:rPr lang="en-US" sz="2400" dirty="0" err="1"/>
              <a:t>Dis</a:t>
            </a:r>
            <a:r>
              <a:rPr lang="en-US" sz="2400" dirty="0"/>
              <a:t>      (C) Un          (D) Non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752600"/>
            <a:ext cx="8001000" cy="3429000"/>
          </a:xfrm>
        </p:spPr>
        <p:txBody>
          <a:bodyPr>
            <a:normAutofit/>
          </a:bodyPr>
          <a:lstStyle/>
          <a:p>
            <a:r>
              <a:rPr lang="en-US" sz="2400" b="1" dirty="0"/>
              <a:t>8. Which of the following words has a suffix ? </a:t>
            </a:r>
            <a:endParaRPr lang="en-US" sz="2400" dirty="0"/>
          </a:p>
          <a:p>
            <a:r>
              <a:rPr lang="en-US" sz="2400" b="1" dirty="0"/>
              <a:t> </a:t>
            </a:r>
            <a:endParaRPr lang="en-US" sz="2400" dirty="0"/>
          </a:p>
          <a:p>
            <a:r>
              <a:rPr lang="en-US" sz="2400" dirty="0"/>
              <a:t>(A)Happiness  </a:t>
            </a:r>
          </a:p>
          <a:p>
            <a:r>
              <a:rPr lang="en-US" sz="2400" dirty="0"/>
              <a:t>(B)Mistake </a:t>
            </a:r>
          </a:p>
          <a:p>
            <a:r>
              <a:rPr lang="en-US" sz="2400" dirty="0"/>
              <a:t> (C) Incorrect  </a:t>
            </a:r>
          </a:p>
          <a:p>
            <a:r>
              <a:rPr lang="en-US" sz="2400" dirty="0"/>
              <a:t>(D) Behave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584</Words>
  <Application>Microsoft Office PowerPoint</Application>
  <PresentationFormat>On-screen Show (4:3)</PresentationFormat>
  <Paragraphs>84</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CBSE  National Reading Challenge  Quiz  </vt:lpstr>
      <vt:lpstr>Read the following passage and answer the questions that follow.   The greatest threat to life on Earth today comes from global warming. This is caused due to multiple factors including human activity. It happens when greenhouse gases (carbon dioxide, water vapour, nitrous oxide, and methane) trap heat and light from the sun in the earth’s atmosphere, which increases the overall temperature on Earth. This impacts people, animals, and plants. Many who cannot take the change, die. Global warming is affecting many parts of the world, particularly sea coasts. People living on islands and in coastal areas are therefore at risk as the polar ice caps and sea levels rise. </vt:lpstr>
      <vt:lpstr>Read the following passage and answer the questions that follow.   The greatest threat to life on Earth today comes from global warming. This is caused due to multiple factors including human activity. It happens when greenhouse gases (carbon dioxide, water vapour, nitrous oxide, and methane) trap heat and light from the sun in the earth’s atmosphere, which increases the overall temperature on Earth. This impacts people, animals, and plants. Many who cannot take the change, die. Global warming is affecting many parts of the world, particularly sea coasts. People living on islands and in coastal areas are therefore at risk as the polar ice caps and sea levels rise. </vt:lpstr>
      <vt:lpstr>Read the following passage and answer the questions that follow.   The greatest threat to life on Earth today comes from global warming. This is caused due to multiple factors including human activity. It happens when greenhouse gases (carbon dioxide, water vapour, nitrous oxide, and methane) trap heat and light from the sun in the earth’s atmosphere, which increases the overall temperature on Earth. This impacts people, animals, and plants. Many who cannot take the change, die. Global warming is affecting many parts of the world, particularly sea coasts. People living on islands and in coastal areas are therefore at risk as the polar ice caps and sea levels rise. </vt:lpstr>
      <vt:lpstr>Read the following passage and answer the questions that follow.   The greatest threat to life on Earth today comes from global warming. This is caused due to multiple factors including human activity. It happens when greenhouse gases (carbon dioxide, water vapour, nitrous oxide, and methane) trap heat and light from the sun in the earth’s atmosphere, which increases the overall temperature on Earth. This impacts people, animals, and plants. Many who cannot take the change, die. Global warming is affecting many parts of the world, particularly sea coasts. People living on islands and in coastal areas are therefore at risk as the polar ice caps and sea levels rise.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System_For All</dc:creator>
  <cp:lastModifiedBy>Tanmoy Saha</cp:lastModifiedBy>
  <cp:revision>3</cp:revision>
  <dcterms:created xsi:type="dcterms:W3CDTF">2025-07-17T06:37:06Z</dcterms:created>
  <dcterms:modified xsi:type="dcterms:W3CDTF">2025-07-17T06:54:56Z</dcterms:modified>
</cp:coreProperties>
</file>