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77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1714D-4D62-41D2-ACE4-58F2C7E4976A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BB494-2DD0-432E-A7DA-FF17A252ED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7BB494-2DD0-432E-A7DA-FF17A252EDF8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4B8ABB3-B234-452C-B614-98BC6D06EEF0}" type="datetimeFigureOut">
              <a:rPr lang="en-IN" smtClean="0"/>
              <a:pPr/>
              <a:t>21-07-2025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5C6B75F-0338-4D44-9159-8DD1AD66B6D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8062664" cy="1470025"/>
          </a:xfrm>
        </p:spPr>
        <p:txBody>
          <a:bodyPr>
            <a:normAutofit/>
          </a:bodyPr>
          <a:lstStyle/>
          <a:p>
            <a:pPr algn="ctr"/>
            <a:r>
              <a:rPr lang="en-IN" sz="4000" b="1" dirty="0" smtClean="0">
                <a:effectLst/>
              </a:rPr>
              <a:t>Special Purpose Books-Cash Book </a:t>
            </a:r>
            <a:endParaRPr lang="en-IN" sz="4000" b="1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3356992"/>
            <a:ext cx="7272808" cy="1752600"/>
          </a:xfrm>
        </p:spPr>
        <p:txBody>
          <a:bodyPr>
            <a:normAutofit/>
          </a:bodyPr>
          <a:lstStyle/>
          <a:p>
            <a:pPr algn="ctr"/>
            <a:r>
              <a:rPr lang="en-IN" sz="2800" dirty="0" smtClean="0"/>
              <a:t>CLASS XI CBSE</a:t>
            </a:r>
            <a:endParaRPr lang="en-IN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 smtClean="0"/>
              <a:t>Simple Cash Book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51520" y="2443584"/>
          <a:ext cx="8712969" cy="1993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036"/>
                <a:gridCol w="1402269"/>
                <a:gridCol w="885644"/>
                <a:gridCol w="664233"/>
                <a:gridCol w="573060"/>
                <a:gridCol w="790332"/>
                <a:gridCol w="1476073"/>
                <a:gridCol w="885644"/>
                <a:gridCol w="590429"/>
                <a:gridCol w="707249"/>
              </a:tblGrid>
              <a:tr h="757064"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Date 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Particulars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V. No.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L.F.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Rs.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Date 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Particulars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V. No.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L.F.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Rs.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36464"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dirty="0" smtClean="0"/>
                        <a:t>Receipts </a:t>
                      </a:r>
                      <a:endParaRPr lang="en-I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400" dirty="0" smtClean="0"/>
                        <a:t>Payments</a:t>
                      </a:r>
                      <a:endParaRPr lang="en-I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1052736"/>
            <a:ext cx="8676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/>
              <a:t>Simple Cash Book looks like an account with one account column on each side.</a:t>
            </a:r>
            <a:endParaRPr lang="en-IN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2060848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Dr.</a:t>
            </a:r>
            <a:endParaRPr lang="en-IN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532440" y="2060849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C</a:t>
            </a:r>
            <a:r>
              <a:rPr lang="en-IN" b="1" dirty="0" smtClean="0"/>
              <a:t>r.</a:t>
            </a:r>
            <a:endParaRPr lang="en-IN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259632" y="206084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1412032" y="198884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Receipts</a:t>
            </a:r>
            <a:endParaRPr lang="en-IN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5724128" y="198884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Payments</a:t>
            </a:r>
            <a:endParaRPr lang="en-IN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251520" y="4725144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Left hand side records receipts of cash and right hand side records cash payments</a:t>
            </a:r>
            <a:endParaRPr lang="en-IN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3200" b="1" dirty="0" smtClean="0">
                <a:effectLst/>
              </a:rPr>
              <a:t>Example: Enter the following transactions in a Simple Cash Book</a:t>
            </a:r>
            <a:endParaRPr lang="en-IN" sz="3200" b="1" dirty="0">
              <a:effectLst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71550" y="1679208"/>
          <a:ext cx="796290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86"/>
                <a:gridCol w="4084414"/>
                <a:gridCol w="2654300"/>
              </a:tblGrid>
              <a:tr h="370840">
                <a:tc>
                  <a:txBody>
                    <a:bodyPr/>
                    <a:lstStyle/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2019</a:t>
                      </a:r>
                      <a:endParaRPr lang="en-IN" sz="2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2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Rs.</a:t>
                      </a:r>
                      <a:endParaRPr lang="en-IN" sz="2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Jan. 11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Jan. 15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Jan. 17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Jan. 18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Jan. 20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Jan 24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Jan. 29</a:t>
                      </a:r>
                      <a:endParaRPr lang="en-IN" sz="2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Cash in Hand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Received from</a:t>
                      </a:r>
                      <a:r>
                        <a:rPr lang="en-IN" sz="2800" baseline="0" dirty="0" smtClean="0">
                          <a:solidFill>
                            <a:srgbClr val="0070C0"/>
                          </a:solidFill>
                        </a:rPr>
                        <a:t> Raj</a:t>
                      </a:r>
                    </a:p>
                    <a:p>
                      <a:r>
                        <a:rPr lang="en-IN" sz="2800" baseline="0" dirty="0" smtClean="0">
                          <a:solidFill>
                            <a:srgbClr val="0070C0"/>
                          </a:solidFill>
                        </a:rPr>
                        <a:t>Paid rent</a:t>
                      </a:r>
                    </a:p>
                    <a:p>
                      <a:r>
                        <a:rPr lang="en-IN" sz="2800" baseline="0" dirty="0" smtClean="0">
                          <a:solidFill>
                            <a:srgbClr val="0070C0"/>
                          </a:solidFill>
                        </a:rPr>
                        <a:t>Sold goods</a:t>
                      </a:r>
                    </a:p>
                    <a:p>
                      <a:r>
                        <a:rPr lang="en-IN" sz="2800" baseline="0" dirty="0" smtClean="0">
                          <a:solidFill>
                            <a:srgbClr val="0070C0"/>
                          </a:solidFill>
                        </a:rPr>
                        <a:t>Paid Mohan</a:t>
                      </a:r>
                    </a:p>
                    <a:p>
                      <a:r>
                        <a:rPr lang="en-IN" sz="2800" baseline="0" dirty="0" smtClean="0">
                          <a:solidFill>
                            <a:srgbClr val="0070C0"/>
                          </a:solidFill>
                        </a:rPr>
                        <a:t>Purchased furniture</a:t>
                      </a:r>
                    </a:p>
                    <a:p>
                      <a:r>
                        <a:rPr lang="en-IN" sz="2800" baseline="0" dirty="0" smtClean="0">
                          <a:solidFill>
                            <a:srgbClr val="0070C0"/>
                          </a:solidFill>
                        </a:rPr>
                        <a:t>Paid salaries</a:t>
                      </a:r>
                      <a:endParaRPr lang="en-IN" sz="2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1,20,000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30,000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3,000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30,000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70,000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20,000</a:t>
                      </a:r>
                    </a:p>
                    <a:p>
                      <a:r>
                        <a:rPr lang="en-IN" sz="2800" dirty="0" smtClean="0">
                          <a:solidFill>
                            <a:srgbClr val="0070C0"/>
                          </a:solidFill>
                        </a:rPr>
                        <a:t>10,000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90080" cy="634082"/>
          </a:xfrm>
        </p:spPr>
        <p:txBody>
          <a:bodyPr>
            <a:noAutofit/>
          </a:bodyPr>
          <a:lstStyle/>
          <a:p>
            <a:pPr algn="ctr"/>
            <a:r>
              <a:rPr lang="e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 : Simple Cash Book</a:t>
            </a:r>
            <a:endParaRPr lang="en-IN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9513" y="1844825"/>
          <a:ext cx="8784975" cy="3024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013"/>
                <a:gridCol w="1905283"/>
                <a:gridCol w="564528"/>
                <a:gridCol w="1017651"/>
                <a:gridCol w="796864"/>
                <a:gridCol w="1961265"/>
                <a:gridCol w="564528"/>
                <a:gridCol w="1163843"/>
              </a:tblGrid>
              <a:tr h="436735"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Date 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Particulars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L.F.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Rs.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Date 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Particulars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L.F.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rgbClr val="00B0F0"/>
                          </a:solidFill>
                        </a:rPr>
                        <a:t>Rs.</a:t>
                      </a:r>
                      <a:endParaRPr lang="en-IN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4626">
                <a:tc rowSpan="4">
                  <a:txBody>
                    <a:bodyPr/>
                    <a:lstStyle/>
                    <a:p>
                      <a:r>
                        <a:rPr lang="en-IN" sz="1800" dirty="0" smtClean="0"/>
                        <a:t>2019</a:t>
                      </a:r>
                    </a:p>
                    <a:p>
                      <a:r>
                        <a:rPr lang="en-IN" sz="1800" dirty="0" smtClean="0"/>
                        <a:t>Jan. 11</a:t>
                      </a:r>
                    </a:p>
                    <a:p>
                      <a:r>
                        <a:rPr lang="en-IN" sz="1800" dirty="0" smtClean="0"/>
                        <a:t>Jan.15</a:t>
                      </a:r>
                      <a:endParaRPr lang="en-IN" sz="1800" dirty="0"/>
                    </a:p>
                    <a:p>
                      <a:r>
                        <a:rPr lang="en-IN" sz="100" dirty="0" smtClean="0"/>
                        <a:t>{{{{{{{{{</a:t>
                      </a:r>
                      <a:endParaRPr lang="en-IN" sz="100" dirty="0"/>
                    </a:p>
                    <a:p>
                      <a:endParaRPr lang="en-IN" sz="1800" dirty="0" smtClean="0"/>
                    </a:p>
                    <a:p>
                      <a:endParaRPr lang="en-IN" sz="1800" dirty="0" smtClean="0"/>
                    </a:p>
                    <a:p>
                      <a:endParaRPr lang="en-IN" sz="1800" dirty="0" smtClean="0"/>
                    </a:p>
                    <a:p>
                      <a:endParaRPr lang="en-IN" sz="1800" dirty="0" smtClean="0"/>
                    </a:p>
                    <a:p>
                      <a:endParaRPr lang="en-IN" sz="1800" dirty="0" smtClean="0"/>
                    </a:p>
                    <a:p>
                      <a:r>
                        <a:rPr lang="en-IN" sz="1800" dirty="0" smtClean="0"/>
                        <a:t>Feb. 1</a:t>
                      </a:r>
                      <a:endParaRPr lang="en-IN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1800" dirty="0" smtClean="0"/>
                    </a:p>
                    <a:p>
                      <a:r>
                        <a:rPr lang="en-IN" sz="1800" dirty="0" smtClean="0"/>
                        <a:t>To Balance b/d</a:t>
                      </a:r>
                    </a:p>
                    <a:p>
                      <a:r>
                        <a:rPr lang="en-IN" sz="1800" dirty="0" smtClean="0"/>
                        <a:t>To Raj</a:t>
                      </a:r>
                    </a:p>
                    <a:p>
                      <a:r>
                        <a:rPr lang="en-IN" sz="1800" dirty="0" smtClean="0"/>
                        <a:t>To sales A/c</a:t>
                      </a:r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1800" dirty="0" smtClean="0"/>
                    </a:p>
                    <a:p>
                      <a:r>
                        <a:rPr lang="en-IN" sz="1800" dirty="0" smtClean="0"/>
                        <a:t>1,20,000</a:t>
                      </a:r>
                    </a:p>
                    <a:p>
                      <a:r>
                        <a:rPr lang="en-IN" sz="1800" dirty="0" smtClean="0"/>
                        <a:t>   30,000</a:t>
                      </a:r>
                    </a:p>
                    <a:p>
                      <a:r>
                        <a:rPr lang="en-IN" sz="1800" dirty="0" smtClean="0"/>
                        <a:t>   30,000</a:t>
                      </a:r>
                    </a:p>
                    <a:p>
                      <a:endParaRPr lang="en-IN" sz="1800" dirty="0" smtClean="0"/>
                    </a:p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r>
                        <a:rPr lang="en-IN" sz="1800" dirty="0" smtClean="0"/>
                        <a:t>2019</a:t>
                      </a:r>
                    </a:p>
                    <a:p>
                      <a:r>
                        <a:rPr lang="en-IN" sz="1800" dirty="0" smtClean="0"/>
                        <a:t>Jan.17</a:t>
                      </a:r>
                    </a:p>
                    <a:p>
                      <a:r>
                        <a:rPr lang="en-IN" sz="1800" dirty="0" smtClean="0"/>
                        <a:t>Jan.20</a:t>
                      </a:r>
                    </a:p>
                    <a:p>
                      <a:r>
                        <a:rPr lang="en-IN" sz="1800" dirty="0" smtClean="0"/>
                        <a:t>Jan. 24</a:t>
                      </a:r>
                    </a:p>
                    <a:p>
                      <a:r>
                        <a:rPr lang="en-IN" sz="1800" dirty="0" smtClean="0"/>
                        <a:t>Jan. 29</a:t>
                      </a:r>
                    </a:p>
                    <a:p>
                      <a:r>
                        <a:rPr lang="en-IN" sz="1800" dirty="0" smtClean="0"/>
                        <a:t>Jan. 31</a:t>
                      </a:r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endParaRPr lang="en-IN" sz="1800" dirty="0" smtClean="0"/>
                    </a:p>
                    <a:p>
                      <a:r>
                        <a:rPr lang="en-IN" sz="1800" dirty="0" smtClean="0"/>
                        <a:t>By Rent A/c</a:t>
                      </a:r>
                    </a:p>
                    <a:p>
                      <a:r>
                        <a:rPr lang="en-IN" sz="1800" dirty="0" smtClean="0"/>
                        <a:t>By Mohan</a:t>
                      </a:r>
                    </a:p>
                    <a:p>
                      <a:r>
                        <a:rPr lang="en-IN" sz="1800" dirty="0" smtClean="0"/>
                        <a:t>By Furniture A/c</a:t>
                      </a:r>
                    </a:p>
                    <a:p>
                      <a:r>
                        <a:rPr lang="en-IN" sz="1800" b="0" dirty="0" smtClean="0"/>
                        <a:t>By</a:t>
                      </a:r>
                      <a:r>
                        <a:rPr lang="en-IN" sz="1800" b="0" baseline="0" dirty="0" smtClean="0"/>
                        <a:t> Salaries A/c</a:t>
                      </a:r>
                    </a:p>
                    <a:p>
                      <a:r>
                        <a:rPr lang="en-IN" sz="1800" b="0" baseline="0" dirty="0" smtClean="0"/>
                        <a:t>By Balance c/d</a:t>
                      </a:r>
                      <a:endParaRPr lang="en-IN" sz="1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endParaRPr lang="en-IN" sz="1800" dirty="0" smtClean="0"/>
                    </a:p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1800" dirty="0" smtClean="0"/>
                    </a:p>
                    <a:p>
                      <a:r>
                        <a:rPr lang="en-IN" sz="1800" dirty="0" smtClean="0"/>
                        <a:t>3,000</a:t>
                      </a:r>
                    </a:p>
                    <a:p>
                      <a:r>
                        <a:rPr lang="en-IN" sz="1800" dirty="0" smtClean="0"/>
                        <a:t>70,000</a:t>
                      </a:r>
                    </a:p>
                    <a:p>
                      <a:r>
                        <a:rPr lang="en-IN" sz="1800" dirty="0" smtClean="0"/>
                        <a:t>20,000</a:t>
                      </a:r>
                    </a:p>
                    <a:p>
                      <a:r>
                        <a:rPr lang="en-IN" sz="1800" dirty="0" smtClean="0"/>
                        <a:t>10,000</a:t>
                      </a:r>
                    </a:p>
                    <a:p>
                      <a:r>
                        <a:rPr lang="en-IN" sz="1800" dirty="0" smtClean="0"/>
                        <a:t>70,700</a:t>
                      </a:r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4132">
                <a:tc vMerge="1"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1,80,000</a:t>
                      </a:r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1,80,000</a:t>
                      </a:r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IN" sz="1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7640">
                <a:tc vMerge="1"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70,700</a:t>
                      </a:r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764704"/>
            <a:ext cx="8676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dirty="0" smtClean="0"/>
              <a:t>In the Books of Raj </a:t>
            </a:r>
            <a:endParaRPr lang="en-IN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1412776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Dr.</a:t>
            </a:r>
            <a:endParaRPr lang="en-IN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316416" y="141277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C</a:t>
            </a:r>
            <a:r>
              <a:rPr lang="en-IN" b="1" dirty="0" smtClean="0"/>
              <a:t>r.</a:t>
            </a:r>
            <a:endParaRPr lang="en-IN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259632" y="206084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1412032" y="141277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Receipts</a:t>
            </a:r>
            <a:endParaRPr lang="en-IN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5724128" y="141277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Payments</a:t>
            </a:r>
            <a:endParaRPr lang="en-IN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251520" y="4941168"/>
            <a:ext cx="8712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It can be concluded that</a:t>
            </a:r>
          </a:p>
          <a:p>
            <a:pPr marL="457200" indent="-457200">
              <a:buAutoNum type="arabicPeriod"/>
            </a:pPr>
            <a:r>
              <a:rPr lang="en-IN" sz="2000" dirty="0" smtClean="0"/>
              <a:t>Only cash receipts and cash payments are recorded in a Simple Cash Book. Credit transactions are not recorded.</a:t>
            </a:r>
          </a:p>
          <a:p>
            <a:pPr marL="457200" indent="-457200">
              <a:buAutoNum type="arabicPeriod"/>
            </a:pPr>
            <a:r>
              <a:rPr lang="en-IN" sz="2000" dirty="0" smtClean="0"/>
              <a:t>Debit side is always larger than credit side since the payment can never exceed the available cash.</a:t>
            </a:r>
          </a:p>
          <a:p>
            <a:pPr marL="457200" indent="-457200">
              <a:buAutoNum type="arabicPeriod"/>
            </a:pPr>
            <a:r>
              <a:rPr lang="en-IN" sz="2000" dirty="0" smtClean="0"/>
              <a:t>It is like an ordinary account.</a:t>
            </a:r>
            <a:endParaRPr lang="en-IN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785794"/>
            <a:ext cx="7406640" cy="500066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FORMAT OF PURCHASE DAY BOOK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428736"/>
            <a:ext cx="7406640" cy="217392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example-purchase-boo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1500174"/>
            <a:ext cx="7072362" cy="40090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effectLst/>
              </a:rPr>
              <a:t>Introduction</a:t>
            </a:r>
            <a:endParaRPr lang="en-IN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785794"/>
            <a:ext cx="7890080" cy="559553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IN" dirty="0" smtClean="0"/>
              <a:t>Business transactions are first recorded in Journal and then posted into a Ledger.</a:t>
            </a:r>
          </a:p>
          <a:p>
            <a:pPr algn="just"/>
            <a:r>
              <a:rPr lang="en-IN" dirty="0" smtClean="0"/>
              <a:t>In practice, number of business transactions are too large </a:t>
            </a:r>
          </a:p>
          <a:p>
            <a:pPr lvl="1" algn="just"/>
            <a:r>
              <a:rPr lang="en-IN" dirty="0" smtClean="0"/>
              <a:t>It, thus, becomes difficult  to record all of them in one book of primary entry.</a:t>
            </a:r>
          </a:p>
          <a:p>
            <a:pPr lvl="2" algn="just"/>
            <a:r>
              <a:rPr lang="en-IN" sz="2800" dirty="0" smtClean="0"/>
              <a:t> For example, most of the  transactions may relate to receipt &amp; payment o cash, sale of goods, purchase of goods.</a:t>
            </a:r>
          </a:p>
          <a:p>
            <a:pPr algn="just"/>
            <a:r>
              <a:rPr lang="en-IN" dirty="0" smtClean="0"/>
              <a:t>A register of this type is called a book of original entry or of primary entry.</a:t>
            </a:r>
          </a:p>
          <a:p>
            <a:pPr lvl="1" algn="just"/>
            <a:r>
              <a:rPr lang="en-IN" dirty="0" smtClean="0"/>
              <a:t>It is special form of a Journal.</a:t>
            </a:r>
          </a:p>
          <a:p>
            <a:pPr algn="just"/>
            <a:r>
              <a:rPr lang="en-IN" dirty="0" smtClean="0"/>
              <a:t>The system by which transactions of a class are first recorded in a book, specially meant for it, and then posted into a Ledger is called the Practical System of Accounting.</a:t>
            </a:r>
          </a:p>
          <a:p>
            <a:pPr lvl="2" algn="just"/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600" b="1" dirty="0" smtClean="0">
                <a:effectLst/>
              </a:rPr>
              <a:t>Subsidiary Books of Accounts</a:t>
            </a:r>
            <a:endParaRPr lang="en-IN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47800"/>
            <a:ext cx="8034096" cy="4800600"/>
          </a:xfrm>
        </p:spPr>
        <p:txBody>
          <a:bodyPr/>
          <a:lstStyle/>
          <a:p>
            <a:pPr algn="just"/>
            <a:r>
              <a:rPr lang="en-IN" dirty="0" smtClean="0"/>
              <a:t>These books of primary entry are also known as a Special Journal or Subsidiary Books</a:t>
            </a:r>
          </a:p>
          <a:p>
            <a:pPr lvl="1" algn="just"/>
            <a:r>
              <a:rPr lang="en-IN" dirty="0" smtClean="0"/>
              <a:t> because Ledger Accounts are prepared on their basis and</a:t>
            </a:r>
          </a:p>
          <a:p>
            <a:pPr lvl="1" algn="just"/>
            <a:r>
              <a:rPr lang="en-IN" dirty="0" smtClean="0"/>
              <a:t>without this process of Ledger posting, a Trial Balance cannot be drawn.</a:t>
            </a:r>
          </a:p>
          <a:p>
            <a:pPr algn="just"/>
            <a:r>
              <a:rPr lang="en-IN" dirty="0" smtClean="0"/>
              <a:t>The Ledger is thus called the Principal Book of Accounts.</a:t>
            </a: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962088" cy="70609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>
                <a:effectLst/>
              </a:rPr>
              <a:t>Types of Subsidiary Books</a:t>
            </a:r>
            <a:endParaRPr lang="en-IN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052736"/>
            <a:ext cx="8244408" cy="58052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dirty="0" smtClean="0"/>
              <a:t>Recording all transactions in a single book of primary entry is practically difficult. </a:t>
            </a:r>
          </a:p>
          <a:p>
            <a:pPr algn="just"/>
            <a:r>
              <a:rPr lang="en-IN" dirty="0" smtClean="0"/>
              <a:t>To make it convenient, the Journal is divided into a different Subsidiary Books, which are: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IN" dirty="0" smtClean="0"/>
              <a:t>Cash book </a:t>
            </a:r>
          </a:p>
          <a:p>
            <a:pPr marL="870966" lvl="1" indent="-514350" algn="just"/>
            <a:r>
              <a:rPr lang="en-IN" dirty="0" smtClean="0"/>
              <a:t>To record cash receipts and Payments, including banking transactions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IN" dirty="0" smtClean="0"/>
              <a:t>Purchase Book: </a:t>
            </a:r>
          </a:p>
          <a:p>
            <a:pPr marL="870966" lvl="1" indent="-514350" algn="just"/>
            <a:r>
              <a:rPr lang="en-IN" dirty="0" smtClean="0"/>
              <a:t>To record credit purchases of goods or the materials and stores required in the processing plants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IN" dirty="0" smtClean="0"/>
              <a:t>Sales Book:</a:t>
            </a:r>
          </a:p>
          <a:p>
            <a:pPr marL="870966" lvl="1" indent="-514350" algn="just"/>
            <a:r>
              <a:rPr lang="en-IN" dirty="0" smtClean="0"/>
              <a:t>To record the credit sales of goods by the firm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IN" dirty="0" smtClean="0"/>
              <a:t>Purchase Returns Book: </a:t>
            </a:r>
          </a:p>
          <a:p>
            <a:pPr marL="870966" lvl="1" indent="-514350" algn="just"/>
            <a:r>
              <a:rPr lang="en-IN" dirty="0" smtClean="0"/>
              <a:t>To record return of goods purchased on credit.</a:t>
            </a:r>
          </a:p>
          <a:p>
            <a:pPr marL="596646" indent="-514350" algn="just">
              <a:buFont typeface="+mj-lt"/>
              <a:buAutoNum type="arabicPeriod"/>
            </a:pP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962088" cy="70609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>
                <a:effectLst/>
              </a:rPr>
              <a:t>Types of Subsidiary Books Contd.</a:t>
            </a:r>
            <a:endParaRPr lang="en-IN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052736"/>
            <a:ext cx="8064896" cy="5805264"/>
          </a:xfrm>
        </p:spPr>
        <p:txBody>
          <a:bodyPr>
            <a:normAutofit/>
          </a:bodyPr>
          <a:lstStyle/>
          <a:p>
            <a:pPr marL="596646" indent="-514350" algn="just">
              <a:buFont typeface="+mj-lt"/>
              <a:buAutoNum type="arabicPeriod"/>
            </a:pPr>
            <a:r>
              <a:rPr lang="en-IN" dirty="0" smtClean="0"/>
              <a:t>Sales Return Book:  </a:t>
            </a:r>
          </a:p>
          <a:p>
            <a:pPr marL="870966" lvl="1" indent="-514350" algn="just"/>
            <a:r>
              <a:rPr lang="en-IN" dirty="0" smtClean="0"/>
              <a:t>To record credit sales made by customers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IN" dirty="0" smtClean="0"/>
              <a:t>Bills Receivable Book: </a:t>
            </a:r>
          </a:p>
          <a:p>
            <a:pPr marL="870966" lvl="1" indent="-514350" algn="just"/>
            <a:r>
              <a:rPr lang="en-IN" dirty="0" smtClean="0"/>
              <a:t>To record the receipts of promissory notes from various parties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IN" dirty="0" smtClean="0"/>
              <a:t>Bills Payable: </a:t>
            </a:r>
          </a:p>
          <a:p>
            <a:pPr marL="870966" lvl="1" indent="-514350" algn="just"/>
            <a:r>
              <a:rPr lang="en-IN" dirty="0" smtClean="0"/>
              <a:t>To record the issue of promissory notes to other parties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IN" dirty="0" smtClean="0"/>
              <a:t>Journal Proper: </a:t>
            </a:r>
          </a:p>
          <a:p>
            <a:pPr marL="870966" lvl="1" indent="-514350" algn="just"/>
            <a:r>
              <a:rPr lang="en-IN" dirty="0" smtClean="0"/>
              <a:t>To record the transactions which cannot b recorded in an of the books mentioned above. 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200" b="1" dirty="0" smtClean="0">
                <a:effectLst/>
              </a:rPr>
              <a:t>Cash Book</a:t>
            </a:r>
            <a:endParaRPr lang="en-IN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Cash Book is a book of primary entry in which cash and bank transactions of business are recorded chronologically.</a:t>
            </a:r>
          </a:p>
          <a:p>
            <a:r>
              <a:rPr lang="en-IN" dirty="0" smtClean="0"/>
              <a:t>It is imperative to regularly know the cash or bank balance.</a:t>
            </a:r>
          </a:p>
          <a:p>
            <a:r>
              <a:rPr lang="en-IN" dirty="0" smtClean="0"/>
              <a:t>Cash receipt are  recorded on the debit side of the cash book and </a:t>
            </a:r>
          </a:p>
          <a:p>
            <a:r>
              <a:rPr lang="en-IN" dirty="0" smtClean="0"/>
              <a:t>Cash payments on the credit side.</a:t>
            </a:r>
          </a:p>
          <a:p>
            <a:r>
              <a:rPr lang="en-IN" dirty="0" smtClean="0"/>
              <a:t>A balance is worked out by deducting the total cash payments from the total cash receipts.</a:t>
            </a:r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 smtClean="0">
                <a:effectLst/>
              </a:rPr>
              <a:t>Features of Cash Book</a:t>
            </a:r>
            <a:endParaRPr lang="en-IN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IN" dirty="0" smtClean="0"/>
              <a:t>Only cash transactions are recorded.</a:t>
            </a:r>
          </a:p>
          <a:p>
            <a:pPr algn="just"/>
            <a:r>
              <a:rPr lang="en-IN" dirty="0" smtClean="0"/>
              <a:t>Cash and cheque receipts are placed in the debit side.</a:t>
            </a:r>
          </a:p>
          <a:p>
            <a:pPr algn="just"/>
            <a:r>
              <a:rPr lang="en-IN" dirty="0" smtClean="0"/>
              <a:t>All cash and cheque payments are recorded in the credit side.</a:t>
            </a:r>
          </a:p>
          <a:p>
            <a:pPr algn="just"/>
            <a:r>
              <a:rPr lang="en-IN" dirty="0" smtClean="0"/>
              <a:t>It enters only one form of transaction, i.e.  Cash</a:t>
            </a:r>
          </a:p>
          <a:p>
            <a:pPr algn="just"/>
            <a:r>
              <a:rPr lang="en-IN" dirty="0" smtClean="0"/>
              <a:t>Cash and bank transactions are recorded in chronologically  in the cash book.</a:t>
            </a:r>
          </a:p>
          <a:p>
            <a:pPr algn="just"/>
            <a:r>
              <a:rPr lang="en-IN" dirty="0" smtClean="0"/>
              <a:t>It performs the function of both Journal and Ledger at the same time. </a:t>
            </a:r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44624"/>
            <a:ext cx="7962088" cy="706090"/>
          </a:xfrm>
        </p:spPr>
        <p:txBody>
          <a:bodyPr>
            <a:normAutofit/>
          </a:bodyPr>
          <a:lstStyle/>
          <a:p>
            <a:pPr algn="ctr"/>
            <a:r>
              <a:rPr lang="en-IN" sz="3600" b="1" dirty="0" smtClean="0">
                <a:effectLst/>
              </a:rPr>
              <a:t>Cash Book</a:t>
            </a:r>
            <a:endParaRPr lang="en-IN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764704"/>
            <a:ext cx="8172400" cy="6021288"/>
          </a:xfrm>
        </p:spPr>
        <p:txBody>
          <a:bodyPr>
            <a:normAutofit fontScale="92500"/>
          </a:bodyPr>
          <a:lstStyle/>
          <a:p>
            <a:r>
              <a:rPr lang="en-IN" dirty="0" smtClean="0"/>
              <a:t>Cash transactions are recorded in the Cash Book</a:t>
            </a:r>
          </a:p>
          <a:p>
            <a:r>
              <a:rPr lang="en-IN" dirty="0" smtClean="0"/>
              <a:t>Ledger Accounts are prepared on the basis of records in cash Book.</a:t>
            </a:r>
          </a:p>
          <a:p>
            <a:r>
              <a:rPr lang="en-IN" dirty="0" smtClean="0"/>
              <a:t>The Cash Book is, therefore, a subsidiary book.</a:t>
            </a:r>
          </a:p>
          <a:p>
            <a:r>
              <a:rPr lang="en-IN" dirty="0" smtClean="0"/>
              <a:t>However, the Cash Book itself serves as the cash account and the bank account.</a:t>
            </a:r>
          </a:p>
          <a:p>
            <a:r>
              <a:rPr lang="en-IN" dirty="0" smtClean="0"/>
              <a:t>The balances are entered in the Trial Balance directly.</a:t>
            </a:r>
          </a:p>
          <a:p>
            <a:r>
              <a:rPr lang="en-IN" dirty="0" smtClean="0"/>
              <a:t>Cash Book is also treated as a Principal Book.</a:t>
            </a:r>
          </a:p>
          <a:p>
            <a:pPr lvl="1"/>
            <a:r>
              <a:rPr lang="en-IN" dirty="0" smtClean="0"/>
              <a:t>The Cash Book, therefore, both a subsidiary Book and a Principal Book.</a:t>
            </a:r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9008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600" b="1" dirty="0" smtClean="0">
                <a:effectLst/>
              </a:rPr>
              <a:t>Types of Cash Book </a:t>
            </a:r>
            <a:endParaRPr lang="en-IN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980728"/>
            <a:ext cx="7962088" cy="5267672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en-IN" dirty="0" smtClean="0"/>
              <a:t>There are three types of Cash Books: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IN" dirty="0" smtClean="0"/>
              <a:t>Simple Cash Book or single Column Cash Book</a:t>
            </a:r>
          </a:p>
          <a:p>
            <a:pPr marL="870966" lvl="1" indent="-514350" algn="just"/>
            <a:r>
              <a:rPr lang="en-IN" dirty="0" smtClean="0"/>
              <a:t>Only cash transactions are recorded.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IN" dirty="0" smtClean="0"/>
              <a:t>Two Column Cash Book </a:t>
            </a:r>
          </a:p>
          <a:p>
            <a:pPr marL="870966" lvl="1" indent="-514350" algn="just"/>
            <a:r>
              <a:rPr lang="en-IN" dirty="0" smtClean="0"/>
              <a:t>It has Cash Book with cash and bank column for recording cash and bank transactions.</a:t>
            </a:r>
          </a:p>
          <a:p>
            <a:pPr marL="596646" indent="-514350" algn="just">
              <a:buFont typeface="+mj-lt"/>
              <a:buAutoNum type="arabicPeriod"/>
            </a:pPr>
            <a:r>
              <a:rPr lang="en-IN" dirty="0" smtClean="0"/>
              <a:t>Three Column Cash Book </a:t>
            </a:r>
          </a:p>
          <a:p>
            <a:pPr marL="870966" lvl="1" indent="-514350" algn="just"/>
            <a:r>
              <a:rPr lang="en-IN" dirty="0" smtClean="0"/>
              <a:t>Cash Book having cash, bank and discount column </a:t>
            </a:r>
          </a:p>
          <a:p>
            <a:pPr marL="1117854" lvl="2" indent="-514350" algn="just"/>
            <a:r>
              <a:rPr lang="en-IN" dirty="0" smtClean="0"/>
              <a:t>For recording cash and bank transactions involving loss or gain on account of discount.</a:t>
            </a:r>
            <a:endParaRPr lang="en-IN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161</TotalTime>
  <Words>902</Words>
  <Application>Microsoft Office PowerPoint</Application>
  <PresentationFormat>On-screen Show (4:3)</PresentationFormat>
  <Paragraphs>167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Solstice</vt:lpstr>
      <vt:lpstr>Special Purpose Books-Cash Book </vt:lpstr>
      <vt:lpstr>Introduction</vt:lpstr>
      <vt:lpstr>Subsidiary Books of Accounts</vt:lpstr>
      <vt:lpstr>Types of Subsidiary Books</vt:lpstr>
      <vt:lpstr>Types of Subsidiary Books Contd.</vt:lpstr>
      <vt:lpstr>Cash Book</vt:lpstr>
      <vt:lpstr>Features of Cash Book</vt:lpstr>
      <vt:lpstr>Cash Book</vt:lpstr>
      <vt:lpstr>Types of Cash Book </vt:lpstr>
      <vt:lpstr>Simple Cash Book</vt:lpstr>
      <vt:lpstr>Example: Enter the following transactions in a Simple Cash Book</vt:lpstr>
      <vt:lpstr>Solution : Simple Cash Book</vt:lpstr>
      <vt:lpstr>FORMAT OF PURCHASE DAY BOOK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Purpose Books-Cash Book </dc:title>
  <dc:creator>My</dc:creator>
  <cp:lastModifiedBy>scms</cp:lastModifiedBy>
  <cp:revision>21</cp:revision>
  <dcterms:created xsi:type="dcterms:W3CDTF">2020-05-26T14:44:57Z</dcterms:created>
  <dcterms:modified xsi:type="dcterms:W3CDTF">2025-07-22T03:43:09Z</dcterms:modified>
</cp:coreProperties>
</file>