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87" r:id="rId4"/>
    <p:sldId id="288" r:id="rId5"/>
    <p:sldId id="266" r:id="rId6"/>
    <p:sldId id="267" r:id="rId7"/>
    <p:sldId id="268" r:id="rId8"/>
    <p:sldId id="269" r:id="rId9"/>
    <p:sldId id="270" r:id="rId10"/>
    <p:sldId id="264" r:id="rId11"/>
    <p:sldId id="289" r:id="rId12"/>
    <p:sldId id="259" r:id="rId13"/>
    <p:sldId id="260" r:id="rId14"/>
    <p:sldId id="261" r:id="rId15"/>
    <p:sldId id="262" r:id="rId16"/>
    <p:sldId id="263" r:id="rId17"/>
    <p:sldId id="272" r:id="rId18"/>
    <p:sldId id="273" r:id="rId19"/>
    <p:sldId id="274" r:id="rId20"/>
    <p:sldId id="275" r:id="rId21"/>
    <p:sldId id="277" r:id="rId22"/>
    <p:sldId id="290" r:id="rId23"/>
    <p:sldId id="291" r:id="rId24"/>
    <p:sldId id="292" r:id="rId25"/>
    <p:sldId id="279"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462" y="-9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extBox 7"/>
          <p:cNvSpPr txBox="1"/>
          <p:nvPr/>
        </p:nvSpPr>
        <p:spPr>
          <a:xfrm>
            <a:off x="2438400" y="3159761"/>
            <a:ext cx="609600" cy="1034129"/>
          </a:xfrm>
          <a:prstGeom prst="rect">
            <a:avLst/>
          </a:prstGeom>
          <a:noFill/>
        </p:spPr>
        <p:txBody>
          <a:bodyPr wrap="square" lIns="0" tIns="9144" rIns="0" bIns="9144" rtlCol="0" anchor="ctr" anchorCtr="0">
            <a:spAutoFit/>
          </a:bodyPr>
          <a:lstStyle/>
          <a:p>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1036320" y="1219200"/>
            <a:ext cx="100584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844800" y="3375491"/>
            <a:ext cx="82296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6" name="Slide Number Placeholder 15"/>
          <p:cNvSpPr>
            <a:spLocks noGrp="1"/>
          </p:cNvSpPr>
          <p:nvPr>
            <p:ph type="sldNum" sz="quarter" idx="11"/>
          </p:nvPr>
        </p:nvSpPr>
        <p:spPr/>
        <p:txBody>
          <a:bodyPr/>
          <a:lstStyle/>
          <a:p>
            <a:fld id="{AFAE7411-C2CC-4EF0-8397-F9DF58758726}"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844800" y="685802"/>
            <a:ext cx="77216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265162-54C8-459C-9B2C-D9A3FC53B7D1}"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E7411-C2CC-4EF0-8397-F9DF5875872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2800" y="609601"/>
            <a:ext cx="28448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0800" y="685801"/>
            <a:ext cx="67056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265162-54C8-459C-9B2C-D9A3FC53B7D1}" type="datetimeFigureOut">
              <a:rPr lang="en-US" smtClean="0"/>
              <a:pPr/>
              <a:t>7/17/2025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AE7411-C2CC-4EF0-8397-F9DF5875872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5" name="Slide Number Placeholder 14"/>
          <p:cNvSpPr>
            <a:spLocks noGrp="1"/>
          </p:cNvSpPr>
          <p:nvPr>
            <p:ph type="sldNum" sz="quarter" idx="11"/>
          </p:nvPr>
        </p:nvSpPr>
        <p:spPr/>
        <p:txBody>
          <a:bodyPr/>
          <a:lstStyle/>
          <a:p>
            <a:fld id="{AFAE7411-C2CC-4EF0-8397-F9DF58758726}"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TextBox 7"/>
          <p:cNvSpPr txBox="1"/>
          <p:nvPr/>
        </p:nvSpPr>
        <p:spPr>
          <a:xfrm>
            <a:off x="5689600" y="4074498"/>
            <a:ext cx="6096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6096000" y="4267368"/>
            <a:ext cx="49784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3" name="Slide Number Placeholder 12"/>
          <p:cNvSpPr>
            <a:spLocks noGrp="1"/>
          </p:cNvSpPr>
          <p:nvPr>
            <p:ph type="sldNum" sz="quarter" idx="11"/>
          </p:nvPr>
        </p:nvSpPr>
        <p:spPr/>
        <p:txBody>
          <a:bodyPr/>
          <a:lstStyle/>
          <a:p>
            <a:fld id="{AFAE7411-C2CC-4EF0-8397-F9DF58758726}"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3048000" y="1905000"/>
            <a:ext cx="804672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9D265162-54C8-459C-9B2C-D9A3FC53B7D1}" type="datetimeFigureOut">
              <a:rPr lang="en-US" smtClean="0"/>
              <a:pPr/>
              <a:t>7/17/2025</a:t>
            </a:fld>
            <a:endParaRPr lang="en-US"/>
          </a:p>
        </p:txBody>
      </p:sp>
      <p:sp>
        <p:nvSpPr>
          <p:cNvPr id="9" name="Slide Number Placeholder 8"/>
          <p:cNvSpPr>
            <a:spLocks noGrp="1"/>
          </p:cNvSpPr>
          <p:nvPr>
            <p:ph type="sldNum" sz="quarter" idx="11"/>
          </p:nvPr>
        </p:nvSpPr>
        <p:spPr/>
        <p:txBody>
          <a:bodyPr/>
          <a:lstStyle/>
          <a:p>
            <a:fld id="{AFAE7411-C2CC-4EF0-8397-F9DF58758726}"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792224" y="658368"/>
            <a:ext cx="436473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6705600" y="658369"/>
            <a:ext cx="4364736"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8160" y="661976"/>
            <a:ext cx="4364736"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92224" y="1371600"/>
            <a:ext cx="43688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05600" y="661976"/>
            <a:ext cx="4364736"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705600" y="1371600"/>
            <a:ext cx="4364736"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408853" y="520192"/>
            <a:ext cx="6096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6373707" y="520192"/>
            <a:ext cx="6096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5" name="Slide Number Placeholder 14"/>
          <p:cNvSpPr>
            <a:spLocks noGrp="1"/>
          </p:cNvSpPr>
          <p:nvPr>
            <p:ph type="sldNum" sz="quarter" idx="11"/>
          </p:nvPr>
        </p:nvSpPr>
        <p:spPr/>
        <p:txBody>
          <a:bodyPr/>
          <a:lstStyle/>
          <a:p>
            <a:fld id="{AFAE7411-C2CC-4EF0-8397-F9DF58758726}"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9D265162-54C8-459C-9B2C-D9A3FC53B7D1}" type="datetimeFigureOut">
              <a:rPr lang="en-US" smtClean="0"/>
              <a:pPr/>
              <a:t>7/17/2025</a:t>
            </a:fld>
            <a:endParaRPr lang="en-US"/>
          </a:p>
        </p:txBody>
      </p:sp>
      <p:sp>
        <p:nvSpPr>
          <p:cNvPr id="8" name="Slide Number Placeholder 7"/>
          <p:cNvSpPr>
            <a:spLocks noGrp="1"/>
          </p:cNvSpPr>
          <p:nvPr>
            <p:ph type="sldNum" sz="quarter" idx="11"/>
          </p:nvPr>
        </p:nvSpPr>
        <p:spPr/>
        <p:txBody>
          <a:bodyPr/>
          <a:lstStyle/>
          <a:p>
            <a:fld id="{AFAE7411-C2CC-4EF0-8397-F9DF58758726}"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D265162-54C8-459C-9B2C-D9A3FC53B7D1}" type="datetimeFigureOut">
              <a:rPr lang="en-US" smtClean="0"/>
              <a:pPr/>
              <a:t>7/17/2025</a:t>
            </a:fld>
            <a:endParaRPr lang="en-US"/>
          </a:p>
        </p:txBody>
      </p:sp>
      <p:sp>
        <p:nvSpPr>
          <p:cNvPr id="6" name="Slide Number Placeholder 5"/>
          <p:cNvSpPr>
            <a:spLocks noGrp="1"/>
          </p:cNvSpPr>
          <p:nvPr>
            <p:ph type="sldNum" sz="quarter" idx="11"/>
          </p:nvPr>
        </p:nvSpPr>
        <p:spPr/>
        <p:txBody>
          <a:bodyPr/>
          <a:lstStyle/>
          <a:p>
            <a:fld id="{AFAE7411-C2CC-4EF0-8397-F9DF58758726}"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7105227" y="1774588"/>
            <a:ext cx="6096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1117600" y="685801"/>
            <a:ext cx="57912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00" y="685801"/>
            <a:ext cx="34544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6" name="Slide Number Placeholder 15"/>
          <p:cNvSpPr>
            <a:spLocks noGrp="1"/>
          </p:cNvSpPr>
          <p:nvPr>
            <p:ph type="sldNum" sz="quarter" idx="11"/>
          </p:nvPr>
        </p:nvSpPr>
        <p:spPr/>
        <p:txBody>
          <a:bodyPr/>
          <a:lstStyle/>
          <a:p>
            <a:fld id="{AFAE7411-C2CC-4EF0-8397-F9DF58758726}"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625600" y="612776"/>
            <a:ext cx="89408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657600" y="3453047"/>
            <a:ext cx="67056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3247136" y="3331464"/>
            <a:ext cx="6096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9D265162-54C8-459C-9B2C-D9A3FC53B7D1}" type="datetimeFigureOut">
              <a:rPr lang="en-US" smtClean="0"/>
              <a:pPr/>
              <a:t>7/17/2025</a:t>
            </a:fld>
            <a:endParaRPr lang="en-US"/>
          </a:p>
        </p:txBody>
      </p:sp>
      <p:sp>
        <p:nvSpPr>
          <p:cNvPr id="14" name="Slide Number Placeholder 13"/>
          <p:cNvSpPr>
            <a:spLocks noGrp="1"/>
          </p:cNvSpPr>
          <p:nvPr>
            <p:ph type="sldNum" sz="quarter" idx="11"/>
          </p:nvPr>
        </p:nvSpPr>
        <p:spPr/>
        <p:txBody>
          <a:bodyPr/>
          <a:lstStyle/>
          <a:p>
            <a:fld id="{AFAE7411-C2CC-4EF0-8397-F9DF58758726}"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schemeClr val="bg2">
                <a:shade val="14000"/>
                <a:satMod val="280000"/>
              </a:schemeClr>
              <a:schemeClr val="bg2">
                <a:tint val="60000"/>
                <a:satMod val="120000"/>
              </a:schemeClr>
            </a:duotone>
            <a:extLst>
              <a:ext uri="{BEBA8EAE-BF5A-486C-A8C5-ECC9F3942E4B}">
                <a14:imgProps xmlns:a14="http://schemas.microsoft.com/office/drawing/2010/main" xmlns="">
                  <a14:imgLayer r:embed="rId14">
                    <a14:imgEffect>
                      <a14:artisticCemen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p:cNvSpPr/>
          <p:nvPr/>
        </p:nvSpPr>
        <p:spPr>
          <a:xfrm rot="19724275">
            <a:off x="1830961" y="1038441"/>
            <a:ext cx="965416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p:cNvSpPr/>
          <p:nvPr/>
        </p:nvSpPr>
        <p:spPr>
          <a:xfrm rot="17656910">
            <a:off x="557464" y="419133"/>
            <a:ext cx="5538472" cy="5973945"/>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rot="19724275">
            <a:off x="4370607" y="116855"/>
            <a:ext cx="8639149"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1036320" y="4876800"/>
            <a:ext cx="100584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844800" y="685802"/>
            <a:ext cx="8128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54739"/>
            <a:ext cx="28448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9D265162-54C8-459C-9B2C-D9A3FC53B7D1}" type="datetimeFigureOut">
              <a:rPr lang="en-US" smtClean="0"/>
              <a:pPr/>
              <a:t>7/17/2025</a:t>
            </a:fld>
            <a:endParaRPr lang="en-US"/>
          </a:p>
        </p:txBody>
      </p:sp>
      <p:sp>
        <p:nvSpPr>
          <p:cNvPr id="5" name="Footer Placeholder 4"/>
          <p:cNvSpPr>
            <a:spLocks noGrp="1"/>
          </p:cNvSpPr>
          <p:nvPr>
            <p:ph type="ftr" sz="quarter" idx="3"/>
          </p:nvPr>
        </p:nvSpPr>
        <p:spPr>
          <a:xfrm>
            <a:off x="1097280" y="6154739"/>
            <a:ext cx="6096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1097280" y="5842000"/>
            <a:ext cx="28448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AFAE7411-C2CC-4EF0-8397-F9DF5875872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911920" y="299635"/>
            <a:ext cx="8298880" cy="625872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152400" y="304800"/>
            <a:ext cx="11811000" cy="6324600"/>
          </a:xfrm>
        </p:spPr>
        <p:txBody>
          <a:bodyPr>
            <a:noAutofit/>
            <a:scene3d>
              <a:camera prst="obliqueTopRight"/>
              <a:lightRig rig="flat" dir="tl">
                <a:rot lat="0" lon="0" rev="6600000"/>
              </a:lightRig>
            </a:scene3d>
            <a:sp3d extrusionH="25400" contourW="8890">
              <a:bevelT w="38100" h="31750" prst="artDeco"/>
              <a:contourClr>
                <a:schemeClr val="accent2">
                  <a:shade val="75000"/>
                </a:schemeClr>
              </a:contourClr>
            </a:sp3d>
          </a:bodyPr>
          <a:lstStyle/>
          <a:p>
            <a:pPr algn="ctr"/>
            <a:r>
              <a:rPr lang="en-US" sz="12500" b="1" dirty="0" smtClean="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Learn</a:t>
            </a:r>
            <a:r>
              <a:rPr lang="en-US" sz="125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
            </a:r>
            <a:br>
              <a:rPr lang="en-US" sz="125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br>
            <a:r>
              <a:rPr lang="en-US" sz="125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5 &amp; </a:t>
            </a:r>
            <a:r>
              <a:rPr lang="en-US" sz="12500" b="1" dirty="0" smtClean="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CSS3</a:t>
            </a:r>
            <a:endParaRPr lang="en-US" sz="125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pic>
        <p:nvPicPr>
          <p:cNvPr id="4" name="Picture 3">
            <a:extLst>
              <a:ext uri="{FF2B5EF4-FFF2-40B4-BE49-F238E27FC236}">
                <a16:creationId xmlns:a16="http://schemas.microsoft.com/office/drawing/2014/main" xmlns="" id="{9DAE0E68-0F0A-0B74-FCAE-D26BB6F7B0DA}"/>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Tree>
    <p:extLst>
      <p:ext uri="{BB962C8B-B14F-4D97-AF65-F5344CB8AC3E}">
        <p14:creationId xmlns:p14="http://schemas.microsoft.com/office/powerpoint/2010/main" xmlns="" val="222053514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74081"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itle 1"/>
          <p:cNvSpPr txBox="1">
            <a:spLocks/>
          </p:cNvSpPr>
          <p:nvPr/>
        </p:nvSpPr>
        <p:spPr>
          <a:xfrm>
            <a:off x="3706080" y="228600"/>
            <a:ext cx="4828320"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TOOLS</a:t>
            </a:r>
          </a:p>
        </p:txBody>
      </p:sp>
      <p:sp>
        <p:nvSpPr>
          <p:cNvPr id="4" name="TextBox 3"/>
          <p:cNvSpPr txBox="1"/>
          <p:nvPr/>
        </p:nvSpPr>
        <p:spPr>
          <a:xfrm>
            <a:off x="304800" y="1055229"/>
            <a:ext cx="11582400" cy="523220"/>
          </a:xfrm>
          <a:prstGeom prst="rect">
            <a:avLst/>
          </a:prstGeom>
          <a:noFill/>
        </p:spPr>
        <p:txBody>
          <a:bodyPr wrap="square" rtlCol="0">
            <a:spAutoFit/>
          </a:bodyPr>
          <a:lstStyle/>
          <a:p>
            <a:pPr algn="just"/>
            <a:r>
              <a:rPr lang="en-US" sz="2800" dirty="0"/>
              <a:t>There are two basic tools required for creating an </a:t>
            </a:r>
            <a:r>
              <a:rPr lang="en-US" sz="2800"/>
              <a:t>HTML document.</a:t>
            </a:r>
            <a:endParaRPr lang="en-US" sz="2800" dirty="0"/>
          </a:p>
        </p:txBody>
      </p:sp>
      <p:sp>
        <p:nvSpPr>
          <p:cNvPr id="5" name="TextBox 4"/>
          <p:cNvSpPr txBox="1"/>
          <p:nvPr/>
        </p:nvSpPr>
        <p:spPr>
          <a:xfrm>
            <a:off x="304800" y="1828800"/>
            <a:ext cx="11582400" cy="954107"/>
          </a:xfrm>
          <a:prstGeom prst="rect">
            <a:avLst/>
          </a:prstGeom>
          <a:noFill/>
        </p:spPr>
        <p:txBody>
          <a:bodyPr wrap="square" rtlCol="0">
            <a:spAutoFit/>
          </a:bodyPr>
          <a:lstStyle/>
          <a:p>
            <a:pPr marL="457200" indent="-457200">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Editor</a:t>
            </a:r>
            <a:r>
              <a:rPr lang="en-US" sz="2800" b="1" dirty="0"/>
              <a:t>: </a:t>
            </a:r>
            <a:r>
              <a:rPr lang="en-US" sz="2800" dirty="0"/>
              <a:t>It is a software program that allows a user to edit or compose HTML documents.</a:t>
            </a:r>
            <a:endParaRPr lang="en-US" sz="2800" b="1" dirty="0"/>
          </a:p>
        </p:txBody>
      </p:sp>
      <p:pic>
        <p:nvPicPr>
          <p:cNvPr id="9" name="Picture 8">
            <a:extLst>
              <a:ext uri="{FF2B5EF4-FFF2-40B4-BE49-F238E27FC236}">
                <a16:creationId xmlns:a16="http://schemas.microsoft.com/office/drawing/2014/main" xmlns="" id="{1FB386DC-CCA1-B173-7711-F1B66DE8EBCB}"/>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8" name="TextBox 7"/>
          <p:cNvSpPr txBox="1"/>
          <p:nvPr/>
        </p:nvSpPr>
        <p:spPr>
          <a:xfrm>
            <a:off x="304800" y="3210580"/>
            <a:ext cx="11582400" cy="523220"/>
          </a:xfrm>
          <a:prstGeom prst="rect">
            <a:avLst/>
          </a:prstGeom>
          <a:noFill/>
        </p:spPr>
        <p:txBody>
          <a:bodyPr wrap="square" rtlCol="0">
            <a:spAutoFit/>
          </a:bodyPr>
          <a:lstStyle/>
          <a:p>
            <a:pPr algn="just"/>
            <a:r>
              <a:rPr lang="en-US" sz="2800" dirty="0"/>
              <a:t>HTML editors are of two types – </a:t>
            </a:r>
          </a:p>
        </p:txBody>
      </p:sp>
      <p:sp>
        <p:nvSpPr>
          <p:cNvPr id="10" name="TextBox 9"/>
          <p:cNvSpPr txBox="1"/>
          <p:nvPr/>
        </p:nvSpPr>
        <p:spPr>
          <a:xfrm>
            <a:off x="304800" y="4382631"/>
            <a:ext cx="11582400" cy="2246769"/>
          </a:xfrm>
          <a:prstGeom prst="rect">
            <a:avLst/>
          </a:prstGeom>
          <a:noFill/>
        </p:spPr>
        <p:txBody>
          <a:bodyPr wrap="square" rtlCol="0">
            <a:spAutoFit/>
          </a:bodyPr>
          <a:lstStyle/>
          <a:p>
            <a:pPr marL="457200" indent="-457200">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WYSIWYG</a:t>
            </a:r>
            <a:r>
              <a:rPr lang="en-US" sz="2800" dirty="0"/>
              <a:t> </a:t>
            </a:r>
            <a:r>
              <a:rPr lang="en-US" sz="2800" b="1" dirty="0"/>
              <a:t>editor: WYSIWYG </a:t>
            </a:r>
            <a:r>
              <a:rPr lang="en-US" sz="2800" dirty="0"/>
              <a:t>stands for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W</a:t>
            </a:r>
            <a:r>
              <a:rPr lang="en-US" sz="2800" dirty="0"/>
              <a:t>hat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Y</a:t>
            </a:r>
            <a:r>
              <a:rPr lang="en-US" sz="2800" dirty="0"/>
              <a:t>ou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S</a:t>
            </a:r>
            <a:r>
              <a:rPr lang="en-US" sz="2800" dirty="0"/>
              <a:t>ee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I</a:t>
            </a:r>
            <a:r>
              <a:rPr lang="en-US" sz="2800" dirty="0"/>
              <a:t>s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W</a:t>
            </a:r>
            <a:r>
              <a:rPr lang="en-US" sz="2800" dirty="0"/>
              <a:t>hat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Y</a:t>
            </a:r>
            <a:r>
              <a:rPr lang="en-US" sz="2800" dirty="0"/>
              <a:t>ou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G</a:t>
            </a:r>
            <a:r>
              <a:rPr lang="en-US" sz="2800" dirty="0"/>
              <a:t>et. These editors provide an in-built interface where we can quickly design webpages without writing any HTML tags as well as preview the webpages. Examples – Adobe Dreamweaver, Microsoft Expression Web, </a:t>
            </a:r>
            <a:r>
              <a:rPr lang="en-US" sz="2800" dirty="0" err="1"/>
              <a:t>Kompozer</a:t>
            </a:r>
            <a:r>
              <a:rPr lang="en-US" sz="2800" dirty="0"/>
              <a:t> etc.</a:t>
            </a:r>
            <a:endParaRPr lang="en-US" sz="2800" b="1" dirty="0"/>
          </a:p>
        </p:txBody>
      </p:sp>
    </p:spTree>
    <p:extLst>
      <p:ext uri="{BB962C8B-B14F-4D97-AF65-F5344CB8AC3E}">
        <p14:creationId xmlns:p14="http://schemas.microsoft.com/office/powerpoint/2010/main" xmlns="" val="62717826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0-#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1000" fill="hold"/>
                                        <p:tgtEl>
                                          <p:spTgt spid="10"/>
                                        </p:tgtEl>
                                        <p:attrNameLst>
                                          <p:attrName>ppt_x</p:attrName>
                                        </p:attrNameLst>
                                      </p:cBhvr>
                                      <p:tavLst>
                                        <p:tav tm="0">
                                          <p:val>
                                            <p:strVal val="0-#ppt_w/2"/>
                                          </p:val>
                                        </p:tav>
                                        <p:tav tm="100000">
                                          <p:val>
                                            <p:strVal val="#ppt_x"/>
                                          </p:val>
                                        </p:tav>
                                      </p:tavLst>
                                    </p:anim>
                                    <p:anim calcmode="lin" valueType="num">
                                      <p:cBhvr additive="base">
                                        <p:cTn id="2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74081"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itle 1"/>
          <p:cNvSpPr txBox="1">
            <a:spLocks/>
          </p:cNvSpPr>
          <p:nvPr/>
        </p:nvSpPr>
        <p:spPr>
          <a:xfrm>
            <a:off x="3706080" y="228600"/>
            <a:ext cx="4828320"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TOOLS</a:t>
            </a:r>
          </a:p>
        </p:txBody>
      </p:sp>
      <p:sp>
        <p:nvSpPr>
          <p:cNvPr id="6" name="TextBox 5"/>
          <p:cNvSpPr txBox="1"/>
          <p:nvPr/>
        </p:nvSpPr>
        <p:spPr>
          <a:xfrm>
            <a:off x="304800" y="1447800"/>
            <a:ext cx="11582400" cy="954107"/>
          </a:xfrm>
          <a:prstGeom prst="rect">
            <a:avLst/>
          </a:prstGeom>
          <a:noFill/>
        </p:spPr>
        <p:txBody>
          <a:bodyPr wrap="square" rtlCol="0">
            <a:spAutoFit/>
          </a:bodyPr>
          <a:lstStyle/>
          <a:p>
            <a:pPr marL="457200" indent="-457200">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Text</a:t>
            </a:r>
            <a:r>
              <a:rPr lang="en-US" sz="2800" dirty="0"/>
              <a:t> </a:t>
            </a:r>
            <a:r>
              <a:rPr lang="en-US" sz="2800" b="1" dirty="0"/>
              <a:t>editor: </a:t>
            </a:r>
            <a:r>
              <a:rPr lang="en-US" sz="2800" dirty="0"/>
              <a:t>They let us create HTML documents by writing HTML commands. Examples – Notepad, WordPad etc.</a:t>
            </a:r>
            <a:endParaRPr lang="en-US" sz="2800" b="1" dirty="0"/>
          </a:p>
        </p:txBody>
      </p:sp>
      <p:pic>
        <p:nvPicPr>
          <p:cNvPr id="9" name="Picture 8">
            <a:extLst>
              <a:ext uri="{FF2B5EF4-FFF2-40B4-BE49-F238E27FC236}">
                <a16:creationId xmlns:a16="http://schemas.microsoft.com/office/drawing/2014/main" xmlns="" id="{1FB386DC-CCA1-B173-7711-F1B66DE8EBCB}"/>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8" name="TextBox 7"/>
          <p:cNvSpPr txBox="1"/>
          <p:nvPr/>
        </p:nvSpPr>
        <p:spPr>
          <a:xfrm>
            <a:off x="457200" y="3429000"/>
            <a:ext cx="11582400" cy="954107"/>
          </a:xfrm>
          <a:prstGeom prst="rect">
            <a:avLst/>
          </a:prstGeom>
          <a:noFill/>
        </p:spPr>
        <p:txBody>
          <a:bodyPr wrap="square" rtlCol="0">
            <a:spAutoFit/>
          </a:bodyPr>
          <a:lstStyle/>
          <a:p>
            <a:pPr marL="457200" indent="-457200">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Browser</a:t>
            </a:r>
            <a:r>
              <a:rPr lang="en-US" sz="2800" b="1" dirty="0"/>
              <a:t>: </a:t>
            </a:r>
            <a:r>
              <a:rPr lang="en-US" sz="2800" dirty="0"/>
              <a:t>Web browser is used to view of display HTML documents. Examples: Internet Explorer, Opera, Mozilla Firefox etc.</a:t>
            </a:r>
            <a:endParaRPr lang="en-US" sz="2800" b="1" dirty="0"/>
          </a:p>
        </p:txBody>
      </p:sp>
    </p:spTree>
    <p:extLst>
      <p:ext uri="{BB962C8B-B14F-4D97-AF65-F5344CB8AC3E}">
        <p14:creationId xmlns:p14="http://schemas.microsoft.com/office/powerpoint/2010/main" xmlns="" val="62717826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771630"/>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txBox="1">
            <a:spLocks/>
          </p:cNvSpPr>
          <p:nvPr/>
        </p:nvSpPr>
        <p:spPr>
          <a:xfrm>
            <a:off x="1357532" y="0"/>
            <a:ext cx="9448800" cy="76059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ELEMENTS OF HTML</a:t>
            </a:r>
          </a:p>
        </p:txBody>
      </p:sp>
      <p:sp>
        <p:nvSpPr>
          <p:cNvPr id="3" name="TextBox 2"/>
          <p:cNvSpPr txBox="1"/>
          <p:nvPr/>
        </p:nvSpPr>
        <p:spPr>
          <a:xfrm>
            <a:off x="381000" y="838200"/>
            <a:ext cx="11430000" cy="954107"/>
          </a:xfrm>
          <a:prstGeom prst="rect">
            <a:avLst/>
          </a:prstGeom>
          <a:noFill/>
        </p:spPr>
        <p:txBody>
          <a:bodyPr wrap="square" rtlCol="0">
            <a:spAutoFit/>
          </a:bodyPr>
          <a:lstStyle/>
          <a:p>
            <a:pPr algn="just"/>
            <a:r>
              <a:rPr lang="en-US" sz="2800" dirty="0">
                <a:solidFill>
                  <a:schemeClr val="tx1">
                    <a:lumMod val="95000"/>
                    <a:lumOff val="5000"/>
                  </a:schemeClr>
                </a:solidFill>
              </a:rPr>
              <a:t>An HTML element usually consists of a start tag and end tag, with the content inserted in between.</a:t>
            </a:r>
          </a:p>
        </p:txBody>
      </p:sp>
      <p:sp>
        <p:nvSpPr>
          <p:cNvPr id="5" name="TextBox 4"/>
          <p:cNvSpPr txBox="1"/>
          <p:nvPr/>
        </p:nvSpPr>
        <p:spPr>
          <a:xfrm>
            <a:off x="381000" y="2688115"/>
            <a:ext cx="11430000" cy="2246769"/>
          </a:xfrm>
          <a:prstGeom prst="rect">
            <a:avLst/>
          </a:prstGeom>
          <a:noFill/>
        </p:spPr>
        <p:txBody>
          <a:bodyPr wrap="square" rtlCol="0">
            <a:spAutoFit/>
          </a:bodyPr>
          <a:lstStyle/>
          <a:p>
            <a:pPr algn="just"/>
            <a:r>
              <a:rPr lang="en-US" sz="2800" dirty="0"/>
              <a:t>HTML tags are hidden keywords within a web page that define how the browser must format and display the content. All HTML tags are enclosed within the angle brackets    (</a:t>
            </a:r>
            <a:r>
              <a:rPr lang="en-US" sz="2800" b="1" dirty="0"/>
              <a:t>&lt;</a:t>
            </a:r>
            <a:r>
              <a:rPr lang="en-US" sz="2800" dirty="0"/>
              <a:t>    </a:t>
            </a:r>
            <a:r>
              <a:rPr lang="en-US" sz="2800" b="1" dirty="0"/>
              <a:t>&gt;</a:t>
            </a:r>
            <a:r>
              <a:rPr lang="en-US" sz="2800" dirty="0"/>
              <a:t>). Examples - &lt;BODY&gt;, &lt;BR&gt;, &lt;HR&gt; etc. HTML is not case sensitive i.e., we can write commands either in small letters or capital letters or both.</a:t>
            </a:r>
          </a:p>
        </p:txBody>
      </p:sp>
      <p:sp>
        <p:nvSpPr>
          <p:cNvPr id="6" name="TextBox 5"/>
          <p:cNvSpPr txBox="1"/>
          <p:nvPr/>
        </p:nvSpPr>
        <p:spPr>
          <a:xfrm>
            <a:off x="381000" y="5006329"/>
            <a:ext cx="8686800" cy="523220"/>
          </a:xfrm>
          <a:prstGeom prst="rect">
            <a:avLst/>
          </a:prstGeom>
          <a:noFill/>
        </p:spPr>
        <p:txBody>
          <a:bodyPr wrap="square" rtlCol="0">
            <a:spAutoFit/>
          </a:bodyPr>
          <a:lstStyle/>
          <a:p>
            <a:pPr algn="just"/>
            <a:r>
              <a:rPr lang="en-US" sz="2800" dirty="0"/>
              <a:t>Tags are of two types:</a:t>
            </a:r>
          </a:p>
        </p:txBody>
      </p:sp>
      <p:sp>
        <p:nvSpPr>
          <p:cNvPr id="7" name="TextBox 6"/>
          <p:cNvSpPr txBox="1"/>
          <p:nvPr/>
        </p:nvSpPr>
        <p:spPr>
          <a:xfrm>
            <a:off x="381000" y="5572780"/>
            <a:ext cx="8686800" cy="523220"/>
          </a:xfrm>
          <a:prstGeom prst="rect">
            <a:avLst/>
          </a:prstGeom>
          <a:noFill/>
        </p:spPr>
        <p:txBody>
          <a:bodyPr wrap="square" rtlCol="0">
            <a:spAutoFit/>
          </a:bodyPr>
          <a:lstStyle/>
          <a:p>
            <a:pPr marL="457200" indent="-457200" algn="just">
              <a:buClr>
                <a:srgbClr val="0070C0"/>
              </a:buClr>
              <a:buFont typeface="Wingdings" pitchFamily="2" charset="2"/>
              <a:buChar char="Ø"/>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Container Tag</a:t>
            </a:r>
          </a:p>
        </p:txBody>
      </p:sp>
      <p:sp>
        <p:nvSpPr>
          <p:cNvPr id="8" name="TextBox 7"/>
          <p:cNvSpPr txBox="1"/>
          <p:nvPr/>
        </p:nvSpPr>
        <p:spPr>
          <a:xfrm>
            <a:off x="381000" y="6182380"/>
            <a:ext cx="8686800" cy="523220"/>
          </a:xfrm>
          <a:prstGeom prst="rect">
            <a:avLst/>
          </a:prstGeom>
          <a:noFill/>
        </p:spPr>
        <p:txBody>
          <a:bodyPr wrap="square" rtlCol="0">
            <a:spAutoFit/>
          </a:bodyPr>
          <a:lstStyle/>
          <a:p>
            <a:pPr marL="457200" indent="-457200" algn="just">
              <a:buClr>
                <a:srgbClr val="0070C0"/>
              </a:buClr>
              <a:buFont typeface="Wingdings" pitchFamily="2" charset="2"/>
              <a:buChar char="Ø"/>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Empty Tag</a:t>
            </a:r>
          </a:p>
        </p:txBody>
      </p:sp>
      <p:pic>
        <p:nvPicPr>
          <p:cNvPr id="10" name="Picture 9">
            <a:extLst>
              <a:ext uri="{FF2B5EF4-FFF2-40B4-BE49-F238E27FC236}">
                <a16:creationId xmlns:a16="http://schemas.microsoft.com/office/drawing/2014/main" xmlns="" id="{1BCB85F9-4DE4-A0C9-8FA4-EE1117A9D63C}"/>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11" name="Title 1"/>
          <p:cNvSpPr txBox="1">
            <a:spLocks/>
          </p:cNvSpPr>
          <p:nvPr/>
        </p:nvSpPr>
        <p:spPr>
          <a:xfrm>
            <a:off x="381000" y="1904081"/>
            <a:ext cx="1413804" cy="7651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Tags</a:t>
            </a:r>
          </a:p>
        </p:txBody>
      </p:sp>
    </p:spTree>
    <p:extLst>
      <p:ext uri="{BB962C8B-B14F-4D97-AF65-F5344CB8AC3E}">
        <p14:creationId xmlns:p14="http://schemas.microsoft.com/office/powerpoint/2010/main" xmlns="" val="3711515910"/>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1"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1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1000" fill="hold"/>
                                        <p:tgtEl>
                                          <p:spTgt spid="7"/>
                                        </p:tgtEl>
                                        <p:attrNameLst>
                                          <p:attrName>ppt_x</p:attrName>
                                        </p:attrNameLst>
                                      </p:cBhvr>
                                      <p:tavLst>
                                        <p:tav tm="0">
                                          <p:val>
                                            <p:strVal val="0-#ppt_w/2"/>
                                          </p:val>
                                        </p:tav>
                                        <p:tav tm="100000">
                                          <p:val>
                                            <p:strVal val="#ppt_x"/>
                                          </p:val>
                                        </p:tav>
                                      </p:tavLst>
                                    </p:anim>
                                    <p:anim calcmode="lin" valueType="num">
                                      <p:cBhvr additive="base">
                                        <p:cTn id="3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1000" fill="hold"/>
                                        <p:tgtEl>
                                          <p:spTgt spid="8"/>
                                        </p:tgtEl>
                                        <p:attrNameLst>
                                          <p:attrName>ppt_x</p:attrName>
                                        </p:attrNameLst>
                                      </p:cBhvr>
                                      <p:tavLst>
                                        <p:tav tm="0">
                                          <p:val>
                                            <p:strVal val="0-#ppt_w/2"/>
                                          </p:val>
                                        </p:tav>
                                        <p:tav tm="100000">
                                          <p:val>
                                            <p:strVal val="#ppt_x"/>
                                          </p:val>
                                        </p:tav>
                                      </p:tavLst>
                                    </p:anim>
                                    <p:anim calcmode="lin" valueType="num">
                                      <p:cBhvr additive="base">
                                        <p:cTn id="41"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1"/>
      <p:bldP spid="7" grpId="0"/>
      <p:bldP spid="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1184" y="5809144"/>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txBox="1">
            <a:spLocks/>
          </p:cNvSpPr>
          <p:nvPr/>
        </p:nvSpPr>
        <p:spPr>
          <a:xfrm>
            <a:off x="1100796" y="270379"/>
            <a:ext cx="3900050"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Container Tag</a:t>
            </a:r>
          </a:p>
        </p:txBody>
      </p:sp>
      <p:sp>
        <p:nvSpPr>
          <p:cNvPr id="3" name="TextBox 2"/>
          <p:cNvSpPr txBox="1"/>
          <p:nvPr/>
        </p:nvSpPr>
        <p:spPr>
          <a:xfrm>
            <a:off x="381000" y="1241268"/>
            <a:ext cx="11430000" cy="2677656"/>
          </a:xfrm>
          <a:prstGeom prst="rect">
            <a:avLst/>
          </a:prstGeom>
          <a:noFill/>
        </p:spPr>
        <p:txBody>
          <a:bodyPr wrap="square" rtlCol="0">
            <a:spAutoFit/>
          </a:bodyPr>
          <a:lstStyle/>
          <a:p>
            <a:pPr algn="just"/>
            <a:r>
              <a:rPr lang="en-US" sz="2800" dirty="0">
                <a:solidFill>
                  <a:schemeClr val="tx1">
                    <a:lumMod val="95000"/>
                    <a:lumOff val="5000"/>
                  </a:schemeClr>
                </a:solidFill>
              </a:rPr>
              <a:t>A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container tag</a:t>
            </a:r>
            <a:r>
              <a:rPr lang="en-US" sz="2800" dirty="0">
                <a:solidFill>
                  <a:srgbClr val="0070C0"/>
                </a:solidFill>
              </a:rPr>
              <a:t> </a:t>
            </a:r>
            <a:r>
              <a:rPr lang="en-US" sz="2800" dirty="0">
                <a:solidFill>
                  <a:schemeClr val="tx1">
                    <a:lumMod val="95000"/>
                    <a:lumOff val="5000"/>
                  </a:schemeClr>
                </a:solidFill>
              </a:rPr>
              <a:t>is a tag that needs to be closed. It is closed by putting a forward slash (/) in front of the tag name. They are used in pairs. Example – </a:t>
            </a:r>
          </a:p>
          <a:p>
            <a:pPr algn="just"/>
            <a:r>
              <a:rPr lang="en-US" sz="2800" dirty="0">
                <a:solidFill>
                  <a:schemeClr val="tx1">
                    <a:lumMod val="95000"/>
                    <a:lumOff val="5000"/>
                  </a:schemeClr>
                </a:solidFill>
              </a:rPr>
              <a:t>&lt;H1&gt; Hello World  &lt;/H1&gt;</a:t>
            </a:r>
          </a:p>
          <a:p>
            <a:pPr algn="just"/>
            <a:r>
              <a:rPr lang="en-US" sz="2800" dirty="0">
                <a:solidFill>
                  <a:schemeClr val="tx1">
                    <a:lumMod val="95000"/>
                    <a:lumOff val="5000"/>
                  </a:schemeClr>
                </a:solidFill>
              </a:rPr>
              <a:t>Here, &lt;H1&gt; is the opening or the start tag and &lt;/H1&gt;</a:t>
            </a:r>
          </a:p>
          <a:p>
            <a:pPr algn="just"/>
            <a:r>
              <a:rPr lang="en-US" sz="2800" dirty="0">
                <a:solidFill>
                  <a:schemeClr val="tx1">
                    <a:lumMod val="95000"/>
                    <a:lumOff val="5000"/>
                  </a:schemeClr>
                </a:solidFill>
              </a:rPr>
              <a:t>is the closing or end tag.</a:t>
            </a:r>
          </a:p>
        </p:txBody>
      </p:sp>
      <p:sp>
        <p:nvSpPr>
          <p:cNvPr id="4" name="TextBox 3"/>
          <p:cNvSpPr txBox="1"/>
          <p:nvPr/>
        </p:nvSpPr>
        <p:spPr>
          <a:xfrm>
            <a:off x="381000" y="5297068"/>
            <a:ext cx="11430000" cy="954107"/>
          </a:xfrm>
          <a:prstGeom prst="rect">
            <a:avLst/>
          </a:prstGeom>
          <a:noFill/>
        </p:spPr>
        <p:txBody>
          <a:bodyPr wrap="square" rtlCol="0">
            <a:spAutoFit/>
          </a:bodyPr>
          <a:lstStyle/>
          <a:p>
            <a:pPr algn="just"/>
            <a:r>
              <a:rPr lang="en-US" sz="2800" dirty="0"/>
              <a:t>An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empty tag</a:t>
            </a:r>
            <a:r>
              <a:rPr lang="en-US" sz="2800" dirty="0"/>
              <a:t> is a tag that does not require closing tag. Examples - &lt;HR&gt; , &lt;BR&gt;</a:t>
            </a:r>
          </a:p>
        </p:txBody>
      </p:sp>
      <p:sp>
        <p:nvSpPr>
          <p:cNvPr id="5" name="Title 1"/>
          <p:cNvSpPr txBox="1">
            <a:spLocks/>
          </p:cNvSpPr>
          <p:nvPr/>
        </p:nvSpPr>
        <p:spPr>
          <a:xfrm>
            <a:off x="1143000" y="4161835"/>
            <a:ext cx="3505200"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Empty Tag</a:t>
            </a:r>
          </a:p>
        </p:txBody>
      </p:sp>
      <p:pic>
        <p:nvPicPr>
          <p:cNvPr id="7" name="Picture 6">
            <a:extLst>
              <a:ext uri="{FF2B5EF4-FFF2-40B4-BE49-F238E27FC236}">
                <a16:creationId xmlns:a16="http://schemas.microsoft.com/office/drawing/2014/main" xmlns="" id="{1B3C8507-2584-1B7C-F6D6-A2A1B551C372}"/>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Tree>
    <p:extLst>
      <p:ext uri="{BB962C8B-B14F-4D97-AF65-F5344CB8AC3E}">
        <p14:creationId xmlns:p14="http://schemas.microsoft.com/office/powerpoint/2010/main" xmlns="" val="245369530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990600" y="381001"/>
            <a:ext cx="3560620"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ATTRIBUTE</a:t>
            </a:r>
          </a:p>
        </p:txBody>
      </p:sp>
      <p:sp>
        <p:nvSpPr>
          <p:cNvPr id="3" name="TextBox 2"/>
          <p:cNvSpPr txBox="1"/>
          <p:nvPr/>
        </p:nvSpPr>
        <p:spPr>
          <a:xfrm>
            <a:off x="304800" y="1351673"/>
            <a:ext cx="11506200" cy="954107"/>
          </a:xfrm>
          <a:prstGeom prst="rect">
            <a:avLst/>
          </a:prstGeom>
          <a:noFill/>
        </p:spPr>
        <p:txBody>
          <a:bodyPr wrap="square" rtlCol="0">
            <a:spAutoFit/>
          </a:bodyPr>
          <a:lstStyle/>
          <a:p>
            <a:pPr algn="just"/>
            <a:r>
              <a:rPr lang="en-US" sz="2800" dirty="0"/>
              <a:t>An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attribute</a:t>
            </a:r>
            <a:r>
              <a:rPr lang="en-US" sz="2800" b="1" dirty="0">
                <a:solidFill>
                  <a:srgbClr val="0070C0"/>
                </a:solidFill>
              </a:rPr>
              <a:t> </a:t>
            </a:r>
            <a:r>
              <a:rPr lang="en-US" sz="2800" dirty="0"/>
              <a:t>is a special keyword used inside the tag to specify additional information about the tag and customize it.</a:t>
            </a:r>
          </a:p>
        </p:txBody>
      </p:sp>
      <p:sp>
        <p:nvSpPr>
          <p:cNvPr id="4" name="TextBox 3"/>
          <p:cNvSpPr txBox="1"/>
          <p:nvPr/>
        </p:nvSpPr>
        <p:spPr>
          <a:xfrm>
            <a:off x="304800" y="3050497"/>
            <a:ext cx="11506200" cy="954107"/>
          </a:xfrm>
          <a:prstGeom prst="rect">
            <a:avLst/>
          </a:prstGeom>
          <a:noFill/>
        </p:spPr>
        <p:txBody>
          <a:bodyPr wrap="square" rtlCol="0">
            <a:spAutoFit/>
          </a:bodyPr>
          <a:lstStyle/>
          <a:p>
            <a:pPr algn="just"/>
            <a:r>
              <a:rPr lang="en-US" sz="2800" dirty="0"/>
              <a:t>Most attributes are optional and are only used when the default behavior of a tag is to be changed.</a:t>
            </a:r>
          </a:p>
        </p:txBody>
      </p:sp>
      <p:sp>
        <p:nvSpPr>
          <p:cNvPr id="5" name="TextBox 4"/>
          <p:cNvSpPr txBox="1"/>
          <p:nvPr/>
        </p:nvSpPr>
        <p:spPr>
          <a:xfrm>
            <a:off x="309489" y="4508718"/>
            <a:ext cx="11501511" cy="1815882"/>
          </a:xfrm>
          <a:prstGeom prst="rect">
            <a:avLst/>
          </a:prstGeom>
          <a:noFill/>
        </p:spPr>
        <p:txBody>
          <a:bodyPr wrap="square" rtlCol="0">
            <a:spAutoFit/>
          </a:bodyPr>
          <a:lstStyle/>
          <a:p>
            <a:pPr algn="just"/>
            <a:r>
              <a:rPr lang="en-US" sz="2800" dirty="0"/>
              <a:t>Example –</a:t>
            </a:r>
          </a:p>
          <a:p>
            <a:pPr algn="just"/>
            <a:r>
              <a:rPr lang="en-US" sz="2800" dirty="0"/>
              <a:t>&lt;H1 ALIGN=“CENTER”&gt;       Text       &lt;/H1&gt;</a:t>
            </a:r>
          </a:p>
          <a:p>
            <a:pPr algn="just"/>
            <a:r>
              <a:rPr lang="en-US" sz="2800" dirty="0"/>
              <a:t>It indicates that the text inside the &lt;H1&gt; tag is to be displayed in the center of the browser window.</a:t>
            </a:r>
          </a:p>
        </p:txBody>
      </p:sp>
      <p:pic>
        <p:nvPicPr>
          <p:cNvPr id="6"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45945"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6">
            <a:extLst>
              <a:ext uri="{FF2B5EF4-FFF2-40B4-BE49-F238E27FC236}">
                <a16:creationId xmlns:a16="http://schemas.microsoft.com/office/drawing/2014/main" xmlns="" id="{F7540BFA-9786-DC51-8C90-6400A7886661}"/>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Tree>
    <p:extLst>
      <p:ext uri="{BB962C8B-B14F-4D97-AF65-F5344CB8AC3E}">
        <p14:creationId xmlns:p14="http://schemas.microsoft.com/office/powerpoint/2010/main" xmlns="" val="3090570454"/>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54153" y="5791200"/>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txBox="1">
            <a:spLocks/>
          </p:cNvSpPr>
          <p:nvPr/>
        </p:nvSpPr>
        <p:spPr>
          <a:xfrm>
            <a:off x="621320" y="297236"/>
            <a:ext cx="11387796" cy="685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STRUCTURE OF AN HTML DOCUMENT</a:t>
            </a:r>
          </a:p>
        </p:txBody>
      </p:sp>
      <p:sp>
        <p:nvSpPr>
          <p:cNvPr id="3" name="TextBox 2"/>
          <p:cNvSpPr txBox="1"/>
          <p:nvPr/>
        </p:nvSpPr>
        <p:spPr>
          <a:xfrm>
            <a:off x="304800" y="1226136"/>
            <a:ext cx="11582400" cy="954107"/>
          </a:xfrm>
          <a:prstGeom prst="rect">
            <a:avLst/>
          </a:prstGeom>
          <a:noFill/>
        </p:spPr>
        <p:txBody>
          <a:bodyPr wrap="square" rtlCol="0">
            <a:spAutoFit/>
          </a:bodyPr>
          <a:lstStyle/>
          <a:p>
            <a:pPr algn="just"/>
            <a:r>
              <a:rPr lang="en-US" sz="2800" dirty="0"/>
              <a:t>Every HTML document must contain certain standard HTML tags. These tags define the basic structure of a webpage.</a:t>
            </a:r>
          </a:p>
        </p:txBody>
      </p:sp>
      <p:sp>
        <p:nvSpPr>
          <p:cNvPr id="5" name="TextBox 4"/>
          <p:cNvSpPr txBox="1"/>
          <p:nvPr/>
        </p:nvSpPr>
        <p:spPr>
          <a:xfrm>
            <a:off x="381000" y="2395177"/>
            <a:ext cx="11430000" cy="4462760"/>
          </a:xfrm>
          <a:prstGeom prst="rect">
            <a:avLst/>
          </a:prstGeom>
          <a:noFill/>
        </p:spPr>
        <p:txBody>
          <a:bodyPr wrap="square" rtlCol="0">
            <a:spAutoFit/>
          </a:bodyPr>
          <a:lstStyle/>
          <a:p>
            <a:pPr algn="just"/>
            <a:r>
              <a:rPr lang="en-US" sz="2800" b="1" dirty="0"/>
              <a:t>&lt;HTML&gt;</a:t>
            </a:r>
          </a:p>
          <a:p>
            <a:pPr algn="just"/>
            <a:r>
              <a:rPr lang="en-US" sz="2800" b="1" dirty="0"/>
              <a:t>&lt;HEAD&gt;</a:t>
            </a:r>
          </a:p>
          <a:p>
            <a:pPr algn="just"/>
            <a:r>
              <a:rPr lang="en-US" sz="2800" dirty="0"/>
              <a:t>	</a:t>
            </a:r>
            <a:r>
              <a:rPr lang="en-US" sz="2800" b="1" dirty="0"/>
              <a:t>&lt;TITLE&gt;</a:t>
            </a:r>
            <a:r>
              <a:rPr lang="en-US" sz="2800" dirty="0"/>
              <a:t> </a:t>
            </a:r>
          </a:p>
          <a:p>
            <a:pPr algn="just"/>
            <a:r>
              <a:rPr lang="en-US" sz="2800" dirty="0"/>
              <a:t>		Title of the webpage </a:t>
            </a:r>
          </a:p>
          <a:p>
            <a:pPr algn="just"/>
            <a:r>
              <a:rPr lang="en-US" sz="2800" dirty="0"/>
              <a:t>	</a:t>
            </a:r>
            <a:r>
              <a:rPr lang="en-US" sz="2800" b="1" dirty="0"/>
              <a:t>&lt;/TITLE&gt;</a:t>
            </a:r>
          </a:p>
          <a:p>
            <a:pPr algn="just"/>
            <a:r>
              <a:rPr lang="en-US" sz="2800" b="1" dirty="0"/>
              <a:t>&lt;/HEAD&gt;</a:t>
            </a:r>
          </a:p>
          <a:p>
            <a:pPr algn="just"/>
            <a:r>
              <a:rPr lang="en-US" sz="2800" b="1" dirty="0"/>
              <a:t>&lt;BODY&gt;</a:t>
            </a:r>
          </a:p>
          <a:p>
            <a:pPr algn="just"/>
            <a:r>
              <a:rPr lang="en-US" sz="2800" dirty="0"/>
              <a:t>	Tags that define the content of a webpage are written here.</a:t>
            </a:r>
          </a:p>
          <a:p>
            <a:pPr algn="just"/>
            <a:r>
              <a:rPr lang="en-US" sz="2800" b="1" dirty="0"/>
              <a:t>&lt;/BODY&gt;</a:t>
            </a:r>
          </a:p>
          <a:p>
            <a:pPr algn="just"/>
            <a:r>
              <a:rPr lang="en-US" sz="2800" b="1" dirty="0"/>
              <a:t>&lt;/HTML&gt;</a:t>
            </a:r>
          </a:p>
        </p:txBody>
      </p:sp>
      <p:pic>
        <p:nvPicPr>
          <p:cNvPr id="7" name="Picture 6">
            <a:extLst>
              <a:ext uri="{FF2B5EF4-FFF2-40B4-BE49-F238E27FC236}">
                <a16:creationId xmlns:a16="http://schemas.microsoft.com/office/drawing/2014/main" xmlns="" id="{BADDEF4F-04EE-0659-3943-22197BBCA4C1}"/>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Tree>
    <p:extLst>
      <p:ext uri="{BB962C8B-B14F-4D97-AF65-F5344CB8AC3E}">
        <p14:creationId xmlns:p14="http://schemas.microsoft.com/office/powerpoint/2010/main" xmlns="" val="200227840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655620" y="152400"/>
            <a:ext cx="8839200" cy="523220"/>
          </a:xfrm>
          <a:prstGeom prst="rect">
            <a:avLst/>
          </a:prstGeom>
          <a:noFill/>
        </p:spPr>
        <p:txBody>
          <a:bodyPr wrap="square" rtlCol="0">
            <a:spAutoFit/>
          </a:bodyPr>
          <a:lstStyle/>
          <a:p>
            <a:pPr algn="just"/>
            <a:r>
              <a:rPr lang="en-US" sz="2800" dirty="0"/>
              <a:t>Let’s discuss those standard tags in detail:</a:t>
            </a:r>
          </a:p>
        </p:txBody>
      </p:sp>
      <p:sp>
        <p:nvSpPr>
          <p:cNvPr id="3" name="TextBox 2"/>
          <p:cNvSpPr txBox="1"/>
          <p:nvPr/>
        </p:nvSpPr>
        <p:spPr>
          <a:xfrm>
            <a:off x="381000" y="762000"/>
            <a:ext cx="11430000" cy="1384995"/>
          </a:xfrm>
          <a:prstGeom prst="rect">
            <a:avLst/>
          </a:prstGeom>
          <a:noFill/>
        </p:spPr>
        <p:txBody>
          <a:bodyPr wrap="square" rtlCol="0">
            <a:spAutoFit/>
          </a:bodyPr>
          <a:lstStyle/>
          <a:p>
            <a:pPr marL="457200" indent="-457200" algn="just">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&lt;HTML&gt; Tag: </a:t>
            </a:r>
            <a:r>
              <a:rPr lang="en-US" sz="2800" dirty="0"/>
              <a:t>It is a container tag. It tells the browser that the text contained between &lt;HTML&gt; and &lt;/HTML&gt; is a web page and can be viewed using a web browser.</a:t>
            </a:r>
          </a:p>
        </p:txBody>
      </p:sp>
      <p:sp>
        <p:nvSpPr>
          <p:cNvPr id="4" name="TextBox 3"/>
          <p:cNvSpPr txBox="1"/>
          <p:nvPr/>
        </p:nvSpPr>
        <p:spPr>
          <a:xfrm>
            <a:off x="381000" y="2159388"/>
            <a:ext cx="11430000" cy="1384995"/>
          </a:xfrm>
          <a:prstGeom prst="rect">
            <a:avLst/>
          </a:prstGeom>
          <a:noFill/>
        </p:spPr>
        <p:txBody>
          <a:bodyPr wrap="square" rtlCol="0">
            <a:spAutoFit/>
          </a:bodyPr>
          <a:lstStyle/>
          <a:p>
            <a:pPr marL="457200" indent="-457200" algn="just">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&lt;HEAD&gt; Tag: </a:t>
            </a:r>
            <a:r>
              <a:rPr lang="en-US" sz="2800" dirty="0"/>
              <a:t>It is a container tag. It contains information about, including title, scripts used and style definitions used in the document, it is optional.</a:t>
            </a:r>
          </a:p>
        </p:txBody>
      </p:sp>
      <p:sp>
        <p:nvSpPr>
          <p:cNvPr id="5" name="TextBox 4"/>
          <p:cNvSpPr txBox="1"/>
          <p:nvPr/>
        </p:nvSpPr>
        <p:spPr>
          <a:xfrm>
            <a:off x="381000" y="3587260"/>
            <a:ext cx="11430000" cy="1384995"/>
          </a:xfrm>
          <a:prstGeom prst="rect">
            <a:avLst/>
          </a:prstGeom>
          <a:noFill/>
        </p:spPr>
        <p:txBody>
          <a:bodyPr wrap="square" rtlCol="0">
            <a:spAutoFit/>
          </a:bodyPr>
          <a:lstStyle/>
          <a:p>
            <a:pPr marL="457200" indent="-457200" algn="just">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&lt;TITLE&gt; Tag: </a:t>
            </a:r>
            <a:r>
              <a:rPr lang="en-US" sz="2800" dirty="0"/>
              <a:t>It is a container tag. It is used to specify the title of a webpage. The title appears on the Title bar or on the tab in the browser window.</a:t>
            </a:r>
          </a:p>
        </p:txBody>
      </p:sp>
      <p:pic>
        <p:nvPicPr>
          <p:cNvPr id="7" name="Picture 6">
            <a:extLst>
              <a:ext uri="{FF2B5EF4-FFF2-40B4-BE49-F238E27FC236}">
                <a16:creationId xmlns:a16="http://schemas.microsoft.com/office/drawing/2014/main" xmlns="" id="{A880A641-B8D7-81B1-7A60-7B50655C327C}"/>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8" name="TextBox 7">
            <a:extLst>
              <a:ext uri="{FF2B5EF4-FFF2-40B4-BE49-F238E27FC236}">
                <a16:creationId xmlns:a16="http://schemas.microsoft.com/office/drawing/2014/main" xmlns="" id="{17A207DE-0FC6-1FB3-57AA-1D6FCD1FCB6D}"/>
              </a:ext>
            </a:extLst>
          </p:cNvPr>
          <p:cNvSpPr txBox="1"/>
          <p:nvPr/>
        </p:nvSpPr>
        <p:spPr>
          <a:xfrm>
            <a:off x="381000" y="4985846"/>
            <a:ext cx="11430000" cy="1815882"/>
          </a:xfrm>
          <a:prstGeom prst="rect">
            <a:avLst/>
          </a:prstGeom>
          <a:noFill/>
        </p:spPr>
        <p:txBody>
          <a:bodyPr wrap="square" rtlCol="0">
            <a:spAutoFit/>
          </a:bodyPr>
          <a:lstStyle/>
          <a:p>
            <a:pPr marL="457200" indent="-457200" algn="just">
              <a:buClr>
                <a:srgbClr val="FFFF00"/>
              </a:buClr>
              <a:buFont typeface="Wingdings" pitchFamily="2" charset="2"/>
              <a:buChar char="v"/>
            </a:pP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&lt;BODY&gt; Tag: </a:t>
            </a:r>
            <a:r>
              <a:rPr lang="en-US" sz="2800" dirty="0"/>
              <a:t>It is a container tag. It defines the content of a webpage that would be visible in the browser. All the tags that display text, images or links in a webpage are written between the opening and closing &lt;</a:t>
            </a:r>
            <a:r>
              <a:rPr lang="en-US" sz="2800" cap="all" dirty="0"/>
              <a:t>body</a:t>
            </a:r>
            <a:r>
              <a:rPr lang="en-US" sz="2800" dirty="0"/>
              <a:t>&gt; tags.</a:t>
            </a:r>
          </a:p>
        </p:txBody>
      </p:sp>
    </p:spTree>
    <p:extLst>
      <p:ext uri="{BB962C8B-B14F-4D97-AF65-F5344CB8AC3E}">
        <p14:creationId xmlns:p14="http://schemas.microsoft.com/office/powerpoint/2010/main" xmlns="" val="400684830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xmlns="" id="{84C75B86-C8CF-6AD0-E6AA-B5D8C40A45DF}"/>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pic>
        <p:nvPicPr>
          <p:cNvPr id="18" name="Picture 2" descr="MacBook Air on gray armchair">
            <a:extLst>
              <a:ext uri="{FF2B5EF4-FFF2-40B4-BE49-F238E27FC236}">
                <a16:creationId xmlns:a16="http://schemas.microsoft.com/office/drawing/2014/main" xmlns="" id="{B6FDE3AC-E7CA-F962-631C-080DDFD5D2ED}"/>
              </a:ext>
            </a:extLst>
          </p:cNvPr>
          <p:cNvPicPr>
            <a:picLocks noChangeAspect="1"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4">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itle 1">
            <a:extLst>
              <a:ext uri="{FF2B5EF4-FFF2-40B4-BE49-F238E27FC236}">
                <a16:creationId xmlns:a16="http://schemas.microsoft.com/office/drawing/2014/main" xmlns="" id="{7A87DEC1-5FD0-D1C7-7117-363B8F2756F7}"/>
              </a:ext>
            </a:extLst>
          </p:cNvPr>
          <p:cNvSpPr txBox="1">
            <a:spLocks/>
          </p:cNvSpPr>
          <p:nvPr/>
        </p:nvSpPr>
        <p:spPr>
          <a:xfrm>
            <a:off x="457200" y="904295"/>
            <a:ext cx="264622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&lt;</a:t>
            </a:r>
            <a:r>
              <a:rPr lang="en-US" sz="3600" b="1" dirty="0" err="1">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Hn</a:t>
            </a:r>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&gt; Tag</a:t>
            </a:r>
          </a:p>
        </p:txBody>
      </p:sp>
      <p:sp>
        <p:nvSpPr>
          <p:cNvPr id="20" name="TextBox 19">
            <a:extLst>
              <a:ext uri="{FF2B5EF4-FFF2-40B4-BE49-F238E27FC236}">
                <a16:creationId xmlns:a16="http://schemas.microsoft.com/office/drawing/2014/main" xmlns="" id="{715C0F4E-1AD9-00C4-2817-A7FCE17E7336}"/>
              </a:ext>
            </a:extLst>
          </p:cNvPr>
          <p:cNvSpPr txBox="1"/>
          <p:nvPr/>
        </p:nvSpPr>
        <p:spPr>
          <a:xfrm>
            <a:off x="838200" y="314980"/>
            <a:ext cx="7315200" cy="523220"/>
          </a:xfrm>
          <a:prstGeom prst="rect">
            <a:avLst/>
          </a:prstGeom>
          <a:noFill/>
        </p:spPr>
        <p:txBody>
          <a:bodyPr wrap="square" rtlCol="0">
            <a:spAutoFit/>
          </a:bodyPr>
          <a:lstStyle/>
          <a:p>
            <a:pPr algn="just">
              <a:buClr>
                <a:srgbClr val="FF0000"/>
              </a:buClr>
            </a:pPr>
            <a:r>
              <a:rPr lang="en-US" sz="2800" dirty="0"/>
              <a:t>Lets now explore some other tags of HTML.</a:t>
            </a:r>
          </a:p>
        </p:txBody>
      </p:sp>
      <p:sp>
        <p:nvSpPr>
          <p:cNvPr id="21" name="TextBox 20">
            <a:extLst>
              <a:ext uri="{FF2B5EF4-FFF2-40B4-BE49-F238E27FC236}">
                <a16:creationId xmlns:a16="http://schemas.microsoft.com/office/drawing/2014/main" xmlns="" id="{56E76361-4657-F1FF-F0A6-7B17998B90EE}"/>
              </a:ext>
            </a:extLst>
          </p:cNvPr>
          <p:cNvSpPr txBox="1"/>
          <p:nvPr/>
        </p:nvSpPr>
        <p:spPr>
          <a:xfrm>
            <a:off x="304800" y="1663530"/>
            <a:ext cx="11582400" cy="2246769"/>
          </a:xfrm>
          <a:prstGeom prst="rect">
            <a:avLst/>
          </a:prstGeom>
          <a:noFill/>
        </p:spPr>
        <p:txBody>
          <a:bodyPr wrap="square" rtlCol="0">
            <a:spAutoFit/>
          </a:bodyPr>
          <a:lstStyle/>
          <a:p>
            <a:pPr algn="just">
              <a:buClr>
                <a:srgbClr val="FF0000"/>
              </a:buClr>
            </a:pPr>
            <a:r>
              <a:rPr lang="en-US" sz="2800" dirty="0"/>
              <a:t>Heading tags display text in larger as well as bolder font than normal body text. HTML provides six level of headings - </a:t>
            </a:r>
            <a:r>
              <a:rPr lang="en-US" sz="2800" b="1" dirty="0"/>
              <a:t>&lt;H1&gt; </a:t>
            </a:r>
            <a:r>
              <a:rPr lang="en-US" sz="2800" dirty="0"/>
              <a:t>to </a:t>
            </a:r>
            <a:r>
              <a:rPr lang="en-US" sz="2800" b="1" dirty="0"/>
              <a:t>&lt;H6&gt;</a:t>
            </a:r>
            <a:r>
              <a:rPr lang="en-US" sz="2800" dirty="0"/>
              <a:t>, with 1 being the  largest and 6 being the smallest size. A blank line gets automatically inserted before and after the heading.</a:t>
            </a:r>
            <a:endParaRPr lang="en-US" sz="2800" b="1" dirty="0"/>
          </a:p>
          <a:p>
            <a:pPr algn="just">
              <a:buClr>
                <a:srgbClr val="FF0000"/>
              </a:buClr>
            </a:pPr>
            <a:endParaRPr lang="en-US" sz="2800" dirty="0"/>
          </a:p>
        </p:txBody>
      </p:sp>
      <p:graphicFrame>
        <p:nvGraphicFramePr>
          <p:cNvPr id="25" name="Table 24">
            <a:extLst>
              <a:ext uri="{FF2B5EF4-FFF2-40B4-BE49-F238E27FC236}">
                <a16:creationId xmlns:a16="http://schemas.microsoft.com/office/drawing/2014/main" xmlns="" id="{693A92A1-15E5-E26E-C4DA-4F5CC0B88BFD}"/>
              </a:ext>
            </a:extLst>
          </p:cNvPr>
          <p:cNvGraphicFramePr>
            <a:graphicFrameLocks noGrp="1"/>
          </p:cNvGraphicFramePr>
          <p:nvPr>
            <p:extLst>
              <p:ext uri="{D42A27DB-BD31-4B8C-83A1-F6EECF244321}">
                <p14:modId xmlns:p14="http://schemas.microsoft.com/office/powerpoint/2010/main" xmlns="" val="1429519094"/>
              </p:ext>
            </p:extLst>
          </p:nvPr>
        </p:nvGraphicFramePr>
        <p:xfrm>
          <a:off x="2507680" y="3931920"/>
          <a:ext cx="6781800" cy="2468880"/>
        </p:xfrm>
        <a:graphic>
          <a:graphicData uri="http://schemas.openxmlformats.org/drawingml/2006/table">
            <a:tbl>
              <a:tblPr firstRow="1" bandRow="1">
                <a:tableStyleId>{35758FB7-9AC5-4552-8A53-C91805E547FA}</a:tableStyleId>
              </a:tblPr>
              <a:tblGrid>
                <a:gridCol w="1384738">
                  <a:extLst>
                    <a:ext uri="{9D8B030D-6E8A-4147-A177-3AD203B41FA5}">
                      <a16:colId xmlns:a16="http://schemas.microsoft.com/office/drawing/2014/main" xmlns="" val="20000"/>
                    </a:ext>
                  </a:extLst>
                </a:gridCol>
                <a:gridCol w="3122448">
                  <a:extLst>
                    <a:ext uri="{9D8B030D-6E8A-4147-A177-3AD203B41FA5}">
                      <a16:colId xmlns:a16="http://schemas.microsoft.com/office/drawing/2014/main" xmlns="" val="20001"/>
                    </a:ext>
                  </a:extLst>
                </a:gridCol>
                <a:gridCol w="2274614">
                  <a:extLst>
                    <a:ext uri="{9D8B030D-6E8A-4147-A177-3AD203B41FA5}">
                      <a16:colId xmlns:a16="http://schemas.microsoft.com/office/drawing/2014/main" xmlns="" val="20002"/>
                    </a:ext>
                  </a:extLst>
                </a:gridCol>
              </a:tblGrid>
              <a:tr h="357481">
                <a:tc>
                  <a:txBody>
                    <a:bodyPr/>
                    <a:lstStyle/>
                    <a:p>
                      <a:pPr algn="ctr"/>
                      <a:r>
                        <a:rPr lang="en-US" sz="2400" dirty="0">
                          <a:solidFill>
                            <a:srgbClr val="FFFF00"/>
                          </a:solidFill>
                          <a:latin typeface="Arial Narrow" pitchFamily="34" charset="0"/>
                        </a:rPr>
                        <a:t>Attribute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358430">
                <a:tc>
                  <a:txBody>
                    <a:bodyPr/>
                    <a:lstStyle/>
                    <a:p>
                      <a:r>
                        <a:rPr lang="en-US" dirty="0">
                          <a:latin typeface="Arial Narrow" pitchFamily="34" charset="0"/>
                        </a:rPr>
                        <a:t>ALIGN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This attribute is used to specify the placement of the heading text</a:t>
                      </a:r>
                      <a:r>
                        <a:rPr lang="en-US" baseline="0" dirty="0">
                          <a:latin typeface="Arial Narrow" pitchFamily="34" charset="0"/>
                        </a:rPr>
                        <a:t> with respect to the margins. The values that can be specified are – </a:t>
                      </a:r>
                    </a:p>
                    <a:p>
                      <a:pPr marL="285750" indent="-285750">
                        <a:buFont typeface="Arial" pitchFamily="34" charset="0"/>
                        <a:buChar char="•"/>
                      </a:pPr>
                      <a:r>
                        <a:rPr lang="en-US" baseline="0" dirty="0">
                          <a:latin typeface="Arial Narrow" pitchFamily="34" charset="0"/>
                        </a:rPr>
                        <a:t>LEFT</a:t>
                      </a:r>
                    </a:p>
                    <a:p>
                      <a:pPr marL="285750" indent="-285750">
                        <a:buFont typeface="Arial" pitchFamily="34" charset="0"/>
                        <a:buChar char="•"/>
                      </a:pPr>
                      <a:r>
                        <a:rPr lang="en-US" baseline="0" dirty="0">
                          <a:latin typeface="Arial Narrow" pitchFamily="34" charset="0"/>
                        </a:rPr>
                        <a:t>RIGHT</a:t>
                      </a:r>
                    </a:p>
                    <a:p>
                      <a:pPr marL="285750" indent="-285750">
                        <a:buFont typeface="Arial" pitchFamily="34" charset="0"/>
                        <a:buChar char="•"/>
                      </a:pPr>
                      <a:r>
                        <a:rPr lang="en-US" baseline="0" dirty="0">
                          <a:latin typeface="Arial Narrow" pitchFamily="34" charset="0"/>
                        </a:rPr>
                        <a:t>CENTER.</a:t>
                      </a:r>
                      <a:endParaRPr lang="en-US" dirty="0">
                        <a:latin typeface="Arial Narrow"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&lt;H1 ALIGN=“CENTER”&gt;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116976836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1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7" name="Title 1">
            <a:extLst>
              <a:ext uri="{FF2B5EF4-FFF2-40B4-BE49-F238E27FC236}">
                <a16:creationId xmlns:a16="http://schemas.microsoft.com/office/drawing/2014/main" xmlns="" id="{FA96FF93-5470-B59F-F1C9-5B004236FE8C}"/>
              </a:ext>
            </a:extLst>
          </p:cNvPr>
          <p:cNvSpPr txBox="1">
            <a:spLocks/>
          </p:cNvSpPr>
          <p:nvPr/>
        </p:nvSpPr>
        <p:spPr>
          <a:xfrm>
            <a:off x="457200" y="180536"/>
            <a:ext cx="264622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&lt;P&gt; Tag</a:t>
            </a:r>
          </a:p>
        </p:txBody>
      </p:sp>
      <p:sp>
        <p:nvSpPr>
          <p:cNvPr id="8" name="TextBox 7">
            <a:extLst>
              <a:ext uri="{FF2B5EF4-FFF2-40B4-BE49-F238E27FC236}">
                <a16:creationId xmlns:a16="http://schemas.microsoft.com/office/drawing/2014/main" xmlns="" id="{6FFE619F-64C2-EA50-4D65-6B436A2A1C1B}"/>
              </a:ext>
            </a:extLst>
          </p:cNvPr>
          <p:cNvSpPr txBox="1"/>
          <p:nvPr/>
        </p:nvSpPr>
        <p:spPr>
          <a:xfrm>
            <a:off x="304800" y="1055080"/>
            <a:ext cx="11582400" cy="1815882"/>
          </a:xfrm>
          <a:prstGeom prst="rect">
            <a:avLst/>
          </a:prstGeom>
          <a:noFill/>
        </p:spPr>
        <p:txBody>
          <a:bodyPr wrap="square" rtlCol="0">
            <a:spAutoFit/>
          </a:bodyPr>
          <a:lstStyle/>
          <a:p>
            <a:pPr algn="just"/>
            <a:r>
              <a:rPr lang="en-US" sz="2800" dirty="0"/>
              <a:t>It is a container tag. It defines start and end of a paragraph in the text. When a text is included within the opening and the closing </a:t>
            </a:r>
            <a:r>
              <a:rPr lang="en-US" sz="2800" b="1" dirty="0"/>
              <a:t>&lt;P&gt;</a:t>
            </a:r>
            <a:r>
              <a:rPr lang="en-US" sz="2800" dirty="0"/>
              <a:t> tag, a blank line is inserted automatically before and after the enclosed text. It has only one attribute called </a:t>
            </a:r>
            <a:r>
              <a:rPr lang="en-US" sz="2800" b="1" dirty="0"/>
              <a:t>ALIGN</a:t>
            </a:r>
            <a:r>
              <a:rPr lang="en-US" sz="2800" dirty="0"/>
              <a:t>.</a:t>
            </a:r>
            <a:endParaRPr lang="en-US" sz="2800" b="1" dirty="0"/>
          </a:p>
        </p:txBody>
      </p:sp>
      <p:graphicFrame>
        <p:nvGraphicFramePr>
          <p:cNvPr id="9" name="Table 8">
            <a:extLst>
              <a:ext uri="{FF2B5EF4-FFF2-40B4-BE49-F238E27FC236}">
                <a16:creationId xmlns:a16="http://schemas.microsoft.com/office/drawing/2014/main" xmlns="" id="{A04EA10F-A449-F2A5-B632-CCEC119D75C4}"/>
              </a:ext>
            </a:extLst>
          </p:cNvPr>
          <p:cNvGraphicFramePr>
            <a:graphicFrameLocks noGrp="1"/>
          </p:cNvGraphicFramePr>
          <p:nvPr>
            <p:extLst>
              <p:ext uri="{D42A27DB-BD31-4B8C-83A1-F6EECF244321}">
                <p14:modId xmlns:p14="http://schemas.microsoft.com/office/powerpoint/2010/main" xmlns="" val="2957951604"/>
              </p:ext>
            </p:extLst>
          </p:nvPr>
        </p:nvGraphicFramePr>
        <p:xfrm>
          <a:off x="2743200" y="3581400"/>
          <a:ext cx="6781800" cy="2743200"/>
        </p:xfrm>
        <a:graphic>
          <a:graphicData uri="http://schemas.openxmlformats.org/drawingml/2006/table">
            <a:tbl>
              <a:tblPr firstRow="1" bandRow="1">
                <a:tableStyleId>{35758FB7-9AC5-4552-8A53-C91805E547FA}</a:tableStyleId>
              </a:tblPr>
              <a:tblGrid>
                <a:gridCol w="1384738">
                  <a:extLst>
                    <a:ext uri="{9D8B030D-6E8A-4147-A177-3AD203B41FA5}">
                      <a16:colId xmlns:a16="http://schemas.microsoft.com/office/drawing/2014/main" xmlns="" val="20000"/>
                    </a:ext>
                  </a:extLst>
                </a:gridCol>
                <a:gridCol w="3122448">
                  <a:extLst>
                    <a:ext uri="{9D8B030D-6E8A-4147-A177-3AD203B41FA5}">
                      <a16:colId xmlns:a16="http://schemas.microsoft.com/office/drawing/2014/main" xmlns="" val="20001"/>
                    </a:ext>
                  </a:extLst>
                </a:gridCol>
                <a:gridCol w="2274614">
                  <a:extLst>
                    <a:ext uri="{9D8B030D-6E8A-4147-A177-3AD203B41FA5}">
                      <a16:colId xmlns:a16="http://schemas.microsoft.com/office/drawing/2014/main" xmlns="" val="20002"/>
                    </a:ext>
                  </a:extLst>
                </a:gridCol>
              </a:tblGrid>
              <a:tr h="357481">
                <a:tc>
                  <a:txBody>
                    <a:bodyPr/>
                    <a:lstStyle/>
                    <a:p>
                      <a:pPr algn="ctr"/>
                      <a:r>
                        <a:rPr lang="en-US" sz="2400" dirty="0">
                          <a:solidFill>
                            <a:srgbClr val="FFFF00"/>
                          </a:solidFill>
                          <a:latin typeface="Arial Narrow" pitchFamily="34" charset="0"/>
                        </a:rPr>
                        <a:t>Attribute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1358430">
                <a:tc>
                  <a:txBody>
                    <a:bodyPr/>
                    <a:lstStyle/>
                    <a:p>
                      <a:r>
                        <a:rPr lang="en-US" dirty="0">
                          <a:latin typeface="Arial Narrow" pitchFamily="34" charset="0"/>
                        </a:rPr>
                        <a:t>ALIGN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This attribute is used to specify the placement of the text</a:t>
                      </a:r>
                      <a:r>
                        <a:rPr lang="en-US" baseline="0" dirty="0">
                          <a:latin typeface="Arial Narrow" pitchFamily="34" charset="0"/>
                        </a:rPr>
                        <a:t> enclosed within the &lt;P&gt; tag with respect to the margins. The values that can be specified are LEFT, RIGHT and CENTER. If you do not used the ALIGN attribute, the paragraph will be left aligned by default.</a:t>
                      </a:r>
                      <a:endParaRPr lang="en-US" dirty="0">
                        <a:latin typeface="Arial Narrow"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&lt;P ALIGN=“CENTER”&gt;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xmlns="" val="410070505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0"/>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itle 1">
            <a:extLst>
              <a:ext uri="{FF2B5EF4-FFF2-40B4-BE49-F238E27FC236}">
                <a16:creationId xmlns:a16="http://schemas.microsoft.com/office/drawing/2014/main" xmlns="" id="{216952E6-F8AF-A489-3CFB-CDE08A01B3EF}"/>
              </a:ext>
            </a:extLst>
          </p:cNvPr>
          <p:cNvSpPr txBox="1">
            <a:spLocks/>
          </p:cNvSpPr>
          <p:nvPr/>
        </p:nvSpPr>
        <p:spPr>
          <a:xfrm>
            <a:off x="457200" y="218495"/>
            <a:ext cx="264622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&lt;BR&gt; Tag</a:t>
            </a:r>
          </a:p>
        </p:txBody>
      </p:sp>
      <p:sp>
        <p:nvSpPr>
          <p:cNvPr id="7" name="TextBox 6">
            <a:extLst>
              <a:ext uri="{FF2B5EF4-FFF2-40B4-BE49-F238E27FC236}">
                <a16:creationId xmlns:a16="http://schemas.microsoft.com/office/drawing/2014/main" xmlns="" id="{08BE4225-F905-8B29-1B67-79162E731272}"/>
              </a:ext>
            </a:extLst>
          </p:cNvPr>
          <p:cNvSpPr txBox="1"/>
          <p:nvPr/>
        </p:nvSpPr>
        <p:spPr>
          <a:xfrm>
            <a:off x="304800" y="838200"/>
            <a:ext cx="11582400" cy="954107"/>
          </a:xfrm>
          <a:prstGeom prst="rect">
            <a:avLst/>
          </a:prstGeom>
          <a:noFill/>
        </p:spPr>
        <p:txBody>
          <a:bodyPr wrap="square" rtlCol="0">
            <a:spAutoFit/>
          </a:bodyPr>
          <a:lstStyle/>
          <a:p>
            <a:pPr algn="just"/>
            <a:r>
              <a:rPr lang="en-US" sz="2800" dirty="0"/>
              <a:t>It is an empty tag. It is also known as line break. It shifts the text following to it forcefully to the next line. It does not have any attributes.</a:t>
            </a:r>
            <a:endParaRPr lang="en-US" sz="2800" b="1" dirty="0"/>
          </a:p>
        </p:txBody>
      </p:sp>
      <p:sp>
        <p:nvSpPr>
          <p:cNvPr id="8" name="Title 1">
            <a:extLst>
              <a:ext uri="{FF2B5EF4-FFF2-40B4-BE49-F238E27FC236}">
                <a16:creationId xmlns:a16="http://schemas.microsoft.com/office/drawing/2014/main" xmlns="" id="{679580B7-C441-E448-1224-091AC6FA9112}"/>
              </a:ext>
            </a:extLst>
          </p:cNvPr>
          <p:cNvSpPr txBox="1">
            <a:spLocks/>
          </p:cNvSpPr>
          <p:nvPr/>
        </p:nvSpPr>
        <p:spPr>
          <a:xfrm>
            <a:off x="457200" y="1905000"/>
            <a:ext cx="264622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&lt;HR&gt; Tag</a:t>
            </a:r>
          </a:p>
        </p:txBody>
      </p:sp>
      <p:sp>
        <p:nvSpPr>
          <p:cNvPr id="9" name="TextBox 8">
            <a:extLst>
              <a:ext uri="{FF2B5EF4-FFF2-40B4-BE49-F238E27FC236}">
                <a16:creationId xmlns:a16="http://schemas.microsoft.com/office/drawing/2014/main" xmlns="" id="{C0328E73-B8D6-A3C9-F61C-543DA3EB227F}"/>
              </a:ext>
            </a:extLst>
          </p:cNvPr>
          <p:cNvSpPr txBox="1"/>
          <p:nvPr/>
        </p:nvSpPr>
        <p:spPr>
          <a:xfrm>
            <a:off x="304800" y="2590800"/>
            <a:ext cx="11582400" cy="1384995"/>
          </a:xfrm>
          <a:prstGeom prst="rect">
            <a:avLst/>
          </a:prstGeom>
          <a:noFill/>
        </p:spPr>
        <p:txBody>
          <a:bodyPr wrap="square" rtlCol="0">
            <a:spAutoFit/>
          </a:bodyPr>
          <a:lstStyle/>
          <a:p>
            <a:pPr algn="just"/>
            <a:r>
              <a:rPr lang="en-US" sz="2800" dirty="0"/>
              <a:t>It is an empty tag. The </a:t>
            </a:r>
            <a:r>
              <a:rPr lang="en-US" sz="2800" b="1" dirty="0"/>
              <a:t>&lt;HR&gt; </a:t>
            </a:r>
            <a:r>
              <a:rPr lang="en-US" sz="2800" dirty="0"/>
              <a:t>tag stands for </a:t>
            </a:r>
            <a:r>
              <a:rPr lang="en-US" sz="2800" b="1" dirty="0"/>
              <a:t>Horizontal Rule</a:t>
            </a:r>
            <a:r>
              <a:rPr lang="en-US" sz="2800" dirty="0"/>
              <a:t>. It inserts a straight horizontal line across the webpage. By default, it appears shaded and spans the entire width of the browser window.</a:t>
            </a:r>
            <a:endParaRPr lang="en-US" sz="2800" b="1" dirty="0"/>
          </a:p>
        </p:txBody>
      </p:sp>
      <p:graphicFrame>
        <p:nvGraphicFramePr>
          <p:cNvPr id="10" name="Table 9">
            <a:extLst>
              <a:ext uri="{FF2B5EF4-FFF2-40B4-BE49-F238E27FC236}">
                <a16:creationId xmlns:a16="http://schemas.microsoft.com/office/drawing/2014/main" xmlns="" id="{5B255FB1-7443-3916-6AD3-3C6B72EFD45F}"/>
              </a:ext>
            </a:extLst>
          </p:cNvPr>
          <p:cNvGraphicFramePr>
            <a:graphicFrameLocks noGrp="1"/>
          </p:cNvGraphicFramePr>
          <p:nvPr>
            <p:extLst>
              <p:ext uri="{D42A27DB-BD31-4B8C-83A1-F6EECF244321}">
                <p14:modId xmlns:p14="http://schemas.microsoft.com/office/powerpoint/2010/main" xmlns="" val="3916467773"/>
              </p:ext>
            </p:extLst>
          </p:nvPr>
        </p:nvGraphicFramePr>
        <p:xfrm>
          <a:off x="381000" y="4114800"/>
          <a:ext cx="11430000" cy="2441143"/>
        </p:xfrm>
        <a:graphic>
          <a:graphicData uri="http://schemas.openxmlformats.org/drawingml/2006/table">
            <a:tbl>
              <a:tblPr firstRow="1" bandRow="1">
                <a:tableStyleId>{35758FB7-9AC5-4552-8A53-C91805E547FA}</a:tableStyleId>
              </a:tblPr>
              <a:tblGrid>
                <a:gridCol w="1295400">
                  <a:extLst>
                    <a:ext uri="{9D8B030D-6E8A-4147-A177-3AD203B41FA5}">
                      <a16:colId xmlns:a16="http://schemas.microsoft.com/office/drawing/2014/main" xmlns="" val="20000"/>
                    </a:ext>
                  </a:extLst>
                </a:gridCol>
                <a:gridCol w="7848600">
                  <a:extLst>
                    <a:ext uri="{9D8B030D-6E8A-4147-A177-3AD203B41FA5}">
                      <a16:colId xmlns:a16="http://schemas.microsoft.com/office/drawing/2014/main" xmlns="" val="20001"/>
                    </a:ext>
                  </a:extLst>
                </a:gridCol>
                <a:gridCol w="2286000">
                  <a:extLst>
                    <a:ext uri="{9D8B030D-6E8A-4147-A177-3AD203B41FA5}">
                      <a16:colId xmlns:a16="http://schemas.microsoft.com/office/drawing/2014/main" xmlns="" val="20002"/>
                    </a:ext>
                  </a:extLst>
                </a:gridCol>
              </a:tblGrid>
              <a:tr h="418681">
                <a:tc>
                  <a:txBody>
                    <a:bodyPr/>
                    <a:lstStyle/>
                    <a:p>
                      <a:pPr algn="ctr"/>
                      <a:r>
                        <a:rPr lang="en-US" sz="2400" dirty="0">
                          <a:solidFill>
                            <a:srgbClr val="FFFF00"/>
                          </a:solidFill>
                          <a:latin typeface="Arial Narrow" pitchFamily="34" charset="0"/>
                        </a:rPr>
                        <a:t>Attribute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400" b="1" kern="1200" dirty="0">
                          <a:solidFill>
                            <a:srgbClr val="FFFF00"/>
                          </a:solidFill>
                          <a:latin typeface="Arial Narrow" pitchFamily="34" charset="0"/>
                          <a:ea typeface="+mn-ea"/>
                          <a:cs typeface="+mn-cs"/>
                        </a:rPr>
                        <a:t>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429463">
                <a:tc>
                  <a:txBody>
                    <a:bodyPr/>
                    <a:lstStyle/>
                    <a:p>
                      <a:r>
                        <a:rPr lang="en-US" dirty="0">
                          <a:latin typeface="Arial Narrow" pitchFamily="34" charset="0"/>
                        </a:rPr>
                        <a:t>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To specify the vertical size</a:t>
                      </a:r>
                      <a:r>
                        <a:rPr lang="en-US" baseline="0" dirty="0">
                          <a:latin typeface="Arial Narrow" pitchFamily="34" charset="0"/>
                        </a:rPr>
                        <a:t> or the thickness of the horizontal line. The value is given in pixels</a:t>
                      </a:r>
                      <a:endParaRPr lang="en-US" dirty="0">
                        <a:latin typeface="Arial Narrow"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&lt;HR</a:t>
                      </a:r>
                      <a:r>
                        <a:rPr lang="en-US" baseline="0" dirty="0">
                          <a:latin typeface="Arial Narrow" pitchFamily="34" charset="0"/>
                        </a:rPr>
                        <a:t> SIZE=“5”</a:t>
                      </a:r>
                      <a:r>
                        <a:rPr lang="en-US" dirty="0">
                          <a:latin typeface="Arial Narrow" pitchFamily="34" charset="0"/>
                        </a:rPr>
                        <a:t>”&gt;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464165">
                <a:tc>
                  <a:txBody>
                    <a:bodyPr/>
                    <a:lstStyle/>
                    <a:p>
                      <a:r>
                        <a:rPr lang="en-US" dirty="0">
                          <a:latin typeface="Arial Narrow" pitchFamily="34" charset="0"/>
                        </a:rPr>
                        <a:t>WIDTH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To specify the</a:t>
                      </a:r>
                      <a:r>
                        <a:rPr lang="en-US" baseline="0" dirty="0">
                          <a:latin typeface="Arial Narrow" pitchFamily="34" charset="0"/>
                        </a:rPr>
                        <a:t> length of the horizontal line. The value can be given in pixels or in percentage of the page width.</a:t>
                      </a:r>
                      <a:endParaRPr lang="en-US" dirty="0">
                        <a:latin typeface="Arial Narrow"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&lt;HR WIDTH=“500”</a:t>
                      </a:r>
                    </a:p>
                    <a:p>
                      <a:r>
                        <a:rPr lang="en-US" dirty="0">
                          <a:latin typeface="Arial Narrow" pitchFamily="34" charset="0"/>
                        </a:rPr>
                        <a:t>Or</a:t>
                      </a:r>
                    </a:p>
                    <a:p>
                      <a:r>
                        <a:rPr lang="en-US" dirty="0">
                          <a:latin typeface="Arial Narrow" pitchFamily="34" charset="0"/>
                        </a:rPr>
                        <a:t>&lt;HR WIDTH=“50%”&gt;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575402">
                <a:tc>
                  <a:txBody>
                    <a:bodyPr/>
                    <a:lstStyle/>
                    <a:p>
                      <a:r>
                        <a:rPr lang="en-US" dirty="0">
                          <a:latin typeface="Arial Narrow" pitchFamily="34" charset="0"/>
                        </a:rPr>
                        <a:t>ALIGN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To specify the placement of the line on the webpage. Values are – left, right and center (default).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Arial Narrow" pitchFamily="34" charset="0"/>
                        </a:rPr>
                        <a:t>&lt;HR ALIGN=“RIGHT”&gt;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398190273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609600" y="0"/>
            <a:ext cx="10972799"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Introduction to HTML 5</a:t>
            </a:r>
          </a:p>
        </p:txBody>
      </p:sp>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extBox 5">
            <a:extLst>
              <a:ext uri="{FF2B5EF4-FFF2-40B4-BE49-F238E27FC236}">
                <a16:creationId xmlns:a16="http://schemas.microsoft.com/office/drawing/2014/main" xmlns="" id="{6243446C-3726-CD85-111E-8B6FD7C9F623}"/>
              </a:ext>
            </a:extLst>
          </p:cNvPr>
          <p:cNvSpPr txBox="1"/>
          <p:nvPr/>
        </p:nvSpPr>
        <p:spPr>
          <a:xfrm>
            <a:off x="284872" y="1295400"/>
            <a:ext cx="11599985" cy="1200329"/>
          </a:xfrm>
          <a:prstGeom prst="rect">
            <a:avLst/>
          </a:prstGeom>
          <a:noFill/>
        </p:spPr>
        <p:txBody>
          <a:bodyPr wrap="square" rtlCol="0">
            <a:spAutoFit/>
          </a:bodyPr>
          <a:lstStyle/>
          <a:p>
            <a:pPr algn="just"/>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HTML 5</a:t>
            </a:r>
            <a:r>
              <a:rPr lang="en-US" sz="3600" dirty="0"/>
              <a:t> is a markup language used to structure and present content on the World Wide Web. </a:t>
            </a:r>
          </a:p>
        </p:txBody>
      </p:sp>
      <p:sp>
        <p:nvSpPr>
          <p:cNvPr id="7" name="TextBox 6">
            <a:extLst>
              <a:ext uri="{FF2B5EF4-FFF2-40B4-BE49-F238E27FC236}">
                <a16:creationId xmlns:a16="http://schemas.microsoft.com/office/drawing/2014/main" xmlns="" id="{6243446C-3726-CD85-111E-8B6FD7C9F623}"/>
              </a:ext>
            </a:extLst>
          </p:cNvPr>
          <p:cNvSpPr txBox="1"/>
          <p:nvPr/>
        </p:nvSpPr>
        <p:spPr>
          <a:xfrm>
            <a:off x="287215" y="2946603"/>
            <a:ext cx="11599985" cy="1754326"/>
          </a:xfrm>
          <a:prstGeom prst="rect">
            <a:avLst/>
          </a:prstGeom>
          <a:noFill/>
        </p:spPr>
        <p:txBody>
          <a:bodyPr wrap="square" rtlCol="0">
            <a:spAutoFit/>
          </a:bodyPr>
          <a:lstStyle/>
          <a:p>
            <a:pPr algn="just"/>
            <a:r>
              <a:rPr lang="en-US" sz="3600" dirty="0"/>
              <a:t>The main feature of </a:t>
            </a:r>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HTML 5</a:t>
            </a:r>
            <a:r>
              <a:rPr lang="en-US" sz="3600" dirty="0"/>
              <a:t> is that you can add multimedia content without using Flash and another audio video media player. </a:t>
            </a:r>
          </a:p>
        </p:txBody>
      </p:sp>
      <p:sp>
        <p:nvSpPr>
          <p:cNvPr id="8" name="TextBox 7">
            <a:extLst>
              <a:ext uri="{FF2B5EF4-FFF2-40B4-BE49-F238E27FC236}">
                <a16:creationId xmlns:a16="http://schemas.microsoft.com/office/drawing/2014/main" xmlns="" id="{6243446C-3726-CD85-111E-8B6FD7C9F623}"/>
              </a:ext>
            </a:extLst>
          </p:cNvPr>
          <p:cNvSpPr txBox="1"/>
          <p:nvPr/>
        </p:nvSpPr>
        <p:spPr>
          <a:xfrm>
            <a:off x="293783" y="5091220"/>
            <a:ext cx="11599985" cy="1754326"/>
          </a:xfrm>
          <a:prstGeom prst="rect">
            <a:avLst/>
          </a:prstGeom>
          <a:noFill/>
        </p:spPr>
        <p:txBody>
          <a:bodyPr wrap="square" rtlCol="0">
            <a:spAutoFit/>
          </a:bodyPr>
          <a:lstStyle/>
          <a:p>
            <a:pPr algn="just"/>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HTML 5</a:t>
            </a:r>
            <a:r>
              <a:rPr lang="en-US" sz="3600" dirty="0"/>
              <a:t> supports the traditional HTML and XHTML-style syntax and other new features in its markup, New APIs, XHTML and error handling.</a:t>
            </a:r>
          </a:p>
        </p:txBody>
      </p:sp>
    </p:spTree>
    <p:extLst>
      <p:ext uri="{BB962C8B-B14F-4D97-AF65-F5344CB8AC3E}">
        <p14:creationId xmlns:p14="http://schemas.microsoft.com/office/powerpoint/2010/main" xmlns="" val="236504479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1"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1"/>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itle 1">
            <a:extLst>
              <a:ext uri="{FF2B5EF4-FFF2-40B4-BE49-F238E27FC236}">
                <a16:creationId xmlns:a16="http://schemas.microsoft.com/office/drawing/2014/main" xmlns="" id="{F98B14F7-64AA-72A9-2542-989DEB8E3C40}"/>
              </a:ext>
            </a:extLst>
          </p:cNvPr>
          <p:cNvSpPr txBox="1">
            <a:spLocks/>
          </p:cNvSpPr>
          <p:nvPr/>
        </p:nvSpPr>
        <p:spPr>
          <a:xfrm>
            <a:off x="554180" y="559788"/>
            <a:ext cx="577042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&lt;B&gt;, &lt;I&gt;, &lt;U&gt; Tags</a:t>
            </a:r>
          </a:p>
        </p:txBody>
      </p:sp>
      <p:sp>
        <p:nvSpPr>
          <p:cNvPr id="7" name="TextBox 6">
            <a:extLst>
              <a:ext uri="{FF2B5EF4-FFF2-40B4-BE49-F238E27FC236}">
                <a16:creationId xmlns:a16="http://schemas.microsoft.com/office/drawing/2014/main" xmlns="" id="{32839B81-754E-7EBC-5131-571E9D347F74}"/>
              </a:ext>
            </a:extLst>
          </p:cNvPr>
          <p:cNvSpPr txBox="1"/>
          <p:nvPr/>
        </p:nvSpPr>
        <p:spPr>
          <a:xfrm>
            <a:off x="304800" y="1617416"/>
            <a:ext cx="11582400" cy="523220"/>
          </a:xfrm>
          <a:prstGeom prst="rect">
            <a:avLst/>
          </a:prstGeom>
          <a:noFill/>
        </p:spPr>
        <p:txBody>
          <a:bodyPr wrap="square" rtlCol="0">
            <a:spAutoFit/>
          </a:bodyPr>
          <a:lstStyle/>
          <a:p>
            <a:pPr algn="just"/>
            <a:r>
              <a:rPr lang="en-US" sz="2800" dirty="0"/>
              <a:t>Font style tags are used to change the appearance of the text.</a:t>
            </a:r>
            <a:endParaRPr lang="en-US" sz="2800" b="1" dirty="0"/>
          </a:p>
        </p:txBody>
      </p:sp>
      <p:sp>
        <p:nvSpPr>
          <p:cNvPr id="8" name="Title 1">
            <a:extLst>
              <a:ext uri="{FF2B5EF4-FFF2-40B4-BE49-F238E27FC236}">
                <a16:creationId xmlns:a16="http://schemas.microsoft.com/office/drawing/2014/main" xmlns="" id="{E12FD3CA-A6A5-B5B6-F2FF-BEEEBC93673B}"/>
              </a:ext>
            </a:extLst>
          </p:cNvPr>
          <p:cNvSpPr txBox="1">
            <a:spLocks/>
          </p:cNvSpPr>
          <p:nvPr/>
        </p:nvSpPr>
        <p:spPr>
          <a:xfrm>
            <a:off x="381000" y="2691791"/>
            <a:ext cx="1143000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Bold: </a:t>
            </a:r>
            <a:r>
              <a:rPr lang="en-US" sz="2800" dirty="0"/>
              <a:t>&lt;B&gt;…&lt;/B&gt; tag is used when you want to create bold text.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sp>
        <p:nvSpPr>
          <p:cNvPr id="10" name="Title 1">
            <a:extLst>
              <a:ext uri="{FF2B5EF4-FFF2-40B4-BE49-F238E27FC236}">
                <a16:creationId xmlns:a16="http://schemas.microsoft.com/office/drawing/2014/main" xmlns="" id="{E12FD3CA-A6A5-B5B6-F2FF-BEEEBC93673B}"/>
              </a:ext>
            </a:extLst>
          </p:cNvPr>
          <p:cNvSpPr txBox="1">
            <a:spLocks/>
          </p:cNvSpPr>
          <p:nvPr/>
        </p:nvSpPr>
        <p:spPr>
          <a:xfrm>
            <a:off x="381000" y="3672286"/>
            <a:ext cx="1143000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Italic: </a:t>
            </a:r>
            <a:r>
              <a:rPr lang="en-US" sz="2800" dirty="0"/>
              <a:t>&lt;I&gt;…&lt;/I&gt; tag is used when you want your text in italics.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sp>
        <p:nvSpPr>
          <p:cNvPr id="11" name="Title 1">
            <a:extLst>
              <a:ext uri="{FF2B5EF4-FFF2-40B4-BE49-F238E27FC236}">
                <a16:creationId xmlns:a16="http://schemas.microsoft.com/office/drawing/2014/main" xmlns="" id="{E12FD3CA-A6A5-B5B6-F2FF-BEEEBC93673B}"/>
              </a:ext>
            </a:extLst>
          </p:cNvPr>
          <p:cNvSpPr txBox="1">
            <a:spLocks/>
          </p:cNvSpPr>
          <p:nvPr/>
        </p:nvSpPr>
        <p:spPr>
          <a:xfrm>
            <a:off x="381000" y="4662886"/>
            <a:ext cx="11430000" cy="10007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Underline: </a:t>
            </a:r>
            <a:r>
              <a:rPr lang="en-US" sz="2800" dirty="0"/>
              <a:t>&lt;U&gt;…&lt;/U&gt; tag is used when you want to create underlined text.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xmlns="" val="4004809890"/>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0"/>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7" name="Title 1">
            <a:extLst>
              <a:ext uri="{FF2B5EF4-FFF2-40B4-BE49-F238E27FC236}">
                <a16:creationId xmlns:a16="http://schemas.microsoft.com/office/drawing/2014/main" xmlns="" id="{C683CB22-1AAB-D778-4FB8-11B4B649D8BC}"/>
              </a:ext>
            </a:extLst>
          </p:cNvPr>
          <p:cNvSpPr txBox="1">
            <a:spLocks/>
          </p:cNvSpPr>
          <p:nvPr/>
        </p:nvSpPr>
        <p:spPr>
          <a:xfrm>
            <a:off x="2319996" y="0"/>
            <a:ext cx="7509804" cy="7788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CSS</a:t>
            </a:r>
          </a:p>
        </p:txBody>
      </p:sp>
      <p:sp>
        <p:nvSpPr>
          <p:cNvPr id="8" name="TextBox 7">
            <a:extLst>
              <a:ext uri="{FF2B5EF4-FFF2-40B4-BE49-F238E27FC236}">
                <a16:creationId xmlns:a16="http://schemas.microsoft.com/office/drawing/2014/main" xmlns="" id="{6CBC5DDD-6C16-B4E8-4150-9906C2F34920}"/>
              </a:ext>
            </a:extLst>
          </p:cNvPr>
          <p:cNvSpPr txBox="1"/>
          <p:nvPr/>
        </p:nvSpPr>
        <p:spPr>
          <a:xfrm>
            <a:off x="152400" y="762000"/>
            <a:ext cx="11887200" cy="1815882"/>
          </a:xfrm>
          <a:prstGeom prst="rect">
            <a:avLst/>
          </a:prstGeom>
          <a:noFill/>
        </p:spPr>
        <p:txBody>
          <a:bodyPr wrap="square" rtlCol="0">
            <a:spAutoFit/>
          </a:bodyPr>
          <a:lstStyle/>
          <a:p>
            <a:pPr algn="just"/>
            <a:r>
              <a:rPr lang="en-US" sz="2800" dirty="0"/>
              <a:t>CSS stands for Cascading Style Sheets with an emphasis placed on “Style”. It is the language for describing the presentation of Web pages, including colors, layout and fonts. CSS is independent for HTML and can be used with any XML-based markup language. </a:t>
            </a:r>
            <a:endParaRPr lang="en-US" sz="2800" b="1" dirty="0"/>
          </a:p>
        </p:txBody>
      </p:sp>
      <p:sp>
        <p:nvSpPr>
          <p:cNvPr id="9" name="TextBox 8">
            <a:extLst>
              <a:ext uri="{FF2B5EF4-FFF2-40B4-BE49-F238E27FC236}">
                <a16:creationId xmlns:a16="http://schemas.microsoft.com/office/drawing/2014/main" xmlns="" id="{6CBC5DDD-6C16-B4E8-4150-9906C2F34920}"/>
              </a:ext>
            </a:extLst>
          </p:cNvPr>
          <p:cNvSpPr txBox="1"/>
          <p:nvPr/>
        </p:nvSpPr>
        <p:spPr>
          <a:xfrm>
            <a:off x="152400" y="2588962"/>
            <a:ext cx="11887200" cy="954107"/>
          </a:xfrm>
          <a:prstGeom prst="rect">
            <a:avLst/>
          </a:prstGeom>
          <a:noFill/>
        </p:spPr>
        <p:txBody>
          <a:bodyPr wrap="square" rtlCol="0">
            <a:spAutoFit/>
          </a:bodyPr>
          <a:lstStyle/>
          <a:p>
            <a:pPr algn="just"/>
            <a:r>
              <a:rPr lang="en-US" sz="2800" dirty="0"/>
              <a:t>It allows one to adapt the presentation to different types of devices, such as large screens, small screens, or printers. </a:t>
            </a:r>
            <a:endParaRPr lang="en-US" sz="2800" b="1" dirty="0"/>
          </a:p>
        </p:txBody>
      </p:sp>
      <p:sp>
        <p:nvSpPr>
          <p:cNvPr id="10" name="TextBox 9">
            <a:extLst>
              <a:ext uri="{FF2B5EF4-FFF2-40B4-BE49-F238E27FC236}">
                <a16:creationId xmlns:a16="http://schemas.microsoft.com/office/drawing/2014/main" xmlns="" id="{6CBC5DDD-6C16-B4E8-4150-9906C2F34920}"/>
              </a:ext>
            </a:extLst>
          </p:cNvPr>
          <p:cNvSpPr txBox="1"/>
          <p:nvPr/>
        </p:nvSpPr>
        <p:spPr>
          <a:xfrm>
            <a:off x="152400" y="3589660"/>
            <a:ext cx="11887200" cy="954107"/>
          </a:xfrm>
          <a:prstGeom prst="rect">
            <a:avLst/>
          </a:prstGeom>
          <a:noFill/>
        </p:spPr>
        <p:txBody>
          <a:bodyPr wrap="square" rtlCol="0">
            <a:spAutoFit/>
          </a:bodyPr>
          <a:lstStyle/>
          <a:p>
            <a:pPr algn="just"/>
            <a:r>
              <a:rPr lang="en-US" sz="2800" dirty="0"/>
              <a:t>It brings style to your web pages by interacting with HTML elements. For example.</a:t>
            </a:r>
            <a:endParaRPr lang="en-US" sz="2800" b="1" dirty="0"/>
          </a:p>
        </p:txBody>
      </p:sp>
      <p:sp>
        <p:nvSpPr>
          <p:cNvPr id="11" name="TextBox 10">
            <a:extLst>
              <a:ext uri="{FF2B5EF4-FFF2-40B4-BE49-F238E27FC236}">
                <a16:creationId xmlns:a16="http://schemas.microsoft.com/office/drawing/2014/main" xmlns="" id="{6CBC5DDD-6C16-B4E8-4150-9906C2F34920}"/>
              </a:ext>
            </a:extLst>
          </p:cNvPr>
          <p:cNvSpPr txBox="1"/>
          <p:nvPr/>
        </p:nvSpPr>
        <p:spPr>
          <a:xfrm>
            <a:off x="152400" y="4463434"/>
            <a:ext cx="11734800" cy="1815882"/>
          </a:xfrm>
          <a:prstGeom prst="rect">
            <a:avLst/>
          </a:prstGeom>
          <a:noFill/>
        </p:spPr>
        <p:txBody>
          <a:bodyPr wrap="square" rtlCol="0">
            <a:spAutoFit/>
          </a:bodyPr>
          <a:lstStyle/>
          <a:p>
            <a:pPr algn="just"/>
            <a:r>
              <a:rPr lang="en-US" sz="2800" b="1" dirty="0"/>
              <a:t>p{</a:t>
            </a:r>
          </a:p>
          <a:p>
            <a:pPr algn="just"/>
            <a:r>
              <a:rPr lang="en-US" sz="2800" b="1" dirty="0" err="1"/>
              <a:t>color:pink</a:t>
            </a:r>
            <a:r>
              <a:rPr lang="en-US" sz="2800" b="1" dirty="0"/>
              <a:t>;</a:t>
            </a:r>
          </a:p>
          <a:p>
            <a:pPr algn="just"/>
            <a:r>
              <a:rPr lang="en-US" sz="2800" b="1" dirty="0"/>
              <a:t>font-</a:t>
            </a:r>
            <a:r>
              <a:rPr lang="en-US" sz="2800" b="1" dirty="0" err="1"/>
              <a:t>weight:bold</a:t>
            </a:r>
            <a:r>
              <a:rPr lang="en-US" sz="2800" b="1" dirty="0"/>
              <a:t>;</a:t>
            </a:r>
          </a:p>
          <a:p>
            <a:pPr algn="just"/>
            <a:r>
              <a:rPr lang="en-US" sz="2800" b="1" dirty="0"/>
              <a:t>}</a:t>
            </a:r>
          </a:p>
        </p:txBody>
      </p:sp>
      <p:sp>
        <p:nvSpPr>
          <p:cNvPr id="12" name="TextBox 11">
            <a:extLst>
              <a:ext uri="{FF2B5EF4-FFF2-40B4-BE49-F238E27FC236}">
                <a16:creationId xmlns:a16="http://schemas.microsoft.com/office/drawing/2014/main" xmlns="" id="{6CBC5DDD-6C16-B4E8-4150-9906C2F34920}"/>
              </a:ext>
            </a:extLst>
          </p:cNvPr>
          <p:cNvSpPr txBox="1"/>
          <p:nvPr/>
        </p:nvSpPr>
        <p:spPr>
          <a:xfrm>
            <a:off x="152400" y="5867400"/>
            <a:ext cx="11887200" cy="954107"/>
          </a:xfrm>
          <a:prstGeom prst="rect">
            <a:avLst/>
          </a:prstGeom>
          <a:noFill/>
        </p:spPr>
        <p:txBody>
          <a:bodyPr wrap="square" rtlCol="0">
            <a:spAutoFit/>
          </a:bodyPr>
          <a:lstStyle/>
          <a:p>
            <a:pPr algn="just"/>
            <a:r>
              <a:rPr lang="en-US" sz="2800" b="1" dirty="0"/>
              <a:t>	</a:t>
            </a:r>
          </a:p>
          <a:p>
            <a:pPr algn="just"/>
            <a:r>
              <a:rPr lang="en-US" sz="2800" b="1" dirty="0"/>
              <a:t>&lt;p&gt;This is a paragraph &lt;/p&gt;</a:t>
            </a:r>
          </a:p>
        </p:txBody>
      </p:sp>
    </p:spTree>
    <p:extLst>
      <p:ext uri="{BB962C8B-B14F-4D97-AF65-F5344CB8AC3E}">
        <p14:creationId xmlns:p14="http://schemas.microsoft.com/office/powerpoint/2010/main" xmlns="" val="181835678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0"/>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7" name="Title 1">
            <a:extLst>
              <a:ext uri="{FF2B5EF4-FFF2-40B4-BE49-F238E27FC236}">
                <a16:creationId xmlns:a16="http://schemas.microsoft.com/office/drawing/2014/main" xmlns="" id="{C683CB22-1AAB-D778-4FB8-11B4B649D8BC}"/>
              </a:ext>
            </a:extLst>
          </p:cNvPr>
          <p:cNvSpPr txBox="1">
            <a:spLocks/>
          </p:cNvSpPr>
          <p:nvPr/>
        </p:nvSpPr>
        <p:spPr>
          <a:xfrm>
            <a:off x="2319996" y="0"/>
            <a:ext cx="7509804" cy="7788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Methods of Applying CSS</a:t>
            </a:r>
          </a:p>
        </p:txBody>
      </p:sp>
      <p:sp>
        <p:nvSpPr>
          <p:cNvPr id="8" name="TextBox 7">
            <a:extLst>
              <a:ext uri="{FF2B5EF4-FFF2-40B4-BE49-F238E27FC236}">
                <a16:creationId xmlns:a16="http://schemas.microsoft.com/office/drawing/2014/main" xmlns="" id="{6CBC5DDD-6C16-B4E8-4150-9906C2F34920}"/>
              </a:ext>
            </a:extLst>
          </p:cNvPr>
          <p:cNvSpPr txBox="1"/>
          <p:nvPr/>
        </p:nvSpPr>
        <p:spPr>
          <a:xfrm>
            <a:off x="152400" y="871251"/>
            <a:ext cx="11887200" cy="523220"/>
          </a:xfrm>
          <a:prstGeom prst="rect">
            <a:avLst/>
          </a:prstGeom>
          <a:noFill/>
        </p:spPr>
        <p:txBody>
          <a:bodyPr wrap="square" rtlCol="0">
            <a:spAutoFit/>
          </a:bodyPr>
          <a:lstStyle/>
          <a:p>
            <a:pPr algn="just"/>
            <a:r>
              <a:rPr lang="en-US" sz="2800" dirty="0"/>
              <a:t>CSS can be applied to HTML or XHTML using three methods: </a:t>
            </a:r>
            <a:endParaRPr lang="en-US" sz="2800" b="1" dirty="0"/>
          </a:p>
        </p:txBody>
      </p:sp>
      <p:sp>
        <p:nvSpPr>
          <p:cNvPr id="10" name="TextBox 9">
            <a:extLst>
              <a:ext uri="{FF2B5EF4-FFF2-40B4-BE49-F238E27FC236}">
                <a16:creationId xmlns:a16="http://schemas.microsoft.com/office/drawing/2014/main" xmlns="" id="{6CBC5DDD-6C16-B4E8-4150-9906C2F34920}"/>
              </a:ext>
            </a:extLst>
          </p:cNvPr>
          <p:cNvSpPr txBox="1"/>
          <p:nvPr/>
        </p:nvSpPr>
        <p:spPr>
          <a:xfrm>
            <a:off x="152400" y="2753380"/>
            <a:ext cx="11887200" cy="523220"/>
          </a:xfrm>
          <a:prstGeom prst="rect">
            <a:avLst/>
          </a:prstGeom>
          <a:noFill/>
        </p:spPr>
        <p:txBody>
          <a:bodyPr wrap="square" rtlCol="0">
            <a:spAutoFit/>
          </a:bodyPr>
          <a:lstStyle/>
          <a:p>
            <a:pPr algn="just"/>
            <a:r>
              <a:rPr lang="en-US" sz="2800" dirty="0"/>
              <a:t>They look something like this:</a:t>
            </a:r>
            <a:endParaRPr lang="en-US" sz="2800" b="1" dirty="0"/>
          </a:p>
        </p:txBody>
      </p:sp>
      <p:sp>
        <p:nvSpPr>
          <p:cNvPr id="11" name="TextBox 10">
            <a:extLst>
              <a:ext uri="{FF2B5EF4-FFF2-40B4-BE49-F238E27FC236}">
                <a16:creationId xmlns:a16="http://schemas.microsoft.com/office/drawing/2014/main" xmlns="" id="{6CBC5DDD-6C16-B4E8-4150-9906C2F34920}"/>
              </a:ext>
            </a:extLst>
          </p:cNvPr>
          <p:cNvSpPr txBox="1"/>
          <p:nvPr/>
        </p:nvSpPr>
        <p:spPr>
          <a:xfrm>
            <a:off x="152400" y="3286780"/>
            <a:ext cx="11734800" cy="523220"/>
          </a:xfrm>
          <a:prstGeom prst="rect">
            <a:avLst/>
          </a:prstGeom>
          <a:noFill/>
        </p:spPr>
        <p:txBody>
          <a:bodyPr wrap="square" rtlCol="0">
            <a:spAutoFit/>
          </a:bodyPr>
          <a:lstStyle/>
          <a:p>
            <a:pPr algn="just"/>
            <a:r>
              <a:rPr lang="en-US" sz="2800" b="1" dirty="0"/>
              <a:t>&lt;p style=“</a:t>
            </a:r>
            <a:r>
              <a:rPr lang="en-US" sz="2800" b="1" dirty="0" err="1"/>
              <a:t>color:red</a:t>
            </a:r>
            <a:r>
              <a:rPr lang="en-US" sz="2800" b="1" dirty="0"/>
              <a:t>”&gt; text &lt;/p&gt;</a:t>
            </a:r>
          </a:p>
        </p:txBody>
      </p:sp>
      <p:sp>
        <p:nvSpPr>
          <p:cNvPr id="13" name="Title 1">
            <a:extLst>
              <a:ext uri="{FF2B5EF4-FFF2-40B4-BE49-F238E27FC236}">
                <a16:creationId xmlns:a16="http://schemas.microsoft.com/office/drawing/2014/main" xmlns="" id="{E12FD3CA-A6A5-B5B6-F2FF-BEEEBC93673B}"/>
              </a:ext>
            </a:extLst>
          </p:cNvPr>
          <p:cNvSpPr txBox="1">
            <a:spLocks/>
          </p:cNvSpPr>
          <p:nvPr/>
        </p:nvSpPr>
        <p:spPr>
          <a:xfrm>
            <a:off x="152400" y="1557051"/>
            <a:ext cx="11887200" cy="9144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Inline: </a:t>
            </a:r>
            <a:r>
              <a:rPr lang="en-US" sz="2800" dirty="0"/>
              <a:t>Inline styles are placed directly into the HTML tags using the style attribute.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sp>
        <p:nvSpPr>
          <p:cNvPr id="14" name="Title 1">
            <a:extLst>
              <a:ext uri="{FF2B5EF4-FFF2-40B4-BE49-F238E27FC236}">
                <a16:creationId xmlns:a16="http://schemas.microsoft.com/office/drawing/2014/main" xmlns="" id="{E12FD3CA-A6A5-B5B6-F2FF-BEEEBC93673B}"/>
              </a:ext>
            </a:extLst>
          </p:cNvPr>
          <p:cNvSpPr txBox="1">
            <a:spLocks/>
          </p:cNvSpPr>
          <p:nvPr/>
        </p:nvSpPr>
        <p:spPr>
          <a:xfrm>
            <a:off x="152400" y="4114800"/>
            <a:ext cx="11887200" cy="1524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Internal or Embedded: </a:t>
            </a:r>
            <a:r>
              <a:rPr lang="en-US" sz="2800" dirty="0"/>
              <a:t>Internal or Embedded styles are used for the whole page. Inside the head element, the style tags surround all of the  styles for the page.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sp>
        <p:nvSpPr>
          <p:cNvPr id="15" name="TextBox 14">
            <a:extLst>
              <a:ext uri="{FF2B5EF4-FFF2-40B4-BE49-F238E27FC236}">
                <a16:creationId xmlns:a16="http://schemas.microsoft.com/office/drawing/2014/main" xmlns="" id="{6CBC5DDD-6C16-B4E8-4150-9906C2F34920}"/>
              </a:ext>
            </a:extLst>
          </p:cNvPr>
          <p:cNvSpPr txBox="1"/>
          <p:nvPr/>
        </p:nvSpPr>
        <p:spPr>
          <a:xfrm>
            <a:off x="152400" y="5877580"/>
            <a:ext cx="11887200" cy="523220"/>
          </a:xfrm>
          <a:prstGeom prst="rect">
            <a:avLst/>
          </a:prstGeom>
          <a:noFill/>
        </p:spPr>
        <p:txBody>
          <a:bodyPr wrap="square" rtlCol="0">
            <a:spAutoFit/>
          </a:bodyPr>
          <a:lstStyle/>
          <a:p>
            <a:pPr algn="just"/>
            <a:r>
              <a:rPr lang="en-US" sz="2800" dirty="0"/>
              <a:t>Let’s see with an example:</a:t>
            </a:r>
            <a:endParaRPr lang="en-US" sz="2800" b="1" dirty="0"/>
          </a:p>
        </p:txBody>
      </p:sp>
    </p:spTree>
    <p:extLst>
      <p:ext uri="{BB962C8B-B14F-4D97-AF65-F5344CB8AC3E}">
        <p14:creationId xmlns:p14="http://schemas.microsoft.com/office/powerpoint/2010/main" xmlns="" val="181835678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1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0"/>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7" name="Title 1">
            <a:extLst>
              <a:ext uri="{FF2B5EF4-FFF2-40B4-BE49-F238E27FC236}">
                <a16:creationId xmlns:a16="http://schemas.microsoft.com/office/drawing/2014/main" xmlns="" id="{C683CB22-1AAB-D778-4FB8-11B4B649D8BC}"/>
              </a:ext>
            </a:extLst>
          </p:cNvPr>
          <p:cNvSpPr txBox="1">
            <a:spLocks/>
          </p:cNvSpPr>
          <p:nvPr/>
        </p:nvSpPr>
        <p:spPr>
          <a:xfrm>
            <a:off x="2319996" y="0"/>
            <a:ext cx="7509804" cy="7788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Methods of Applying CSS</a:t>
            </a:r>
          </a:p>
        </p:txBody>
      </p:sp>
      <p:pic>
        <p:nvPicPr>
          <p:cNvPr id="1026" name="Picture 2"/>
          <p:cNvPicPr>
            <a:picLocks noChangeAspect="1" noChangeArrowheads="1"/>
          </p:cNvPicPr>
          <p:nvPr/>
        </p:nvPicPr>
        <p:blipFill>
          <a:blip r:embed="rId5" cstate="print"/>
          <a:srcRect l="30841" t="5981" r="4673" b="53645"/>
          <a:stretch>
            <a:fillRect/>
          </a:stretch>
        </p:blipFill>
        <p:spPr bwMode="auto">
          <a:xfrm>
            <a:off x="2776000" y="762000"/>
            <a:ext cx="6620934" cy="25908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6" cstate="print"/>
          <a:srcRect l="47826" t="24348" r="16304" b="51304"/>
          <a:stretch>
            <a:fillRect/>
          </a:stretch>
        </p:blipFill>
        <p:spPr bwMode="auto">
          <a:xfrm>
            <a:off x="2143250" y="3516775"/>
            <a:ext cx="7903029" cy="3352800"/>
          </a:xfrm>
          <a:prstGeom prst="rect">
            <a:avLst/>
          </a:prstGeom>
          <a:noFill/>
          <a:ln w="9525">
            <a:noFill/>
            <a:miter lim="800000"/>
            <a:headEnd/>
            <a:tailEnd/>
          </a:ln>
          <a:effectLst/>
        </p:spPr>
      </p:pic>
    </p:spTree>
    <p:extLst>
      <p:ext uri="{BB962C8B-B14F-4D97-AF65-F5344CB8AC3E}">
        <p14:creationId xmlns:p14="http://schemas.microsoft.com/office/powerpoint/2010/main" xmlns="" val="181835678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p:cTn id="13" dur="500" fill="hold"/>
                                        <p:tgtEl>
                                          <p:spTgt spid="1027"/>
                                        </p:tgtEl>
                                        <p:attrNameLst>
                                          <p:attrName>ppt_w</p:attrName>
                                        </p:attrNameLst>
                                      </p:cBhvr>
                                      <p:tavLst>
                                        <p:tav tm="0">
                                          <p:val>
                                            <p:fltVal val="0"/>
                                          </p:val>
                                        </p:tav>
                                        <p:tav tm="100000">
                                          <p:val>
                                            <p:strVal val="#ppt_w"/>
                                          </p:val>
                                        </p:tav>
                                      </p:tavLst>
                                    </p:anim>
                                    <p:anim calcmode="lin" valueType="num">
                                      <p:cBhvr>
                                        <p:cTn id="14" dur="500" fill="hold"/>
                                        <p:tgtEl>
                                          <p:spTgt spid="10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0"/>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7" name="Title 1">
            <a:extLst>
              <a:ext uri="{FF2B5EF4-FFF2-40B4-BE49-F238E27FC236}">
                <a16:creationId xmlns:a16="http://schemas.microsoft.com/office/drawing/2014/main" xmlns="" id="{C683CB22-1AAB-D778-4FB8-11B4B649D8BC}"/>
              </a:ext>
            </a:extLst>
          </p:cNvPr>
          <p:cNvSpPr txBox="1">
            <a:spLocks/>
          </p:cNvSpPr>
          <p:nvPr/>
        </p:nvSpPr>
        <p:spPr>
          <a:xfrm>
            <a:off x="2319996" y="0"/>
            <a:ext cx="7509804" cy="7788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Methods of Applying CSS</a:t>
            </a:r>
          </a:p>
        </p:txBody>
      </p:sp>
      <p:sp>
        <p:nvSpPr>
          <p:cNvPr id="14" name="Title 1">
            <a:extLst>
              <a:ext uri="{FF2B5EF4-FFF2-40B4-BE49-F238E27FC236}">
                <a16:creationId xmlns:a16="http://schemas.microsoft.com/office/drawing/2014/main" xmlns="" id="{E12FD3CA-A6A5-B5B6-F2FF-BEEEBC93673B}"/>
              </a:ext>
            </a:extLst>
          </p:cNvPr>
          <p:cNvSpPr txBox="1">
            <a:spLocks/>
          </p:cNvSpPr>
          <p:nvPr/>
        </p:nvSpPr>
        <p:spPr>
          <a:xfrm>
            <a:off x="152400" y="838200"/>
            <a:ext cx="11887200" cy="1066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External: </a:t>
            </a:r>
            <a:r>
              <a:rPr lang="en-US" sz="2800" dirty="0"/>
              <a:t>External styles are used for the whole, multiple-page website. There is a separate CSS file, which will simply look as given below: </a:t>
            </a:r>
            <a:endPar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endParaRPr>
          </a:p>
        </p:txBody>
      </p:sp>
      <p:pic>
        <p:nvPicPr>
          <p:cNvPr id="2050" name="Picture 2"/>
          <p:cNvPicPr>
            <a:picLocks noChangeAspect="1" noChangeArrowheads="1"/>
          </p:cNvPicPr>
          <p:nvPr/>
        </p:nvPicPr>
        <p:blipFill>
          <a:blip r:embed="rId5" cstate="print"/>
          <a:srcRect l="34351" t="1069" r="22901" b="68397"/>
          <a:stretch>
            <a:fillRect/>
          </a:stretch>
        </p:blipFill>
        <p:spPr bwMode="auto">
          <a:xfrm>
            <a:off x="304800" y="1928150"/>
            <a:ext cx="4267200" cy="19050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cstate="print"/>
          <a:srcRect l="31046" t="5229" r="4412" b="60784"/>
          <a:stretch>
            <a:fillRect/>
          </a:stretch>
        </p:blipFill>
        <p:spPr bwMode="auto">
          <a:xfrm>
            <a:off x="5638800" y="1928150"/>
            <a:ext cx="6019800" cy="19812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7" cstate="print"/>
          <a:srcRect l="47368" t="34887" r="16541" b="42256"/>
          <a:stretch>
            <a:fillRect/>
          </a:stretch>
        </p:blipFill>
        <p:spPr bwMode="auto">
          <a:xfrm>
            <a:off x="2827420" y="4191000"/>
            <a:ext cx="6545180" cy="2590800"/>
          </a:xfrm>
          <a:prstGeom prst="rect">
            <a:avLst/>
          </a:prstGeom>
          <a:noFill/>
          <a:ln w="9525">
            <a:noFill/>
            <a:miter lim="800000"/>
            <a:headEnd/>
            <a:tailEnd/>
          </a:ln>
          <a:effectLst/>
        </p:spPr>
      </p:pic>
    </p:spTree>
    <p:extLst>
      <p:ext uri="{BB962C8B-B14F-4D97-AF65-F5344CB8AC3E}">
        <p14:creationId xmlns:p14="http://schemas.microsoft.com/office/powerpoint/2010/main" xmlns="" val="181835678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 calcmode="lin" valueType="num">
                                      <p:cBhvr>
                                        <p:cTn id="18" dur="500" fill="hold"/>
                                        <p:tgtEl>
                                          <p:spTgt spid="2051"/>
                                        </p:tgtEl>
                                        <p:attrNameLst>
                                          <p:attrName>ppt_w</p:attrName>
                                        </p:attrNameLst>
                                      </p:cBhvr>
                                      <p:tavLst>
                                        <p:tav tm="0">
                                          <p:val>
                                            <p:fltVal val="0"/>
                                          </p:val>
                                        </p:tav>
                                        <p:tav tm="100000">
                                          <p:val>
                                            <p:strVal val="#ppt_w"/>
                                          </p:val>
                                        </p:tav>
                                      </p:tavLst>
                                    </p:anim>
                                    <p:anim calcmode="lin" valueType="num">
                                      <p:cBhvr>
                                        <p:cTn id="19" dur="500" fill="hold"/>
                                        <p:tgtEl>
                                          <p:spTgt spid="2051"/>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2052"/>
                                        </p:tgtEl>
                                        <p:attrNameLst>
                                          <p:attrName>style.visibility</p:attrName>
                                        </p:attrNameLst>
                                      </p:cBhvr>
                                      <p:to>
                                        <p:strVal val="visible"/>
                                      </p:to>
                                    </p:set>
                                    <p:anim calcmode="lin" valueType="num">
                                      <p:cBhvr>
                                        <p:cTn id="24" dur="500" fill="hold"/>
                                        <p:tgtEl>
                                          <p:spTgt spid="2052"/>
                                        </p:tgtEl>
                                        <p:attrNameLst>
                                          <p:attrName>ppt_w</p:attrName>
                                        </p:attrNameLst>
                                      </p:cBhvr>
                                      <p:tavLst>
                                        <p:tav tm="0">
                                          <p:val>
                                            <p:fltVal val="0"/>
                                          </p:val>
                                        </p:tav>
                                        <p:tav tm="100000">
                                          <p:val>
                                            <p:strVal val="#ppt_w"/>
                                          </p:val>
                                        </p:tav>
                                      </p:tavLst>
                                    </p:anim>
                                    <p:anim calcmode="lin" valueType="num">
                                      <p:cBhvr>
                                        <p:cTn id="25" dur="500" fill="hold"/>
                                        <p:tgtEl>
                                          <p:spTgt spid="205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itle 1">
            <a:extLst>
              <a:ext uri="{FF2B5EF4-FFF2-40B4-BE49-F238E27FC236}">
                <a16:creationId xmlns:a16="http://schemas.microsoft.com/office/drawing/2014/main" xmlns="" id="{3756AA29-22E5-B005-469E-7BA58B718891}"/>
              </a:ext>
            </a:extLst>
          </p:cNvPr>
          <p:cNvSpPr txBox="1">
            <a:spLocks/>
          </p:cNvSpPr>
          <p:nvPr/>
        </p:nvSpPr>
        <p:spPr>
          <a:xfrm>
            <a:off x="2319996" y="304800"/>
            <a:ext cx="7509804" cy="7788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BACKGROUND PROPERTIES</a:t>
            </a:r>
          </a:p>
        </p:txBody>
      </p:sp>
      <p:sp>
        <p:nvSpPr>
          <p:cNvPr id="7" name="TextBox 6">
            <a:extLst>
              <a:ext uri="{FF2B5EF4-FFF2-40B4-BE49-F238E27FC236}">
                <a16:creationId xmlns:a16="http://schemas.microsoft.com/office/drawing/2014/main" xmlns="" id="{8E9620D7-94E9-DFC0-89D7-9D53C3B7594E}"/>
              </a:ext>
            </a:extLst>
          </p:cNvPr>
          <p:cNvSpPr txBox="1"/>
          <p:nvPr/>
        </p:nvSpPr>
        <p:spPr>
          <a:xfrm>
            <a:off x="283698" y="1161005"/>
            <a:ext cx="11582400" cy="1384995"/>
          </a:xfrm>
          <a:prstGeom prst="rect">
            <a:avLst/>
          </a:prstGeom>
          <a:noFill/>
        </p:spPr>
        <p:txBody>
          <a:bodyPr wrap="square" rtlCol="0">
            <a:spAutoFit/>
          </a:bodyPr>
          <a:lstStyle/>
          <a:p>
            <a:pPr algn="just"/>
            <a:r>
              <a:rPr lang="en-US" sz="2800" dirty="0"/>
              <a:t>The background properties allows you to control the background of any element. The various background properties and their values are as follows:</a:t>
            </a:r>
            <a:endParaRPr lang="en-US" sz="2800" b="1" dirty="0"/>
          </a:p>
        </p:txBody>
      </p:sp>
      <p:graphicFrame>
        <p:nvGraphicFramePr>
          <p:cNvPr id="8" name="Table 7">
            <a:extLst>
              <a:ext uri="{FF2B5EF4-FFF2-40B4-BE49-F238E27FC236}">
                <a16:creationId xmlns:a16="http://schemas.microsoft.com/office/drawing/2014/main" xmlns="" id="{57ED4A96-F205-0F57-C02B-6FA7DD0695D5}"/>
              </a:ext>
            </a:extLst>
          </p:cNvPr>
          <p:cNvGraphicFramePr>
            <a:graphicFrameLocks noGrp="1"/>
          </p:cNvGraphicFramePr>
          <p:nvPr>
            <p:extLst>
              <p:ext uri="{D42A27DB-BD31-4B8C-83A1-F6EECF244321}">
                <p14:modId xmlns:p14="http://schemas.microsoft.com/office/powerpoint/2010/main" xmlns="" val="444966342"/>
              </p:ext>
            </p:extLst>
          </p:nvPr>
        </p:nvGraphicFramePr>
        <p:xfrm>
          <a:off x="766715" y="2790777"/>
          <a:ext cx="10815685" cy="2987040"/>
        </p:xfrm>
        <a:graphic>
          <a:graphicData uri="http://schemas.openxmlformats.org/drawingml/2006/table">
            <a:tbl>
              <a:tblPr firstRow="1" bandRow="1">
                <a:tableStyleId>{35758FB7-9AC5-4552-8A53-C91805E547FA}</a:tableStyleId>
              </a:tblPr>
              <a:tblGrid>
                <a:gridCol w="2509885">
                  <a:extLst>
                    <a:ext uri="{9D8B030D-6E8A-4147-A177-3AD203B41FA5}">
                      <a16:colId xmlns:a16="http://schemas.microsoft.com/office/drawing/2014/main" xmlns="" val="20000"/>
                    </a:ext>
                  </a:extLst>
                </a:gridCol>
                <a:gridCol w="2438400">
                  <a:extLst>
                    <a:ext uri="{9D8B030D-6E8A-4147-A177-3AD203B41FA5}">
                      <a16:colId xmlns:a16="http://schemas.microsoft.com/office/drawing/2014/main" xmlns="" val="20001"/>
                    </a:ext>
                  </a:extLst>
                </a:gridCol>
                <a:gridCol w="5867400">
                  <a:extLst>
                    <a:ext uri="{9D8B030D-6E8A-4147-A177-3AD203B41FA5}">
                      <a16:colId xmlns:a16="http://schemas.microsoft.com/office/drawing/2014/main" xmlns="" val="20002"/>
                    </a:ext>
                  </a:extLst>
                </a:gridCol>
              </a:tblGrid>
              <a:tr h="418681">
                <a:tc>
                  <a:txBody>
                    <a:bodyPr/>
                    <a:lstStyle/>
                    <a:p>
                      <a:pPr algn="ctr"/>
                      <a:r>
                        <a:rPr lang="en-US" sz="2800" dirty="0">
                          <a:solidFill>
                            <a:srgbClr val="FFFF00"/>
                          </a:solidFill>
                          <a:latin typeface="Arial Narrow" pitchFamily="34" charset="0"/>
                        </a:rPr>
                        <a:t>Property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800" b="1" kern="1200" dirty="0">
                          <a:solidFill>
                            <a:srgbClr val="FFFF00"/>
                          </a:solidFill>
                          <a:latin typeface="Arial Narrow" pitchFamily="34" charset="0"/>
                          <a:ea typeface="+mn-ea"/>
                          <a:cs typeface="+mn-cs"/>
                        </a:rPr>
                        <a:t>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2800" b="1" kern="1200" dirty="0">
                          <a:solidFill>
                            <a:srgbClr val="FFFF00"/>
                          </a:solidFill>
                          <a:latin typeface="Arial Narrow" pitchFamily="34" charset="0"/>
                          <a:ea typeface="+mn-ea"/>
                          <a:cs typeface="+mn-cs"/>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429463">
                <a:tc>
                  <a:txBody>
                    <a:bodyPr/>
                    <a:lstStyle/>
                    <a:p>
                      <a:pPr algn="l"/>
                      <a:r>
                        <a:rPr lang="en-US" sz="2400">
                          <a:latin typeface="Arial Narrow" pitchFamily="34" charset="0"/>
                        </a:rPr>
                        <a:t>background-color</a:t>
                      </a:r>
                      <a:endParaRPr lang="en-US" sz="2400" dirty="0">
                        <a:latin typeface="Arial Narrow"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Name of the colour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It is used to set</a:t>
                      </a:r>
                      <a:r>
                        <a:rPr lang="en-US" sz="2400" baseline="0" dirty="0">
                          <a:latin typeface="Arial Narrow" pitchFamily="34" charset="0"/>
                        </a:rPr>
                        <a:t> the background color of an element</a:t>
                      </a:r>
                      <a:endParaRPr lang="en-US" sz="2400" dirty="0">
                        <a:latin typeface="Arial Narrow"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464165">
                <a:tc>
                  <a:txBody>
                    <a:bodyPr/>
                    <a:lstStyle/>
                    <a:p>
                      <a:pPr algn="l"/>
                      <a:r>
                        <a:rPr lang="en-US" sz="2400">
                          <a:latin typeface="Arial Narrow" pitchFamily="34" charset="0"/>
                        </a:rPr>
                        <a:t>background-image</a:t>
                      </a:r>
                      <a:endParaRPr lang="en-US" sz="2400" dirty="0">
                        <a:latin typeface="Arial Narrow"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URL of the image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It is used to set an image as a</a:t>
                      </a:r>
                      <a:r>
                        <a:rPr lang="en-US" sz="2400" baseline="0" dirty="0">
                          <a:latin typeface="Arial Narrow" pitchFamily="34" charset="0"/>
                        </a:rPr>
                        <a:t> background of an HTML element</a:t>
                      </a:r>
                      <a:endParaRPr lang="en-US" sz="2400" dirty="0">
                        <a:latin typeface="Arial Narrow"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5754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Arial Narrow" pitchFamily="34" charset="0"/>
                        </a:rPr>
                        <a:t>background-position</a:t>
                      </a:r>
                    </a:p>
                    <a:p>
                      <a:pPr algn="l"/>
                      <a:endParaRPr lang="en-US" sz="2400" dirty="0">
                        <a:latin typeface="Arial Narrow"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right top, left top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2400" dirty="0">
                          <a:latin typeface="Arial Narrow" pitchFamily="34" charset="0"/>
                        </a:rPr>
                        <a:t>Specifies the  indentation of the first line of the text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2545288916"/>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2933700" y="685800"/>
            <a:ext cx="6324600" cy="54102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2944090" y="2625445"/>
            <a:ext cx="6324600" cy="1569660"/>
          </a:xfrm>
          <a:prstGeom prst="rect">
            <a:avLst/>
          </a:prstGeom>
          <a:noFill/>
        </p:spPr>
        <p:txBody>
          <a:bodyPr wrap="square" rtlCol="0">
            <a:spAutoFit/>
          </a:bodyPr>
          <a:lstStyle/>
          <a:p>
            <a:pPr algn="ctr">
              <a:spcBef>
                <a:spcPct val="0"/>
              </a:spcBef>
            </a:pPr>
            <a:r>
              <a:rPr lang="en-US" sz="9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Thank You</a:t>
            </a:r>
          </a:p>
        </p:txBody>
      </p:sp>
      <p:pic>
        <p:nvPicPr>
          <p:cNvPr id="4" name="Picture 3">
            <a:extLst>
              <a:ext uri="{FF2B5EF4-FFF2-40B4-BE49-F238E27FC236}">
                <a16:creationId xmlns:a16="http://schemas.microsoft.com/office/drawing/2014/main" xmlns="" id="{3D6C3489-6649-0624-6563-F8282D3FCB4D}"/>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Tree>
    <p:extLst>
      <p:ext uri="{BB962C8B-B14F-4D97-AF65-F5344CB8AC3E}">
        <p14:creationId xmlns:p14="http://schemas.microsoft.com/office/powerpoint/2010/main" xmlns="" val="380560590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870">
                                          <p:stCondLst>
                                            <p:cond delay="0"/>
                                          </p:stCondLst>
                                        </p:cTn>
                                        <p:tgtEl>
                                          <p:spTgt spid="2">
                                            <p:txEl>
                                              <p:pRg st="0" end="0"/>
                                            </p:txEl>
                                          </p:spTgt>
                                        </p:tgtEl>
                                      </p:cBhvr>
                                    </p:animEffect>
                                    <p:anim calcmode="lin" valueType="num">
                                      <p:cBhvr>
                                        <p:cTn id="8" dur="2733"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39">
                                          <p:stCondLst>
                                            <p:cond delay="975"/>
                                          </p:stCondLst>
                                        </p:cTn>
                                        <p:tgtEl>
                                          <p:spTgt spid="2">
                                            <p:txEl>
                                              <p:pRg st="0" end="0"/>
                                            </p:txEl>
                                          </p:spTgt>
                                        </p:tgtEl>
                                      </p:cBhvr>
                                      <p:to x="100000" y="60000"/>
                                    </p:animScale>
                                    <p:animScale>
                                      <p:cBhvr>
                                        <p:cTn id="14" dur="249" decel="50000">
                                          <p:stCondLst>
                                            <p:cond delay="1014"/>
                                          </p:stCondLst>
                                        </p:cTn>
                                        <p:tgtEl>
                                          <p:spTgt spid="2">
                                            <p:txEl>
                                              <p:pRg st="0" end="0"/>
                                            </p:txEl>
                                          </p:spTgt>
                                        </p:tgtEl>
                                      </p:cBhvr>
                                      <p:to x="100000" y="100000"/>
                                    </p:animScale>
                                    <p:animScale>
                                      <p:cBhvr>
                                        <p:cTn id="15" dur="39">
                                          <p:stCondLst>
                                            <p:cond delay="1968"/>
                                          </p:stCondLst>
                                        </p:cTn>
                                        <p:tgtEl>
                                          <p:spTgt spid="2">
                                            <p:txEl>
                                              <p:pRg st="0" end="0"/>
                                            </p:txEl>
                                          </p:spTgt>
                                        </p:tgtEl>
                                      </p:cBhvr>
                                      <p:to x="100000" y="80000"/>
                                    </p:animScale>
                                    <p:animScale>
                                      <p:cBhvr>
                                        <p:cTn id="16" dur="249" decel="50000">
                                          <p:stCondLst>
                                            <p:cond delay="2007"/>
                                          </p:stCondLst>
                                        </p:cTn>
                                        <p:tgtEl>
                                          <p:spTgt spid="2">
                                            <p:txEl>
                                              <p:pRg st="0" end="0"/>
                                            </p:txEl>
                                          </p:spTgt>
                                        </p:tgtEl>
                                      </p:cBhvr>
                                      <p:to x="100000" y="100000"/>
                                    </p:animScale>
                                    <p:animScale>
                                      <p:cBhvr>
                                        <p:cTn id="17" dur="39">
                                          <p:stCondLst>
                                            <p:cond delay="2463"/>
                                          </p:stCondLst>
                                        </p:cTn>
                                        <p:tgtEl>
                                          <p:spTgt spid="2">
                                            <p:txEl>
                                              <p:pRg st="0" end="0"/>
                                            </p:txEl>
                                          </p:spTgt>
                                        </p:tgtEl>
                                      </p:cBhvr>
                                      <p:to x="100000" y="90000"/>
                                    </p:animScale>
                                    <p:animScale>
                                      <p:cBhvr>
                                        <p:cTn id="18" dur="249" decel="50000">
                                          <p:stCondLst>
                                            <p:cond delay="2502"/>
                                          </p:stCondLst>
                                        </p:cTn>
                                        <p:tgtEl>
                                          <p:spTgt spid="2">
                                            <p:txEl>
                                              <p:pRg st="0" end="0"/>
                                            </p:txEl>
                                          </p:spTgt>
                                        </p:tgtEl>
                                      </p:cBhvr>
                                      <p:to x="100000" y="100000"/>
                                    </p:animScale>
                                    <p:animScale>
                                      <p:cBhvr>
                                        <p:cTn id="19" dur="39">
                                          <p:stCondLst>
                                            <p:cond delay="2712"/>
                                          </p:stCondLst>
                                        </p:cTn>
                                        <p:tgtEl>
                                          <p:spTgt spid="2">
                                            <p:txEl>
                                              <p:pRg st="0" end="0"/>
                                            </p:txEl>
                                          </p:spTgt>
                                        </p:tgtEl>
                                      </p:cBhvr>
                                      <p:to x="100000" y="95000"/>
                                    </p:animScale>
                                    <p:animScale>
                                      <p:cBhvr>
                                        <p:cTn id="20" dur="249" decel="50000">
                                          <p:stCondLst>
                                            <p:cond delay="2751"/>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616980" y="32132"/>
            <a:ext cx="10972799"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About HTML</a:t>
            </a:r>
          </a:p>
        </p:txBody>
      </p:sp>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extBox 5">
            <a:extLst>
              <a:ext uri="{FF2B5EF4-FFF2-40B4-BE49-F238E27FC236}">
                <a16:creationId xmlns:a16="http://schemas.microsoft.com/office/drawing/2014/main" xmlns="" id="{6243446C-3726-CD85-111E-8B6FD7C9F623}"/>
              </a:ext>
            </a:extLst>
          </p:cNvPr>
          <p:cNvSpPr txBox="1"/>
          <p:nvPr/>
        </p:nvSpPr>
        <p:spPr>
          <a:xfrm>
            <a:off x="284872" y="1219200"/>
            <a:ext cx="11599985" cy="1200329"/>
          </a:xfrm>
          <a:prstGeom prst="rect">
            <a:avLst/>
          </a:prstGeom>
          <a:noFill/>
        </p:spPr>
        <p:txBody>
          <a:bodyPr wrap="square" rtlCol="0">
            <a:spAutoFit/>
          </a:bodyPr>
          <a:lstStyle/>
          <a:p>
            <a:pPr algn="just"/>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HTML</a:t>
            </a:r>
            <a:r>
              <a:rPr lang="en-US" sz="3600" dirty="0"/>
              <a:t> stands for Hypertext Markup Language which is used to create web pages and web applications.</a:t>
            </a:r>
          </a:p>
        </p:txBody>
      </p:sp>
      <p:sp>
        <p:nvSpPr>
          <p:cNvPr id="7" name="TextBox 6">
            <a:extLst>
              <a:ext uri="{FF2B5EF4-FFF2-40B4-BE49-F238E27FC236}">
                <a16:creationId xmlns:a16="http://schemas.microsoft.com/office/drawing/2014/main" xmlns="" id="{6243446C-3726-CD85-111E-8B6FD7C9F623}"/>
              </a:ext>
            </a:extLst>
          </p:cNvPr>
          <p:cNvSpPr txBox="1"/>
          <p:nvPr/>
        </p:nvSpPr>
        <p:spPr>
          <a:xfrm>
            <a:off x="294702" y="2739241"/>
            <a:ext cx="11599985" cy="1754326"/>
          </a:xfrm>
          <a:prstGeom prst="rect">
            <a:avLst/>
          </a:prstGeom>
          <a:noFill/>
        </p:spPr>
        <p:txBody>
          <a:bodyPr wrap="square" rtlCol="0">
            <a:spAutoFit/>
          </a:bodyPr>
          <a:lstStyle/>
          <a:p>
            <a:pPr algn="just"/>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Hypertext:</a:t>
            </a:r>
            <a:r>
              <a:rPr lang="en-US" sz="3600" dirty="0"/>
              <a:t> It simply means “Text within text”. A text has a link within it. When you click on a link it brings you to a new webpage.</a:t>
            </a:r>
          </a:p>
        </p:txBody>
      </p:sp>
      <p:sp>
        <p:nvSpPr>
          <p:cNvPr id="8" name="TextBox 7">
            <a:extLst>
              <a:ext uri="{FF2B5EF4-FFF2-40B4-BE49-F238E27FC236}">
                <a16:creationId xmlns:a16="http://schemas.microsoft.com/office/drawing/2014/main" xmlns="" id="{6243446C-3726-CD85-111E-8B6FD7C9F623}"/>
              </a:ext>
            </a:extLst>
          </p:cNvPr>
          <p:cNvSpPr txBox="1"/>
          <p:nvPr/>
        </p:nvSpPr>
        <p:spPr>
          <a:xfrm>
            <a:off x="304800" y="4701559"/>
            <a:ext cx="11599985" cy="1754326"/>
          </a:xfrm>
          <a:prstGeom prst="rect">
            <a:avLst/>
          </a:prstGeom>
          <a:noFill/>
        </p:spPr>
        <p:txBody>
          <a:bodyPr wrap="square" rtlCol="0">
            <a:spAutoFit/>
          </a:bodyPr>
          <a:lstStyle/>
          <a:p>
            <a:pPr algn="just"/>
            <a:r>
              <a:rPr lang="en-US" sz="36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Markup language:</a:t>
            </a:r>
            <a:r>
              <a:rPr lang="en-US" sz="3600" dirty="0"/>
              <a:t> It is a computer language that is used to apply layout and formatting conventions to a document. It makes text more interactive and dynamic.</a:t>
            </a:r>
          </a:p>
        </p:txBody>
      </p:sp>
    </p:spTree>
    <p:extLst>
      <p:ext uri="{BB962C8B-B14F-4D97-AF65-F5344CB8AC3E}">
        <p14:creationId xmlns:p14="http://schemas.microsoft.com/office/powerpoint/2010/main" xmlns="" val="236504479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838200" y="32132"/>
            <a:ext cx="10972799" cy="917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History of  HTML</a:t>
            </a:r>
          </a:p>
        </p:txBody>
      </p:sp>
      <p:pic>
        <p:nvPicPr>
          <p:cNvPr id="4"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xmlns="" id="{182143EF-14EA-6A80-A7CE-D8FF1E874C64}"/>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6" name="TextBox 5">
            <a:extLst>
              <a:ext uri="{FF2B5EF4-FFF2-40B4-BE49-F238E27FC236}">
                <a16:creationId xmlns:a16="http://schemas.microsoft.com/office/drawing/2014/main" xmlns="" id="{6243446C-3726-CD85-111E-8B6FD7C9F623}"/>
              </a:ext>
            </a:extLst>
          </p:cNvPr>
          <p:cNvSpPr txBox="1"/>
          <p:nvPr/>
        </p:nvSpPr>
        <p:spPr>
          <a:xfrm>
            <a:off x="284872" y="1219200"/>
            <a:ext cx="11599985" cy="1200329"/>
          </a:xfrm>
          <a:prstGeom prst="rect">
            <a:avLst/>
          </a:prstGeom>
          <a:noFill/>
        </p:spPr>
        <p:txBody>
          <a:bodyPr wrap="square" rtlCol="0">
            <a:spAutoFit/>
          </a:bodyPr>
          <a:lstStyle/>
          <a:p>
            <a:pPr algn="just"/>
            <a:r>
              <a:rPr lang="en-US" sz="3600" dirty="0"/>
              <a:t>In late 1991, the first version of HTML (</a:t>
            </a:r>
            <a:r>
              <a:rPr lang="en-US" sz="3600" dirty="0" err="1"/>
              <a:t>ver</a:t>
            </a:r>
            <a:r>
              <a:rPr lang="en-US" sz="3600" dirty="0"/>
              <a:t> 1.0) was created by Tim Berners-Lee.</a:t>
            </a:r>
          </a:p>
        </p:txBody>
      </p:sp>
      <p:sp>
        <p:nvSpPr>
          <p:cNvPr id="7" name="TextBox 6">
            <a:extLst>
              <a:ext uri="{FF2B5EF4-FFF2-40B4-BE49-F238E27FC236}">
                <a16:creationId xmlns:a16="http://schemas.microsoft.com/office/drawing/2014/main" xmlns="" id="{6243446C-3726-CD85-111E-8B6FD7C9F623}"/>
              </a:ext>
            </a:extLst>
          </p:cNvPr>
          <p:cNvSpPr txBox="1"/>
          <p:nvPr/>
        </p:nvSpPr>
        <p:spPr>
          <a:xfrm>
            <a:off x="294702" y="2739241"/>
            <a:ext cx="11599985" cy="646331"/>
          </a:xfrm>
          <a:prstGeom prst="rect">
            <a:avLst/>
          </a:prstGeom>
          <a:noFill/>
        </p:spPr>
        <p:txBody>
          <a:bodyPr wrap="square" rtlCol="0">
            <a:spAutoFit/>
          </a:bodyPr>
          <a:lstStyle/>
          <a:p>
            <a:pPr algn="just"/>
            <a:r>
              <a:rPr lang="en-US" sz="3600" dirty="0"/>
              <a:t>Then in 1995 the HTML 2.0 was published.</a:t>
            </a:r>
          </a:p>
        </p:txBody>
      </p:sp>
      <p:sp>
        <p:nvSpPr>
          <p:cNvPr id="8" name="TextBox 7">
            <a:extLst>
              <a:ext uri="{FF2B5EF4-FFF2-40B4-BE49-F238E27FC236}">
                <a16:creationId xmlns:a16="http://schemas.microsoft.com/office/drawing/2014/main" xmlns="" id="{6243446C-3726-CD85-111E-8B6FD7C9F623}"/>
              </a:ext>
            </a:extLst>
          </p:cNvPr>
          <p:cNvSpPr txBox="1"/>
          <p:nvPr/>
        </p:nvSpPr>
        <p:spPr>
          <a:xfrm>
            <a:off x="304800" y="3581400"/>
            <a:ext cx="11599985" cy="646331"/>
          </a:xfrm>
          <a:prstGeom prst="rect">
            <a:avLst/>
          </a:prstGeom>
          <a:noFill/>
        </p:spPr>
        <p:txBody>
          <a:bodyPr wrap="square" rtlCol="0">
            <a:spAutoFit/>
          </a:bodyPr>
          <a:lstStyle/>
          <a:p>
            <a:pPr algn="just"/>
            <a:r>
              <a:rPr lang="en-US" sz="3600" dirty="0"/>
              <a:t>In 1997 HTML  3.0 was invented by Dave </a:t>
            </a:r>
            <a:r>
              <a:rPr lang="en-US" sz="3600" dirty="0" err="1"/>
              <a:t>Raggett</a:t>
            </a:r>
            <a:r>
              <a:rPr lang="en-US" sz="3600" dirty="0"/>
              <a:t>.</a:t>
            </a:r>
          </a:p>
        </p:txBody>
      </p:sp>
      <p:sp>
        <p:nvSpPr>
          <p:cNvPr id="9" name="TextBox 8">
            <a:extLst>
              <a:ext uri="{FF2B5EF4-FFF2-40B4-BE49-F238E27FC236}">
                <a16:creationId xmlns:a16="http://schemas.microsoft.com/office/drawing/2014/main" xmlns="" id="{6243446C-3726-CD85-111E-8B6FD7C9F623}"/>
              </a:ext>
            </a:extLst>
          </p:cNvPr>
          <p:cNvSpPr txBox="1"/>
          <p:nvPr/>
        </p:nvSpPr>
        <p:spPr>
          <a:xfrm>
            <a:off x="304800" y="4306669"/>
            <a:ext cx="11599985" cy="646331"/>
          </a:xfrm>
          <a:prstGeom prst="rect">
            <a:avLst/>
          </a:prstGeom>
          <a:noFill/>
        </p:spPr>
        <p:txBody>
          <a:bodyPr wrap="square" rtlCol="0">
            <a:spAutoFit/>
          </a:bodyPr>
          <a:lstStyle/>
          <a:p>
            <a:pPr algn="just"/>
            <a:r>
              <a:rPr lang="en-US" sz="3600" dirty="0"/>
              <a:t>Then in 1999 the HTML 4.0 was published.</a:t>
            </a:r>
          </a:p>
        </p:txBody>
      </p:sp>
      <p:sp>
        <p:nvSpPr>
          <p:cNvPr id="10" name="TextBox 9">
            <a:extLst>
              <a:ext uri="{FF2B5EF4-FFF2-40B4-BE49-F238E27FC236}">
                <a16:creationId xmlns:a16="http://schemas.microsoft.com/office/drawing/2014/main" xmlns="" id="{6243446C-3726-CD85-111E-8B6FD7C9F623}"/>
              </a:ext>
            </a:extLst>
          </p:cNvPr>
          <p:cNvSpPr txBox="1"/>
          <p:nvPr/>
        </p:nvSpPr>
        <p:spPr>
          <a:xfrm>
            <a:off x="304800" y="5068669"/>
            <a:ext cx="11599985" cy="1200329"/>
          </a:xfrm>
          <a:prstGeom prst="rect">
            <a:avLst/>
          </a:prstGeom>
          <a:noFill/>
        </p:spPr>
        <p:txBody>
          <a:bodyPr wrap="square" rtlCol="0">
            <a:spAutoFit/>
          </a:bodyPr>
          <a:lstStyle/>
          <a:p>
            <a:pPr algn="just"/>
            <a:r>
              <a:rPr lang="en-US" sz="3600" dirty="0"/>
              <a:t>HTML 5.0 was published in 2012 which is said to be the extended version of HTML 4.01</a:t>
            </a:r>
          </a:p>
        </p:txBody>
      </p:sp>
    </p:spTree>
    <p:extLst>
      <p:ext uri="{BB962C8B-B14F-4D97-AF65-F5344CB8AC3E}">
        <p14:creationId xmlns:p14="http://schemas.microsoft.com/office/powerpoint/2010/main" xmlns="" val="236504479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52400" y="1600200"/>
            <a:ext cx="11887200" cy="954107"/>
          </a:xfrm>
          <a:prstGeom prst="rect">
            <a:avLst/>
          </a:prstGeom>
          <a:noFill/>
        </p:spPr>
        <p:txBody>
          <a:bodyPr wrap="square" rtlCol="0">
            <a:spAutoFit/>
          </a:bodyPr>
          <a:lstStyle/>
          <a:p>
            <a:pPr>
              <a:buClr>
                <a:srgbClr val="FF0000"/>
              </a:buClr>
            </a:pPr>
            <a:r>
              <a:rPr lang="en-US" sz="2800" dirty="0"/>
              <a:t>We will be using Notepad as the text editor for creating HTML documents. Follow the steps below:</a:t>
            </a:r>
          </a:p>
        </p:txBody>
      </p:sp>
      <p:sp>
        <p:nvSpPr>
          <p:cNvPr id="3" name="Title 1"/>
          <p:cNvSpPr txBox="1">
            <a:spLocks/>
          </p:cNvSpPr>
          <p:nvPr/>
        </p:nvSpPr>
        <p:spPr>
          <a:xfrm>
            <a:off x="2319996" y="152400"/>
            <a:ext cx="7509804" cy="16170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CREATING &amp; SAVING </a:t>
            </a:r>
          </a:p>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DOCUMENTS</a:t>
            </a:r>
          </a:p>
        </p:txBody>
      </p:sp>
      <p:sp>
        <p:nvSpPr>
          <p:cNvPr id="4" name="Right Arrow 3"/>
          <p:cNvSpPr/>
          <p:nvPr/>
        </p:nvSpPr>
        <p:spPr>
          <a:xfrm>
            <a:off x="290732" y="2663868"/>
            <a:ext cx="1280789"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1</a:t>
            </a:r>
          </a:p>
        </p:txBody>
      </p:sp>
      <p:sp>
        <p:nvSpPr>
          <p:cNvPr id="5" name="TextBox 4"/>
          <p:cNvSpPr txBox="1"/>
          <p:nvPr/>
        </p:nvSpPr>
        <p:spPr>
          <a:xfrm>
            <a:off x="1743026" y="2568524"/>
            <a:ext cx="10144173" cy="954107"/>
          </a:xfrm>
          <a:prstGeom prst="rect">
            <a:avLst/>
          </a:prstGeom>
          <a:noFill/>
        </p:spPr>
        <p:txBody>
          <a:bodyPr wrap="square" rtlCol="0">
            <a:spAutoFit/>
          </a:bodyPr>
          <a:lstStyle/>
          <a:p>
            <a:pPr algn="just">
              <a:buClr>
                <a:srgbClr val="FF0000"/>
              </a:buClr>
            </a:pPr>
            <a:r>
              <a:rPr lang="en-US" sz="2800" dirty="0"/>
              <a:t>Use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Search box</a:t>
            </a:r>
            <a:r>
              <a:rPr lang="en-US" sz="2800" dirty="0"/>
              <a:t> next to the Windows Start button to open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Notepad</a:t>
            </a:r>
            <a:r>
              <a:rPr lang="en-US" sz="2800" dirty="0"/>
              <a:t> window.</a:t>
            </a:r>
          </a:p>
        </p:txBody>
      </p:sp>
      <p:sp>
        <p:nvSpPr>
          <p:cNvPr id="6" name="Right Arrow 5"/>
          <p:cNvSpPr/>
          <p:nvPr/>
        </p:nvSpPr>
        <p:spPr>
          <a:xfrm>
            <a:off x="276664" y="3505200"/>
            <a:ext cx="1280789"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2</a:t>
            </a:r>
          </a:p>
        </p:txBody>
      </p:sp>
      <p:sp>
        <p:nvSpPr>
          <p:cNvPr id="7" name="TextBox 6"/>
          <p:cNvSpPr txBox="1"/>
          <p:nvPr/>
        </p:nvSpPr>
        <p:spPr>
          <a:xfrm>
            <a:off x="1724890" y="3576329"/>
            <a:ext cx="7876310" cy="523220"/>
          </a:xfrm>
          <a:prstGeom prst="rect">
            <a:avLst/>
          </a:prstGeom>
          <a:noFill/>
        </p:spPr>
        <p:txBody>
          <a:bodyPr wrap="square" rtlCol="0">
            <a:spAutoFit/>
          </a:bodyPr>
          <a:lstStyle/>
          <a:p>
            <a:pPr algn="just">
              <a:buClr>
                <a:srgbClr val="FF0000"/>
              </a:buClr>
            </a:pPr>
            <a:r>
              <a:rPr lang="en-US" sz="2800" dirty="0"/>
              <a:t>Type the HTML code in the Notepad window.</a:t>
            </a:r>
          </a:p>
        </p:txBody>
      </p:sp>
      <p:sp>
        <p:nvSpPr>
          <p:cNvPr id="8" name="Right Arrow 7"/>
          <p:cNvSpPr/>
          <p:nvPr/>
        </p:nvSpPr>
        <p:spPr>
          <a:xfrm>
            <a:off x="290732" y="4438744"/>
            <a:ext cx="1280789"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3</a:t>
            </a:r>
          </a:p>
        </p:txBody>
      </p:sp>
      <p:sp>
        <p:nvSpPr>
          <p:cNvPr id="9" name="TextBox 8"/>
          <p:cNvSpPr txBox="1"/>
          <p:nvPr/>
        </p:nvSpPr>
        <p:spPr>
          <a:xfrm>
            <a:off x="1743647" y="4329332"/>
            <a:ext cx="10143551" cy="954107"/>
          </a:xfrm>
          <a:prstGeom prst="rect">
            <a:avLst/>
          </a:prstGeom>
          <a:noFill/>
        </p:spPr>
        <p:txBody>
          <a:bodyPr wrap="square" rtlCol="0">
            <a:spAutoFit/>
          </a:bodyPr>
          <a:lstStyle/>
          <a:p>
            <a:pPr algn="just">
              <a:buClr>
                <a:srgbClr val="FF0000"/>
              </a:buClr>
            </a:pPr>
            <a:r>
              <a:rPr lang="en-US" sz="2800" dirty="0"/>
              <a:t>Click on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File</a:t>
            </a:r>
            <a:r>
              <a:rPr lang="en-US" sz="2800" dirty="0"/>
              <a:t> menu and choose the Save option.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Save</a:t>
            </a:r>
            <a:r>
              <a:rPr lang="en-US" sz="2800" b="1" dirty="0">
                <a:solidFill>
                  <a:srgbClr val="0070C0"/>
                </a:solidFill>
              </a:rPr>
              <a:t>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As</a:t>
            </a:r>
            <a:r>
              <a:rPr lang="en-US" sz="2800" dirty="0"/>
              <a:t> dialog box gets displayed.</a:t>
            </a:r>
          </a:p>
        </p:txBody>
      </p:sp>
      <p:pic>
        <p:nvPicPr>
          <p:cNvPr id="16" name="Picture 15">
            <a:extLst>
              <a:ext uri="{FF2B5EF4-FFF2-40B4-BE49-F238E27FC236}">
                <a16:creationId xmlns:a16="http://schemas.microsoft.com/office/drawing/2014/main" xmlns="" id="{B332B149-7CBA-99C2-BEC0-470830BB27F8}"/>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sp>
        <p:nvSpPr>
          <p:cNvPr id="17" name="Right Arrow 1">
            <a:extLst>
              <a:ext uri="{FF2B5EF4-FFF2-40B4-BE49-F238E27FC236}">
                <a16:creationId xmlns:a16="http://schemas.microsoft.com/office/drawing/2014/main" xmlns="" id="{B388E827-7703-07A9-98FB-5780EF9CD8D3}"/>
              </a:ext>
            </a:extLst>
          </p:cNvPr>
          <p:cNvSpPr/>
          <p:nvPr/>
        </p:nvSpPr>
        <p:spPr>
          <a:xfrm>
            <a:off x="304800" y="5797060"/>
            <a:ext cx="1168400"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4</a:t>
            </a:r>
          </a:p>
        </p:txBody>
      </p:sp>
      <p:sp>
        <p:nvSpPr>
          <p:cNvPr id="18" name="TextBox 17">
            <a:extLst>
              <a:ext uri="{FF2B5EF4-FFF2-40B4-BE49-F238E27FC236}">
                <a16:creationId xmlns:a16="http://schemas.microsoft.com/office/drawing/2014/main" xmlns="" id="{665E3745-9B62-2D65-1199-836E9FABC62A}"/>
              </a:ext>
            </a:extLst>
          </p:cNvPr>
          <p:cNvSpPr txBox="1"/>
          <p:nvPr/>
        </p:nvSpPr>
        <p:spPr>
          <a:xfrm>
            <a:off x="1724890" y="5402665"/>
            <a:ext cx="10162308" cy="1384995"/>
          </a:xfrm>
          <a:prstGeom prst="rect">
            <a:avLst/>
          </a:prstGeom>
          <a:noFill/>
        </p:spPr>
        <p:txBody>
          <a:bodyPr wrap="square" rtlCol="0">
            <a:spAutoFit/>
          </a:bodyPr>
          <a:lstStyle/>
          <a:p>
            <a:pPr algn="just">
              <a:buClr>
                <a:srgbClr val="FF0000"/>
              </a:buClr>
            </a:pPr>
            <a:r>
              <a:rPr lang="en-US" sz="2800" dirty="0"/>
              <a:t>In the Save As dialog box, after selecting the appropriate folder, specify the name of the HTML file along with the extension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.html</a:t>
            </a:r>
            <a:r>
              <a:rPr lang="en-US" sz="2800" dirty="0"/>
              <a:t> or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a:t>
            </a:r>
            <a:r>
              <a:rPr lang="en-US" sz="2800" b="1" dirty="0" err="1">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htm</a:t>
            </a:r>
            <a:r>
              <a:rPr lang="en-US" sz="2800" dirty="0"/>
              <a:t> in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File Name</a:t>
            </a:r>
            <a:r>
              <a:rPr lang="en-US" sz="2800" dirty="0"/>
              <a:t> box.</a:t>
            </a:r>
          </a:p>
        </p:txBody>
      </p:sp>
    </p:spTree>
    <p:extLst>
      <p:ext uri="{BB962C8B-B14F-4D97-AF65-F5344CB8AC3E}">
        <p14:creationId xmlns:p14="http://schemas.microsoft.com/office/powerpoint/2010/main" xmlns="" val="179332198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0-#ppt_w/2"/>
                                          </p:val>
                                        </p:tav>
                                        <p:tav tm="100000">
                                          <p:val>
                                            <p:strVal val="#ppt_x"/>
                                          </p:val>
                                        </p:tav>
                                      </p:tavLst>
                                    </p:anim>
                                    <p:anim calcmode="lin" valueType="num">
                                      <p:cBhvr additive="base">
                                        <p:cTn id="1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1000" fill="hold"/>
                                        <p:tgtEl>
                                          <p:spTgt spid="6"/>
                                        </p:tgtEl>
                                        <p:attrNameLst>
                                          <p:attrName>ppt_x</p:attrName>
                                        </p:attrNameLst>
                                      </p:cBhvr>
                                      <p:tavLst>
                                        <p:tav tm="0">
                                          <p:val>
                                            <p:strVal val="0-#ppt_w/2"/>
                                          </p:val>
                                        </p:tav>
                                        <p:tav tm="100000">
                                          <p:val>
                                            <p:strVal val="#ppt_x"/>
                                          </p:val>
                                        </p:tav>
                                      </p:tavLst>
                                    </p:anim>
                                    <p:anim calcmode="lin" valueType="num">
                                      <p:cBhvr additive="base">
                                        <p:cTn id="29"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1000" fill="hold"/>
                                        <p:tgtEl>
                                          <p:spTgt spid="8"/>
                                        </p:tgtEl>
                                        <p:attrNameLst>
                                          <p:attrName>ppt_x</p:attrName>
                                        </p:attrNameLst>
                                      </p:cBhvr>
                                      <p:tavLst>
                                        <p:tav tm="0">
                                          <p:val>
                                            <p:strVal val="0-#ppt_w/2"/>
                                          </p:val>
                                        </p:tav>
                                        <p:tav tm="100000">
                                          <p:val>
                                            <p:strVal val="#ppt_x"/>
                                          </p:val>
                                        </p:tav>
                                      </p:tavLst>
                                    </p:anim>
                                    <p:anim calcmode="lin" valueType="num">
                                      <p:cBhvr additive="base">
                                        <p:cTn id="40"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up)">
                                      <p:cBhvr>
                                        <p:cTn id="45" dur="10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1000" fill="hold"/>
                                        <p:tgtEl>
                                          <p:spTgt spid="17"/>
                                        </p:tgtEl>
                                        <p:attrNameLst>
                                          <p:attrName>ppt_x</p:attrName>
                                        </p:attrNameLst>
                                      </p:cBhvr>
                                      <p:tavLst>
                                        <p:tav tm="0">
                                          <p:val>
                                            <p:strVal val="0-#ppt_w/2"/>
                                          </p:val>
                                        </p:tav>
                                        <p:tav tm="100000">
                                          <p:val>
                                            <p:strVal val="#ppt_x"/>
                                          </p:val>
                                        </p:tav>
                                      </p:tavLst>
                                    </p:anim>
                                    <p:anim calcmode="lin" valueType="num">
                                      <p:cBhvr additive="base">
                                        <p:cTn id="51"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up)">
                                      <p:cBhvr>
                                        <p:cTn id="5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6" grpId="0" animBg="1"/>
      <p:bldP spid="7" grpId="0"/>
      <p:bldP spid="8" grpId="0" animBg="1"/>
      <p:bldP spid="9" grpId="0"/>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2" descr="MacBook Air on gray armchair"/>
          <p:cNvPicPr>
            <a:picLocks noChangeAspect="1" noChangeArrowheads="1"/>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xmlns="">
                  <a14:imgLayer r:embed="rId3">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57376" r="3061" b="65079"/>
          <a:stretch/>
        </p:blipFill>
        <p:spPr bwMode="auto">
          <a:xfrm>
            <a:off x="4471905" y="2271932"/>
            <a:ext cx="6291263" cy="31220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0771865" y="4232816"/>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2</a:t>
            </a:r>
          </a:p>
        </p:txBody>
      </p:sp>
      <p:cxnSp>
        <p:nvCxnSpPr>
          <p:cNvPr id="6" name="Straight Arrow Connector 5"/>
          <p:cNvCxnSpPr>
            <a:stCxn id="5" idx="1"/>
          </p:cNvCxnSpPr>
          <p:nvPr/>
        </p:nvCxnSpPr>
        <p:spPr>
          <a:xfrm flipH="1" flipV="1">
            <a:off x="9372600" y="4365660"/>
            <a:ext cx="1399265" cy="977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16685" y="5414783"/>
            <a:ext cx="2895600" cy="338554"/>
          </a:xfrm>
          <a:prstGeom prst="rect">
            <a:avLst/>
          </a:prstGeom>
          <a:noFill/>
        </p:spPr>
        <p:txBody>
          <a:bodyPr wrap="square" rtlCol="0">
            <a:spAutoFit/>
          </a:bodyPr>
          <a:lstStyle/>
          <a:p>
            <a:pPr algn="ctr"/>
            <a:r>
              <a:rPr lang="en-US" sz="1600" b="1" i="1" dirty="0">
                <a:latin typeface="Times New Roman" pitchFamily="18" charset="0"/>
                <a:cs typeface="Times New Roman" pitchFamily="18" charset="0"/>
              </a:rPr>
              <a:t>Typing HTML code in Notepad</a:t>
            </a:r>
          </a:p>
        </p:txBody>
      </p:sp>
      <p:pic>
        <p:nvPicPr>
          <p:cNvPr id="10" name="Picture 9">
            <a:extLst>
              <a:ext uri="{FF2B5EF4-FFF2-40B4-BE49-F238E27FC236}">
                <a16:creationId xmlns:a16="http://schemas.microsoft.com/office/drawing/2014/main" xmlns="" id="{7FC3B482-0FE9-F017-074C-B0ECC118BA4A}"/>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pic>
        <p:nvPicPr>
          <p:cNvPr id="11" name="Picture 2">
            <a:extLst>
              <a:ext uri="{FF2B5EF4-FFF2-40B4-BE49-F238E27FC236}">
                <a16:creationId xmlns:a16="http://schemas.microsoft.com/office/drawing/2014/main" xmlns="" id="{558DC831-4E28-0168-61F7-1F6B0CBC3F8B}"/>
              </a:ext>
            </a:extLst>
          </p:cNvPr>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t="13636" r="71331"/>
          <a:stretch/>
        </p:blipFill>
        <p:spPr bwMode="auto">
          <a:xfrm>
            <a:off x="914400" y="2094294"/>
            <a:ext cx="1981200" cy="35683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Rectangle 11">
            <a:extLst>
              <a:ext uri="{FF2B5EF4-FFF2-40B4-BE49-F238E27FC236}">
                <a16:creationId xmlns:a16="http://schemas.microsoft.com/office/drawing/2014/main" xmlns="" id="{E6410957-2A40-0CF3-9AB3-AF86A3501B05}"/>
              </a:ext>
            </a:extLst>
          </p:cNvPr>
          <p:cNvSpPr/>
          <p:nvPr/>
        </p:nvSpPr>
        <p:spPr>
          <a:xfrm>
            <a:off x="2036566" y="3535168"/>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1</a:t>
            </a:r>
          </a:p>
        </p:txBody>
      </p:sp>
      <p:cxnSp>
        <p:nvCxnSpPr>
          <p:cNvPr id="13" name="Straight Arrow Connector 12">
            <a:extLst>
              <a:ext uri="{FF2B5EF4-FFF2-40B4-BE49-F238E27FC236}">
                <a16:creationId xmlns:a16="http://schemas.microsoft.com/office/drawing/2014/main" xmlns="" id="{90007BB8-F2C2-0F32-0FD7-0B6BE8BD5519}"/>
              </a:ext>
            </a:extLst>
          </p:cNvPr>
          <p:cNvCxnSpPr>
            <a:stCxn id="12" idx="0"/>
          </p:cNvCxnSpPr>
          <p:nvPr/>
        </p:nvCxnSpPr>
        <p:spPr>
          <a:xfrm flipH="1" flipV="1">
            <a:off x="1627901" y="2773168"/>
            <a:ext cx="813933" cy="7620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xmlns="" id="{DA9DC1E4-D19F-48E6-9D31-72F976BCD614}"/>
              </a:ext>
            </a:extLst>
          </p:cNvPr>
          <p:cNvSpPr txBox="1">
            <a:spLocks/>
          </p:cNvSpPr>
          <p:nvPr/>
        </p:nvSpPr>
        <p:spPr>
          <a:xfrm>
            <a:off x="2319996" y="152400"/>
            <a:ext cx="7509804" cy="16170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CREATING &amp; SAVING </a:t>
            </a:r>
          </a:p>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DOCUMENTS</a:t>
            </a:r>
          </a:p>
        </p:txBody>
      </p:sp>
    </p:spTree>
    <p:extLst>
      <p:ext uri="{BB962C8B-B14F-4D97-AF65-F5344CB8AC3E}">
        <p14:creationId xmlns:p14="http://schemas.microsoft.com/office/powerpoint/2010/main" xmlns="" val="261988128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1" nodeType="clickEffect">
                                  <p:stCondLst>
                                    <p:cond delay="0"/>
                                  </p:stCondLst>
                                  <p:childTnLst>
                                    <p:animEffect transition="out" filter="fade">
                                      <p:cBhvr>
                                        <p:cTn id="19" dur="500" tmFilter="0, 0; .2, .5; .8, .5; 1, 0"/>
                                        <p:tgtEl>
                                          <p:spTgt spid="12"/>
                                        </p:tgtEl>
                                      </p:cBhvr>
                                    </p:animEffect>
                                    <p:animScale>
                                      <p:cBhvr>
                                        <p:cTn id="20" dur="250" autoRev="1" fill="hold"/>
                                        <p:tgtEl>
                                          <p:spTgt spid="12"/>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13"/>
                                        </p:tgtEl>
                                      </p:cBhvr>
                                    </p:animEffect>
                                    <p:animScale>
                                      <p:cBhvr>
                                        <p:cTn id="23" dur="250" autoRev="1" fill="hold"/>
                                        <p:tgtEl>
                                          <p:spTgt spid="13"/>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050"/>
                                        </p:tgtEl>
                                        <p:attrNameLst>
                                          <p:attrName>style.visibility</p:attrName>
                                        </p:attrNameLst>
                                      </p:cBhvr>
                                      <p:to>
                                        <p:strVal val="visible"/>
                                      </p:to>
                                    </p:set>
                                    <p:anim calcmode="lin" valueType="num">
                                      <p:cBhvr>
                                        <p:cTn id="28" dur="500" fill="hold"/>
                                        <p:tgtEl>
                                          <p:spTgt spid="2050"/>
                                        </p:tgtEl>
                                        <p:attrNameLst>
                                          <p:attrName>ppt_w</p:attrName>
                                        </p:attrNameLst>
                                      </p:cBhvr>
                                      <p:tavLst>
                                        <p:tav tm="0">
                                          <p:val>
                                            <p:fltVal val="0"/>
                                          </p:val>
                                        </p:tav>
                                        <p:tav tm="100000">
                                          <p:val>
                                            <p:strVal val="#ppt_w"/>
                                          </p:val>
                                        </p:tav>
                                      </p:tavLst>
                                    </p:anim>
                                    <p:anim calcmode="lin" valueType="num">
                                      <p:cBhvr>
                                        <p:cTn id="29" dur="500" fill="hold"/>
                                        <p:tgtEl>
                                          <p:spTgt spid="2050"/>
                                        </p:tgtEl>
                                        <p:attrNameLst>
                                          <p:attrName>ppt_h</p:attrName>
                                        </p:attrNameLst>
                                      </p:cBhvr>
                                      <p:tavLst>
                                        <p:tav tm="0">
                                          <p:val>
                                            <p:fltVal val="0"/>
                                          </p:val>
                                        </p:tav>
                                        <p:tav tm="100000">
                                          <p:val>
                                            <p:strVal val="#ppt_h"/>
                                          </p:val>
                                        </p:tav>
                                      </p:tavLst>
                                    </p:anim>
                                    <p:animEffect transition="in" filter="fade">
                                      <p:cBhvr>
                                        <p:cTn id="30" dur="500"/>
                                        <p:tgtEl>
                                          <p:spTgt spid="205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grpId="1" nodeType="clickEffect">
                                  <p:stCondLst>
                                    <p:cond delay="0"/>
                                  </p:stCondLst>
                                  <p:childTnLst>
                                    <p:animEffect transition="out" filter="fade">
                                      <p:cBhvr>
                                        <p:cTn id="45" dur="500" tmFilter="0, 0; .2, .5; .8, .5; 1, 0"/>
                                        <p:tgtEl>
                                          <p:spTgt spid="5"/>
                                        </p:tgtEl>
                                      </p:cBhvr>
                                    </p:animEffect>
                                    <p:animScale>
                                      <p:cBhvr>
                                        <p:cTn id="46" dur="250" autoRev="1" fill="hold"/>
                                        <p:tgtEl>
                                          <p:spTgt spid="5"/>
                                        </p:tgtEl>
                                      </p:cBhvr>
                                      <p:by x="105000" y="105000"/>
                                    </p:animScale>
                                  </p:childTnLst>
                                </p:cTn>
                              </p:par>
                              <p:par>
                                <p:cTn id="47" presetID="26" presetClass="emph" presetSubtype="0" fill="hold" nodeType="withEffect">
                                  <p:stCondLst>
                                    <p:cond delay="0"/>
                                  </p:stCondLst>
                                  <p:childTnLst>
                                    <p:animEffect transition="out" filter="fade">
                                      <p:cBhvr>
                                        <p:cTn id="48" dur="500" tmFilter="0, 0; .2, .5; .8, .5; 1, 0"/>
                                        <p:tgtEl>
                                          <p:spTgt spid="6"/>
                                        </p:tgtEl>
                                      </p:cBhvr>
                                    </p:animEffect>
                                    <p:animScale>
                                      <p:cBhvr>
                                        <p:cTn id="49"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59098" r="26487" b="70776"/>
          <a:stretch/>
        </p:blipFill>
        <p:spPr bwMode="auto">
          <a:xfrm>
            <a:off x="1187245" y="1905000"/>
            <a:ext cx="2314479" cy="2637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Rectangle 3"/>
          <p:cNvSpPr/>
          <p:nvPr/>
        </p:nvSpPr>
        <p:spPr>
          <a:xfrm>
            <a:off x="2510309" y="4205937"/>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3</a:t>
            </a:r>
          </a:p>
        </p:txBody>
      </p:sp>
      <p:cxnSp>
        <p:nvCxnSpPr>
          <p:cNvPr id="5" name="Straight Arrow Connector 4"/>
          <p:cNvCxnSpPr/>
          <p:nvPr/>
        </p:nvCxnSpPr>
        <p:spPr>
          <a:xfrm flipH="1" flipV="1">
            <a:off x="2177845" y="3200399"/>
            <a:ext cx="737733" cy="101015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58644" y="4571999"/>
            <a:ext cx="2895600" cy="338554"/>
          </a:xfrm>
          <a:prstGeom prst="rect">
            <a:avLst/>
          </a:prstGeom>
          <a:noFill/>
        </p:spPr>
        <p:txBody>
          <a:bodyPr wrap="square" rtlCol="0">
            <a:spAutoFit/>
          </a:bodyPr>
          <a:lstStyle/>
          <a:p>
            <a:pPr algn="ctr"/>
            <a:r>
              <a:rPr lang="en-US" sz="1600" b="1" i="1" dirty="0">
                <a:latin typeface="Times New Roman" pitchFamily="18" charset="0"/>
                <a:cs typeface="Times New Roman" pitchFamily="18" charset="0"/>
              </a:rPr>
              <a:t>Saving document HTML file</a:t>
            </a:r>
          </a:p>
        </p:txBody>
      </p:sp>
      <p:pic>
        <p:nvPicPr>
          <p:cNvPr id="12" name="Picture 3">
            <a:extLst>
              <a:ext uri="{FF2B5EF4-FFF2-40B4-BE49-F238E27FC236}">
                <a16:creationId xmlns:a16="http://schemas.microsoft.com/office/drawing/2014/main" xmlns="" id="{C0879B3A-AABA-9164-6F16-2D1D76EB5E1B}"/>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2311" t="12699" r="28718" b="25596"/>
          <a:stretch/>
        </p:blipFill>
        <p:spPr bwMode="auto">
          <a:xfrm>
            <a:off x="4876801" y="1839036"/>
            <a:ext cx="5943599" cy="45139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ectangle 12">
            <a:extLst>
              <a:ext uri="{FF2B5EF4-FFF2-40B4-BE49-F238E27FC236}">
                <a16:creationId xmlns:a16="http://schemas.microsoft.com/office/drawing/2014/main" xmlns="" id="{5AD081F0-0958-3220-86DF-892A69D7455F}"/>
              </a:ext>
            </a:extLst>
          </p:cNvPr>
          <p:cNvSpPr/>
          <p:nvPr/>
        </p:nvSpPr>
        <p:spPr>
          <a:xfrm>
            <a:off x="6657065" y="4543734"/>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4</a:t>
            </a:r>
          </a:p>
        </p:txBody>
      </p:sp>
      <p:cxnSp>
        <p:nvCxnSpPr>
          <p:cNvPr id="16" name="Straight Arrow Connector 15">
            <a:extLst>
              <a:ext uri="{FF2B5EF4-FFF2-40B4-BE49-F238E27FC236}">
                <a16:creationId xmlns:a16="http://schemas.microsoft.com/office/drawing/2014/main" xmlns="" id="{1767F9DF-1ABF-C29A-4CB5-DBE5D4D864DE}"/>
              </a:ext>
            </a:extLst>
          </p:cNvPr>
          <p:cNvCxnSpPr>
            <a:stCxn id="13" idx="2"/>
          </p:cNvCxnSpPr>
          <p:nvPr/>
        </p:nvCxnSpPr>
        <p:spPr>
          <a:xfrm flipH="1">
            <a:off x="6781800" y="4828978"/>
            <a:ext cx="280533" cy="6096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xmlns="" id="{16CF3665-63F0-7084-D1B3-3E951640B634}"/>
              </a:ext>
            </a:extLst>
          </p:cNvPr>
          <p:cNvSpPr/>
          <p:nvPr/>
        </p:nvSpPr>
        <p:spPr>
          <a:xfrm>
            <a:off x="8943065" y="4600378"/>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5</a:t>
            </a:r>
          </a:p>
        </p:txBody>
      </p:sp>
      <p:cxnSp>
        <p:nvCxnSpPr>
          <p:cNvPr id="20" name="Straight Arrow Connector 19">
            <a:extLst>
              <a:ext uri="{FF2B5EF4-FFF2-40B4-BE49-F238E27FC236}">
                <a16:creationId xmlns:a16="http://schemas.microsoft.com/office/drawing/2014/main" xmlns="" id="{798B471C-1E92-8138-5D8B-9D528F7E1992}"/>
              </a:ext>
            </a:extLst>
          </p:cNvPr>
          <p:cNvCxnSpPr>
            <a:stCxn id="17" idx="2"/>
          </p:cNvCxnSpPr>
          <p:nvPr/>
        </p:nvCxnSpPr>
        <p:spPr>
          <a:xfrm>
            <a:off x="9348333" y="4885622"/>
            <a:ext cx="24267" cy="108635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2C1D6DDF-5CCF-256E-9815-7F86E0FCAB44}"/>
              </a:ext>
            </a:extLst>
          </p:cNvPr>
          <p:cNvSpPr txBox="1"/>
          <p:nvPr/>
        </p:nvSpPr>
        <p:spPr>
          <a:xfrm>
            <a:off x="6871854" y="6352978"/>
            <a:ext cx="1828800" cy="338554"/>
          </a:xfrm>
          <a:prstGeom prst="rect">
            <a:avLst/>
          </a:prstGeom>
          <a:noFill/>
        </p:spPr>
        <p:txBody>
          <a:bodyPr wrap="square" rtlCol="0">
            <a:spAutoFit/>
          </a:bodyPr>
          <a:lstStyle/>
          <a:p>
            <a:pPr algn="ctr"/>
            <a:r>
              <a:rPr lang="en-US" sz="1600" b="1" i="1" dirty="0">
                <a:latin typeface="Times New Roman" pitchFamily="18" charset="0"/>
                <a:cs typeface="Times New Roman" pitchFamily="18" charset="0"/>
              </a:rPr>
              <a:t>Save As dialog box</a:t>
            </a:r>
          </a:p>
        </p:txBody>
      </p:sp>
      <p:pic>
        <p:nvPicPr>
          <p:cNvPr id="22" name="Picture 21">
            <a:extLst>
              <a:ext uri="{FF2B5EF4-FFF2-40B4-BE49-F238E27FC236}">
                <a16:creationId xmlns:a16="http://schemas.microsoft.com/office/drawing/2014/main" xmlns="" id="{A83BE0B6-1C4F-7848-49E2-835908EF984F}"/>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pic>
        <p:nvPicPr>
          <p:cNvPr id="23" name="Picture 2" descr="MacBook Air on gray armchair">
            <a:extLst>
              <a:ext uri="{FF2B5EF4-FFF2-40B4-BE49-F238E27FC236}">
                <a16:creationId xmlns:a16="http://schemas.microsoft.com/office/drawing/2014/main" xmlns="" id="{DCF73937-D178-13A5-D53A-35E7DB07634D}"/>
              </a:ext>
            </a:extLst>
          </p:cNvPr>
          <p:cNvPicPr>
            <a:picLocks noChangeAspect="1" noChangeArrowheads="1"/>
          </p:cNvPicPr>
          <p:nvPr/>
        </p:nvPicPr>
        <p:blipFill>
          <a:blip r:embed="rId5" cstate="print">
            <a:duotone>
              <a:prstClr val="black"/>
              <a:schemeClr val="accent4">
                <a:tint val="45000"/>
                <a:satMod val="400000"/>
              </a:schemeClr>
            </a:duotone>
            <a:extLst>
              <a:ext uri="{BEBA8EAE-BF5A-486C-A8C5-ECC9F3942E4B}">
                <a14:imgProps xmlns:a14="http://schemas.microsoft.com/office/drawing/2010/main" xmlns="">
                  <a14:imgLayer r:embed="rId6">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24" name="Title 1">
            <a:extLst>
              <a:ext uri="{FF2B5EF4-FFF2-40B4-BE49-F238E27FC236}">
                <a16:creationId xmlns:a16="http://schemas.microsoft.com/office/drawing/2014/main" xmlns="" id="{727A80D1-2A62-6C04-D1F2-C568372068B2}"/>
              </a:ext>
            </a:extLst>
          </p:cNvPr>
          <p:cNvSpPr txBox="1">
            <a:spLocks/>
          </p:cNvSpPr>
          <p:nvPr/>
        </p:nvSpPr>
        <p:spPr>
          <a:xfrm>
            <a:off x="2319996" y="152400"/>
            <a:ext cx="7509804" cy="161708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CREATING &amp; SAVING </a:t>
            </a:r>
          </a:p>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HTML DOCUMENTS</a:t>
            </a:r>
          </a:p>
        </p:txBody>
      </p:sp>
    </p:spTree>
    <p:extLst>
      <p:ext uri="{BB962C8B-B14F-4D97-AF65-F5344CB8AC3E}">
        <p14:creationId xmlns:p14="http://schemas.microsoft.com/office/powerpoint/2010/main" xmlns="" val="154260967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5"/>
                                        </p:tgtEl>
                                      </p:cBhvr>
                                    </p:animEffect>
                                    <p:animScale>
                                      <p:cBhvr>
                                        <p:cTn id="32" dur="250" autoRev="1" fill="hold"/>
                                        <p:tgtEl>
                                          <p:spTgt spid="5"/>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500" tmFilter="0, 0; .2, .5; .8, .5; 1, 0"/>
                                        <p:tgtEl>
                                          <p:spTgt spid="20"/>
                                        </p:tgtEl>
                                      </p:cBhvr>
                                    </p:animEffect>
                                    <p:animScale>
                                      <p:cBhvr>
                                        <p:cTn id="37" dur="250" autoRev="1" fill="hold"/>
                                        <p:tgtEl>
                                          <p:spTgt spid="20"/>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1000" fill="hold"/>
                                        <p:tgtEl>
                                          <p:spTgt spid="12"/>
                                        </p:tgtEl>
                                        <p:attrNameLst>
                                          <p:attrName>ppt_w</p:attrName>
                                        </p:attrNameLst>
                                      </p:cBhvr>
                                      <p:tavLst>
                                        <p:tav tm="0">
                                          <p:val>
                                            <p:fltVal val="0"/>
                                          </p:val>
                                        </p:tav>
                                        <p:tav tm="100000">
                                          <p:val>
                                            <p:strVal val="#ppt_w"/>
                                          </p:val>
                                        </p:tav>
                                      </p:tavLst>
                                    </p:anim>
                                    <p:anim calcmode="lin" valueType="num">
                                      <p:cBhvr>
                                        <p:cTn id="43" dur="1000" fill="hold"/>
                                        <p:tgtEl>
                                          <p:spTgt spid="12"/>
                                        </p:tgtEl>
                                        <p:attrNameLst>
                                          <p:attrName>ppt_h</p:attrName>
                                        </p:attrNameLst>
                                      </p:cBhvr>
                                      <p:tavLst>
                                        <p:tav tm="0">
                                          <p:val>
                                            <p:fltVal val="0"/>
                                          </p:val>
                                        </p:tav>
                                        <p:tav tm="100000">
                                          <p:val>
                                            <p:strVal val="#ppt_h"/>
                                          </p:val>
                                        </p:tav>
                                      </p:tavLst>
                                    </p:anim>
                                    <p:animEffect transition="in" filter="fade">
                                      <p:cBhvr>
                                        <p:cTn id="44" dur="1000"/>
                                        <p:tgtEl>
                                          <p:spTgt spid="1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000" fill="hold"/>
                                        <p:tgtEl>
                                          <p:spTgt spid="21"/>
                                        </p:tgtEl>
                                        <p:attrNameLst>
                                          <p:attrName>ppt_w</p:attrName>
                                        </p:attrNameLst>
                                      </p:cBhvr>
                                      <p:tavLst>
                                        <p:tav tm="0">
                                          <p:val>
                                            <p:fltVal val="0"/>
                                          </p:val>
                                        </p:tav>
                                        <p:tav tm="100000">
                                          <p:val>
                                            <p:strVal val="#ppt_w"/>
                                          </p:val>
                                        </p:tav>
                                      </p:tavLst>
                                    </p:anim>
                                    <p:anim calcmode="lin" valueType="num">
                                      <p:cBhvr>
                                        <p:cTn id="48" dur="1000" fill="hold"/>
                                        <p:tgtEl>
                                          <p:spTgt spid="21"/>
                                        </p:tgtEl>
                                        <p:attrNameLst>
                                          <p:attrName>ppt_h</p:attrName>
                                        </p:attrNameLst>
                                      </p:cBhvr>
                                      <p:tavLst>
                                        <p:tav tm="0">
                                          <p:val>
                                            <p:fltVal val="0"/>
                                          </p:val>
                                        </p:tav>
                                        <p:tav tm="100000">
                                          <p:val>
                                            <p:strVal val="#ppt_h"/>
                                          </p:val>
                                        </p:tav>
                                      </p:tavLst>
                                    </p:anim>
                                    <p:animEffect transition="in" filter="fade">
                                      <p:cBhvr>
                                        <p:cTn id="49" dur="10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1000" fill="hold"/>
                                        <p:tgtEl>
                                          <p:spTgt spid="13"/>
                                        </p:tgtEl>
                                        <p:attrNameLst>
                                          <p:attrName>ppt_w</p:attrName>
                                        </p:attrNameLst>
                                      </p:cBhvr>
                                      <p:tavLst>
                                        <p:tav tm="0">
                                          <p:val>
                                            <p:fltVal val="0"/>
                                          </p:val>
                                        </p:tav>
                                        <p:tav tm="100000">
                                          <p:val>
                                            <p:strVal val="#ppt_w"/>
                                          </p:val>
                                        </p:tav>
                                      </p:tavLst>
                                    </p:anim>
                                    <p:anim calcmode="lin" valueType="num">
                                      <p:cBhvr>
                                        <p:cTn id="59" dur="1000" fill="hold"/>
                                        <p:tgtEl>
                                          <p:spTgt spid="13"/>
                                        </p:tgtEl>
                                        <p:attrNameLst>
                                          <p:attrName>ppt_h</p:attrName>
                                        </p:attrNameLst>
                                      </p:cBhvr>
                                      <p:tavLst>
                                        <p:tav tm="0">
                                          <p:val>
                                            <p:fltVal val="0"/>
                                          </p:val>
                                        </p:tav>
                                        <p:tav tm="100000">
                                          <p:val>
                                            <p:strVal val="#ppt_h"/>
                                          </p:val>
                                        </p:tav>
                                      </p:tavLst>
                                    </p:anim>
                                    <p:animEffect transition="in" filter="fade">
                                      <p:cBhvr>
                                        <p:cTn id="60" dur="10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16"/>
                                        </p:tgtEl>
                                      </p:cBhvr>
                                    </p:animEffect>
                                    <p:animScale>
                                      <p:cBhvr>
                                        <p:cTn id="65" dur="250" autoRev="1" fill="hold"/>
                                        <p:tgtEl>
                                          <p:spTgt spid="16"/>
                                        </p:tgtEl>
                                      </p:cBhvr>
                                      <p:by x="105000" y="105000"/>
                                    </p:animScale>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Effect transition="in" filter="fade">
                                      <p:cBhvr>
                                        <p:cTn id="72" dur="10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p:bldP spid="13" grpId="0" animBg="1"/>
      <p:bldP spid="17"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a:xfrm>
            <a:off x="1697180" y="259635"/>
            <a:ext cx="876300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VIEWING HTML DOCUMENTS</a:t>
            </a:r>
          </a:p>
        </p:txBody>
      </p:sp>
      <p:sp>
        <p:nvSpPr>
          <p:cNvPr id="3" name="TextBox 2"/>
          <p:cNvSpPr txBox="1"/>
          <p:nvPr/>
        </p:nvSpPr>
        <p:spPr>
          <a:xfrm>
            <a:off x="304800" y="1080229"/>
            <a:ext cx="11582400" cy="1815882"/>
          </a:xfrm>
          <a:prstGeom prst="rect">
            <a:avLst/>
          </a:prstGeom>
          <a:noFill/>
        </p:spPr>
        <p:txBody>
          <a:bodyPr wrap="square" rtlCol="0">
            <a:spAutoFit/>
          </a:bodyPr>
          <a:lstStyle/>
          <a:p>
            <a:pPr algn="just">
              <a:buClr>
                <a:srgbClr val="FF0000"/>
              </a:buClr>
            </a:pPr>
            <a:r>
              <a:rPr lang="en-US" sz="2800" dirty="0"/>
              <a:t>We can check how the webpage will look like, using a web browser. Examples – Internet Explorer, Mozilla Firefox, Netscape Navigator and Google Chrome.</a:t>
            </a:r>
          </a:p>
          <a:p>
            <a:pPr>
              <a:buClr>
                <a:srgbClr val="FF0000"/>
              </a:buClr>
            </a:pPr>
            <a:r>
              <a:rPr lang="en-US" sz="2800" dirty="0"/>
              <a:t>Follow the steps below to  view webpage:</a:t>
            </a:r>
          </a:p>
        </p:txBody>
      </p:sp>
      <p:sp>
        <p:nvSpPr>
          <p:cNvPr id="4" name="Right Arrow 3"/>
          <p:cNvSpPr/>
          <p:nvPr/>
        </p:nvSpPr>
        <p:spPr>
          <a:xfrm>
            <a:off x="424875" y="3284277"/>
            <a:ext cx="1168400"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1</a:t>
            </a:r>
          </a:p>
        </p:txBody>
      </p:sp>
      <p:sp>
        <p:nvSpPr>
          <p:cNvPr id="5" name="TextBox 4"/>
          <p:cNvSpPr txBox="1"/>
          <p:nvPr/>
        </p:nvSpPr>
        <p:spPr>
          <a:xfrm>
            <a:off x="1905000" y="3160797"/>
            <a:ext cx="9982200" cy="954107"/>
          </a:xfrm>
          <a:prstGeom prst="rect">
            <a:avLst/>
          </a:prstGeom>
          <a:noFill/>
        </p:spPr>
        <p:txBody>
          <a:bodyPr wrap="square" rtlCol="0">
            <a:spAutoFit/>
          </a:bodyPr>
          <a:lstStyle/>
          <a:p>
            <a:pPr algn="just">
              <a:buClr>
                <a:srgbClr val="FF0000"/>
              </a:buClr>
            </a:pPr>
            <a:r>
              <a:rPr lang="en-US" sz="2800" dirty="0"/>
              <a:t>Open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Google Chrome</a:t>
            </a:r>
            <a:r>
              <a:rPr lang="en-US" sz="2800" dirty="0"/>
              <a:t> and press </a:t>
            </a:r>
            <a:r>
              <a:rPr lang="en-US" sz="2800" b="1" dirty="0" err="1">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Ctrl+O</a:t>
            </a:r>
            <a:r>
              <a:rPr lang="en-US" sz="2800" dirty="0"/>
              <a:t>. Open dialog box appears.</a:t>
            </a:r>
          </a:p>
        </p:txBody>
      </p:sp>
      <p:sp>
        <p:nvSpPr>
          <p:cNvPr id="6" name="Right Arrow 5"/>
          <p:cNvSpPr/>
          <p:nvPr/>
        </p:nvSpPr>
        <p:spPr>
          <a:xfrm>
            <a:off x="411020" y="4239390"/>
            <a:ext cx="1168400"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2</a:t>
            </a:r>
          </a:p>
        </p:txBody>
      </p:sp>
      <p:sp>
        <p:nvSpPr>
          <p:cNvPr id="7" name="TextBox 6"/>
          <p:cNvSpPr txBox="1"/>
          <p:nvPr/>
        </p:nvSpPr>
        <p:spPr>
          <a:xfrm>
            <a:off x="1891144" y="4310518"/>
            <a:ext cx="9982200" cy="523220"/>
          </a:xfrm>
          <a:prstGeom prst="rect">
            <a:avLst/>
          </a:prstGeom>
          <a:noFill/>
        </p:spPr>
        <p:txBody>
          <a:bodyPr wrap="square" rtlCol="0">
            <a:spAutoFit/>
          </a:bodyPr>
          <a:lstStyle/>
          <a:p>
            <a:pPr algn="just">
              <a:buClr>
                <a:srgbClr val="FF0000"/>
              </a:buClr>
            </a:pPr>
            <a:r>
              <a:rPr lang="en-US" sz="2800" dirty="0"/>
              <a:t>Choose the folder and file.</a:t>
            </a:r>
          </a:p>
        </p:txBody>
      </p:sp>
      <p:sp>
        <p:nvSpPr>
          <p:cNvPr id="8" name="Right Arrow 7"/>
          <p:cNvSpPr/>
          <p:nvPr/>
        </p:nvSpPr>
        <p:spPr>
          <a:xfrm>
            <a:off x="381000" y="5349728"/>
            <a:ext cx="1168400" cy="685800"/>
          </a:xfrm>
          <a:prstGeom prst="rightArrow">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Step 3</a:t>
            </a:r>
          </a:p>
        </p:txBody>
      </p:sp>
      <p:sp>
        <p:nvSpPr>
          <p:cNvPr id="9" name="TextBox 8"/>
          <p:cNvSpPr txBox="1"/>
          <p:nvPr/>
        </p:nvSpPr>
        <p:spPr>
          <a:xfrm>
            <a:off x="1905000" y="5218093"/>
            <a:ext cx="9968344" cy="954107"/>
          </a:xfrm>
          <a:prstGeom prst="rect">
            <a:avLst/>
          </a:prstGeom>
          <a:noFill/>
        </p:spPr>
        <p:txBody>
          <a:bodyPr wrap="square" rtlCol="0">
            <a:spAutoFit/>
          </a:bodyPr>
          <a:lstStyle/>
          <a:p>
            <a:pPr algn="just">
              <a:buClr>
                <a:srgbClr val="FF0000"/>
              </a:buClr>
            </a:pPr>
            <a:r>
              <a:rPr lang="en-US" sz="2800" dirty="0"/>
              <a:t>Click on the </a:t>
            </a:r>
            <a:r>
              <a:rPr lang="en-US" sz="2800"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latin typeface="+mj-lt"/>
                <a:ea typeface="+mj-ea"/>
                <a:cs typeface="+mj-cs"/>
              </a:rPr>
              <a:t>Open</a:t>
            </a:r>
            <a:r>
              <a:rPr lang="en-US" sz="2800" dirty="0"/>
              <a:t> button. The selected file opens in the Google Chrome window.</a:t>
            </a:r>
          </a:p>
        </p:txBody>
      </p:sp>
      <p:pic>
        <p:nvPicPr>
          <p:cNvPr id="10" name="Picture 9">
            <a:extLst>
              <a:ext uri="{FF2B5EF4-FFF2-40B4-BE49-F238E27FC236}">
                <a16:creationId xmlns:a16="http://schemas.microsoft.com/office/drawing/2014/main" xmlns="" id="{9F060836-BDA7-99ED-BBC9-ED0646FCC8A6}"/>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pic>
        <p:nvPicPr>
          <p:cNvPr id="11" name="Picture 2" descr="MacBook Air on gray armchair">
            <a:extLst>
              <a:ext uri="{FF2B5EF4-FFF2-40B4-BE49-F238E27FC236}">
                <a16:creationId xmlns:a16="http://schemas.microsoft.com/office/drawing/2014/main" xmlns="" id="{36E57D64-26EF-451F-C66F-BD6AED6550F2}"/>
              </a:ext>
            </a:extLst>
          </p:cNvPr>
          <p:cNvPicPr>
            <a:picLocks noChangeAspect="1" noChangeArrowheads="1"/>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xmlns="">
                  <a14:imgLayer r:embed="rId4">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3827945"/>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0-#ppt_w/2"/>
                                          </p:val>
                                        </p:tav>
                                        <p:tav tm="100000">
                                          <p:val>
                                            <p:strVal val="#ppt_x"/>
                                          </p:val>
                                        </p:tav>
                                      </p:tavLst>
                                    </p:anim>
                                    <p:anim calcmode="lin" valueType="num">
                                      <p:cBhvr additive="base">
                                        <p:cTn id="1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1000" fill="hold"/>
                                        <p:tgtEl>
                                          <p:spTgt spid="6"/>
                                        </p:tgtEl>
                                        <p:attrNameLst>
                                          <p:attrName>ppt_x</p:attrName>
                                        </p:attrNameLst>
                                      </p:cBhvr>
                                      <p:tavLst>
                                        <p:tav tm="0">
                                          <p:val>
                                            <p:strVal val="0-#ppt_w/2"/>
                                          </p:val>
                                        </p:tav>
                                        <p:tav tm="100000">
                                          <p:val>
                                            <p:strVal val="#ppt_x"/>
                                          </p:val>
                                        </p:tav>
                                      </p:tavLst>
                                    </p:anim>
                                    <p:anim calcmode="lin" valueType="num">
                                      <p:cBhvr additive="base">
                                        <p:cTn id="29"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1000" fill="hold"/>
                                        <p:tgtEl>
                                          <p:spTgt spid="8"/>
                                        </p:tgtEl>
                                        <p:attrNameLst>
                                          <p:attrName>ppt_x</p:attrName>
                                        </p:attrNameLst>
                                      </p:cBhvr>
                                      <p:tavLst>
                                        <p:tav tm="0">
                                          <p:val>
                                            <p:strVal val="0-#ppt_w/2"/>
                                          </p:val>
                                        </p:tav>
                                        <p:tav tm="100000">
                                          <p:val>
                                            <p:strVal val="#ppt_x"/>
                                          </p:val>
                                        </p:tav>
                                      </p:tavLst>
                                    </p:anim>
                                    <p:anim calcmode="lin" valueType="num">
                                      <p:cBhvr additive="base">
                                        <p:cTn id="40"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up)">
                                      <p:cBhvr>
                                        <p:cTn id="4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6" grpId="0" animBg="1"/>
      <p:bldP spid="7" grpId="0"/>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44841"/>
          <a:stretch/>
        </p:blipFill>
        <p:spPr bwMode="auto">
          <a:xfrm>
            <a:off x="223717" y="1371600"/>
            <a:ext cx="6634283" cy="20574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7319" t="12405" r="23486" b="25473"/>
          <a:stretch/>
        </p:blipFill>
        <p:spPr bwMode="auto">
          <a:xfrm>
            <a:off x="7218218" y="1050727"/>
            <a:ext cx="4745182" cy="33688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b="70360"/>
          <a:stretch/>
        </p:blipFill>
        <p:spPr bwMode="auto">
          <a:xfrm>
            <a:off x="2084678" y="4641280"/>
            <a:ext cx="8105775" cy="135078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927782" y="1905000"/>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1</a:t>
            </a:r>
          </a:p>
        </p:txBody>
      </p:sp>
      <p:cxnSp>
        <p:nvCxnSpPr>
          <p:cNvPr id="6" name="Straight Arrow Connector 5"/>
          <p:cNvCxnSpPr>
            <a:stCxn id="5" idx="2"/>
          </p:cNvCxnSpPr>
          <p:nvPr/>
        </p:nvCxnSpPr>
        <p:spPr>
          <a:xfrm flipH="1">
            <a:off x="2128717" y="2190244"/>
            <a:ext cx="204333" cy="55295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617484" y="3280082"/>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2</a:t>
            </a:r>
          </a:p>
        </p:txBody>
      </p:sp>
      <p:cxnSp>
        <p:nvCxnSpPr>
          <p:cNvPr id="10" name="Straight Arrow Connector 9"/>
          <p:cNvCxnSpPr>
            <a:stCxn id="9" idx="0"/>
          </p:cNvCxnSpPr>
          <p:nvPr/>
        </p:nvCxnSpPr>
        <p:spPr>
          <a:xfrm flipV="1">
            <a:off x="9022752" y="3031926"/>
            <a:ext cx="176667" cy="24815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522484" y="3260526"/>
            <a:ext cx="810535" cy="285244"/>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Step 3</a:t>
            </a:r>
          </a:p>
        </p:txBody>
      </p:sp>
      <p:cxnSp>
        <p:nvCxnSpPr>
          <p:cNvPr id="13" name="Straight Arrow Connector 12"/>
          <p:cNvCxnSpPr>
            <a:stCxn id="12" idx="2"/>
          </p:cNvCxnSpPr>
          <p:nvPr/>
        </p:nvCxnSpPr>
        <p:spPr>
          <a:xfrm flipH="1">
            <a:off x="10875819" y="3545770"/>
            <a:ext cx="51933" cy="62915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641275" y="6047510"/>
            <a:ext cx="2895600" cy="338554"/>
          </a:xfrm>
          <a:prstGeom prst="rect">
            <a:avLst/>
          </a:prstGeom>
          <a:noFill/>
        </p:spPr>
        <p:txBody>
          <a:bodyPr wrap="square" rtlCol="0">
            <a:spAutoFit/>
          </a:bodyPr>
          <a:lstStyle/>
          <a:p>
            <a:pPr algn="ctr"/>
            <a:r>
              <a:rPr lang="en-US" sz="1600" b="1" i="1" dirty="0">
                <a:latin typeface="Times New Roman" pitchFamily="18" charset="0"/>
                <a:cs typeface="Times New Roman" pitchFamily="18" charset="0"/>
              </a:rPr>
              <a:t>Google Chrome output window</a:t>
            </a:r>
          </a:p>
        </p:txBody>
      </p:sp>
      <p:sp>
        <p:nvSpPr>
          <p:cNvPr id="23" name="Rectangle 22"/>
          <p:cNvSpPr/>
          <p:nvPr/>
        </p:nvSpPr>
        <p:spPr>
          <a:xfrm>
            <a:off x="2133600" y="4094020"/>
            <a:ext cx="2209800" cy="304800"/>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Title of the webpage</a:t>
            </a:r>
          </a:p>
        </p:txBody>
      </p:sp>
      <p:cxnSp>
        <p:nvCxnSpPr>
          <p:cNvPr id="24" name="Straight Arrow Connector 23"/>
          <p:cNvCxnSpPr>
            <a:stCxn id="23" idx="2"/>
          </p:cNvCxnSpPr>
          <p:nvPr/>
        </p:nvCxnSpPr>
        <p:spPr>
          <a:xfrm flipH="1">
            <a:off x="3048000" y="4398820"/>
            <a:ext cx="190500" cy="325580"/>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209800" y="6380020"/>
            <a:ext cx="2743200" cy="325580"/>
          </a:xfrm>
          <a:prstGeom prst="rect">
            <a:avLst/>
          </a:prstGeom>
          <a:solidFill>
            <a:srgbClr val="FFFF0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rPr>
              <a:t>Content of the webpage</a:t>
            </a:r>
          </a:p>
        </p:txBody>
      </p:sp>
      <p:cxnSp>
        <p:nvCxnSpPr>
          <p:cNvPr id="34" name="Straight Arrow Connector 33"/>
          <p:cNvCxnSpPr>
            <a:stCxn id="33" idx="0"/>
          </p:cNvCxnSpPr>
          <p:nvPr/>
        </p:nvCxnSpPr>
        <p:spPr>
          <a:xfrm flipV="1">
            <a:off x="3581400" y="5715000"/>
            <a:ext cx="685800" cy="665020"/>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xmlns="" id="{84C75B86-C8CF-6AD0-E6AA-B5D8C40A45DF}"/>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a:off x="14068" y="4104"/>
            <a:ext cx="776068" cy="912124"/>
          </a:xfrm>
          <a:prstGeom prst="rect">
            <a:avLst/>
          </a:prstGeom>
        </p:spPr>
      </p:pic>
      <p:pic>
        <p:nvPicPr>
          <p:cNvPr id="18" name="Picture 2" descr="MacBook Air on gray armchair">
            <a:extLst>
              <a:ext uri="{FF2B5EF4-FFF2-40B4-BE49-F238E27FC236}">
                <a16:creationId xmlns:a16="http://schemas.microsoft.com/office/drawing/2014/main" xmlns="" id="{B6FDE3AC-E7CA-F962-631C-080DDFD5D2ED}"/>
              </a:ext>
            </a:extLst>
          </p:cNvPr>
          <p:cNvPicPr>
            <a:picLocks noChangeAspect="1" noChangeArrowheads="1"/>
          </p:cNvPicPr>
          <p:nvPr/>
        </p:nvPicPr>
        <p:blipFill>
          <a:blip r:embed="rId6" cstate="print">
            <a:duotone>
              <a:prstClr val="black"/>
              <a:schemeClr val="accent4">
                <a:tint val="45000"/>
                <a:satMod val="400000"/>
              </a:schemeClr>
            </a:duotone>
            <a:extLst>
              <a:ext uri="{BEBA8EAE-BF5A-486C-A8C5-ECC9F3942E4B}">
                <a14:imgProps xmlns:a14="http://schemas.microsoft.com/office/drawing/2010/main" xmlns="">
                  <a14:imgLayer r:embed="rId7">
                    <a14:imgEffect>
                      <a14:artisticCement/>
                    </a14:imgEffect>
                  </a14:imgLayer>
                </a14:imgProps>
              </a:ext>
              <a:ext uri="{28A0092B-C50C-407E-A947-70E740481C1C}">
                <a14:useLocalDpi xmlns:a14="http://schemas.microsoft.com/office/drawing/2010/main" xmlns="" val="0"/>
              </a:ext>
            </a:extLst>
          </a:blip>
          <a:srcRect/>
          <a:stretch>
            <a:fillRect/>
          </a:stretch>
        </p:blipFill>
        <p:spPr bwMode="auto">
          <a:xfrm>
            <a:off x="10965873" y="5809143"/>
            <a:ext cx="1226127" cy="1048856"/>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itle 1">
            <a:extLst>
              <a:ext uri="{FF2B5EF4-FFF2-40B4-BE49-F238E27FC236}">
                <a16:creationId xmlns:a16="http://schemas.microsoft.com/office/drawing/2014/main" xmlns="" id="{7A87DEC1-5FD0-D1C7-7117-363B8F2756F7}"/>
              </a:ext>
            </a:extLst>
          </p:cNvPr>
          <p:cNvSpPr txBox="1">
            <a:spLocks/>
          </p:cNvSpPr>
          <p:nvPr/>
        </p:nvSpPr>
        <p:spPr>
          <a:xfrm>
            <a:off x="1697180" y="259635"/>
            <a:ext cx="8763000" cy="7721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ln w="11430"/>
                <a:gradFill flip="none" rotWithShape="1">
                  <a:gsLst>
                    <a:gs pos="0">
                      <a:srgbClr val="FFFF00"/>
                    </a:gs>
                    <a:gs pos="98000">
                      <a:schemeClr val="accent2">
                        <a:tint val="90000"/>
                        <a:shade val="60000"/>
                        <a:satMod val="240000"/>
                      </a:schemeClr>
                    </a:gs>
                    <a:gs pos="100000">
                      <a:schemeClr val="accent2">
                        <a:tint val="100000"/>
                        <a:shade val="50000"/>
                        <a:satMod val="240000"/>
                      </a:schemeClr>
                    </a:gs>
                  </a:gsLst>
                  <a:lin ang="5400000" scaled="1"/>
                  <a:tileRect/>
                </a:gradFill>
                <a:effectLst>
                  <a:outerShdw blurRad="50800" dist="39000" dir="5460000" algn="tl">
                    <a:srgbClr val="000000">
                      <a:alpha val="38000"/>
                    </a:srgbClr>
                  </a:outerShdw>
                </a:effectLst>
              </a:rPr>
              <a:t>VIEWING HTML DOCUMENTS</a:t>
            </a:r>
          </a:p>
        </p:txBody>
      </p:sp>
    </p:spTree>
    <p:extLst>
      <p:ext uri="{BB962C8B-B14F-4D97-AF65-F5344CB8AC3E}">
        <p14:creationId xmlns:p14="http://schemas.microsoft.com/office/powerpoint/2010/main" xmlns="" val="646992942"/>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fltVal val="0"/>
                                          </p:val>
                                        </p:tav>
                                        <p:tav tm="100000">
                                          <p:val>
                                            <p:strVal val="#ppt_w"/>
                                          </p:val>
                                        </p:tav>
                                      </p:tavLst>
                                    </p:anim>
                                    <p:anim calcmode="lin" valueType="num">
                                      <p:cBhvr>
                                        <p:cTn id="8" dur="1000" fill="hold"/>
                                        <p:tgtEl>
                                          <p:spTgt spid="4098"/>
                                        </p:tgtEl>
                                        <p:attrNameLst>
                                          <p:attrName>ppt_h</p:attrName>
                                        </p:attrNameLst>
                                      </p:cBhvr>
                                      <p:tavLst>
                                        <p:tav tm="0">
                                          <p:val>
                                            <p:fltVal val="0"/>
                                          </p:val>
                                        </p:tav>
                                        <p:tav tm="100000">
                                          <p:val>
                                            <p:strVal val="#ppt_h"/>
                                          </p:val>
                                        </p:tav>
                                      </p:tavLst>
                                    </p:anim>
                                    <p:animEffect transition="in" filter="fade">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6"/>
                                        </p:tgtEl>
                                      </p:cBhvr>
                                    </p:animEffect>
                                    <p:animScale>
                                      <p:cBhvr>
                                        <p:cTn id="25" dur="250" autoRev="1" fill="hold"/>
                                        <p:tgtEl>
                                          <p:spTgt spid="6"/>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4099"/>
                                        </p:tgtEl>
                                        <p:attrNameLst>
                                          <p:attrName>style.visibility</p:attrName>
                                        </p:attrNameLst>
                                      </p:cBhvr>
                                      <p:to>
                                        <p:strVal val="visible"/>
                                      </p:to>
                                    </p:set>
                                    <p:anim calcmode="lin" valueType="num">
                                      <p:cBhvr>
                                        <p:cTn id="30" dur="1000" fill="hold"/>
                                        <p:tgtEl>
                                          <p:spTgt spid="4099"/>
                                        </p:tgtEl>
                                        <p:attrNameLst>
                                          <p:attrName>ppt_w</p:attrName>
                                        </p:attrNameLst>
                                      </p:cBhvr>
                                      <p:tavLst>
                                        <p:tav tm="0">
                                          <p:val>
                                            <p:fltVal val="0"/>
                                          </p:val>
                                        </p:tav>
                                        <p:tav tm="100000">
                                          <p:val>
                                            <p:strVal val="#ppt_w"/>
                                          </p:val>
                                        </p:tav>
                                      </p:tavLst>
                                    </p:anim>
                                    <p:anim calcmode="lin" valueType="num">
                                      <p:cBhvr>
                                        <p:cTn id="31" dur="1000" fill="hold"/>
                                        <p:tgtEl>
                                          <p:spTgt spid="4099"/>
                                        </p:tgtEl>
                                        <p:attrNameLst>
                                          <p:attrName>ppt_h</p:attrName>
                                        </p:attrNameLst>
                                      </p:cBhvr>
                                      <p:tavLst>
                                        <p:tav tm="0">
                                          <p:val>
                                            <p:fltVal val="0"/>
                                          </p:val>
                                        </p:tav>
                                        <p:tav tm="100000">
                                          <p:val>
                                            <p:strVal val="#ppt_h"/>
                                          </p:val>
                                        </p:tav>
                                      </p:tavLst>
                                    </p:anim>
                                    <p:animEffect transition="in" filter="fade">
                                      <p:cBhvr>
                                        <p:cTn id="32" dur="1000"/>
                                        <p:tgtEl>
                                          <p:spTgt spid="4099"/>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Effect transition="in" filter="fade">
                                      <p:cBhvr>
                                        <p:cTn id="39" dur="1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6" presetClass="emph" presetSubtype="0" fill="hold" nodeType="clickEffect">
                                  <p:stCondLst>
                                    <p:cond delay="0"/>
                                  </p:stCondLst>
                                  <p:childTnLst>
                                    <p:animEffect transition="out" filter="fade">
                                      <p:cBhvr>
                                        <p:cTn id="47" dur="500" tmFilter="0, 0; .2, .5; .8, .5; 1, 0"/>
                                        <p:tgtEl>
                                          <p:spTgt spid="10"/>
                                        </p:tgtEl>
                                      </p:cBhvr>
                                    </p:animEffect>
                                    <p:animScale>
                                      <p:cBhvr>
                                        <p:cTn id="48" dur="250" autoRev="1" fill="hold"/>
                                        <p:tgtEl>
                                          <p:spTgt spid="10"/>
                                        </p:tgtEl>
                                      </p:cBhvr>
                                      <p:by x="105000" y="105000"/>
                                    </p:animScale>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1000" fill="hold"/>
                                        <p:tgtEl>
                                          <p:spTgt spid="12"/>
                                        </p:tgtEl>
                                        <p:attrNameLst>
                                          <p:attrName>ppt_w</p:attrName>
                                        </p:attrNameLst>
                                      </p:cBhvr>
                                      <p:tavLst>
                                        <p:tav tm="0">
                                          <p:val>
                                            <p:fltVal val="0"/>
                                          </p:val>
                                        </p:tav>
                                        <p:tav tm="100000">
                                          <p:val>
                                            <p:strVal val="#ppt_w"/>
                                          </p:val>
                                        </p:tav>
                                      </p:tavLst>
                                    </p:anim>
                                    <p:anim calcmode="lin" valueType="num">
                                      <p:cBhvr>
                                        <p:cTn id="54" dur="1000" fill="hold"/>
                                        <p:tgtEl>
                                          <p:spTgt spid="12"/>
                                        </p:tgtEl>
                                        <p:attrNameLst>
                                          <p:attrName>ppt_h</p:attrName>
                                        </p:attrNameLst>
                                      </p:cBhvr>
                                      <p:tavLst>
                                        <p:tav tm="0">
                                          <p:val>
                                            <p:fltVal val="0"/>
                                          </p:val>
                                        </p:tav>
                                        <p:tav tm="100000">
                                          <p:val>
                                            <p:strVal val="#ppt_h"/>
                                          </p:val>
                                        </p:tav>
                                      </p:tavLst>
                                    </p:anim>
                                    <p:animEffect transition="in" filter="fade">
                                      <p:cBhvr>
                                        <p:cTn id="55" dur="1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500" tmFilter="0, 0; .2, .5; .8, .5; 1, 0"/>
                                        <p:tgtEl>
                                          <p:spTgt spid="13"/>
                                        </p:tgtEl>
                                      </p:cBhvr>
                                    </p:animEffect>
                                    <p:animScale>
                                      <p:cBhvr>
                                        <p:cTn id="64" dur="250" autoRev="1" fill="hold"/>
                                        <p:tgtEl>
                                          <p:spTgt spid="13"/>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4100"/>
                                        </p:tgtEl>
                                        <p:attrNameLst>
                                          <p:attrName>style.visibility</p:attrName>
                                        </p:attrNameLst>
                                      </p:cBhvr>
                                      <p:to>
                                        <p:strVal val="visible"/>
                                      </p:to>
                                    </p:set>
                                    <p:anim calcmode="lin" valueType="num">
                                      <p:cBhvr>
                                        <p:cTn id="69" dur="1000" fill="hold"/>
                                        <p:tgtEl>
                                          <p:spTgt spid="4100"/>
                                        </p:tgtEl>
                                        <p:attrNameLst>
                                          <p:attrName>ppt_w</p:attrName>
                                        </p:attrNameLst>
                                      </p:cBhvr>
                                      <p:tavLst>
                                        <p:tav tm="0">
                                          <p:val>
                                            <p:fltVal val="0"/>
                                          </p:val>
                                        </p:tav>
                                        <p:tav tm="100000">
                                          <p:val>
                                            <p:strVal val="#ppt_w"/>
                                          </p:val>
                                        </p:tav>
                                      </p:tavLst>
                                    </p:anim>
                                    <p:anim calcmode="lin" valueType="num">
                                      <p:cBhvr>
                                        <p:cTn id="70" dur="1000" fill="hold"/>
                                        <p:tgtEl>
                                          <p:spTgt spid="4100"/>
                                        </p:tgtEl>
                                        <p:attrNameLst>
                                          <p:attrName>ppt_h</p:attrName>
                                        </p:attrNameLst>
                                      </p:cBhvr>
                                      <p:tavLst>
                                        <p:tav tm="0">
                                          <p:val>
                                            <p:fltVal val="0"/>
                                          </p:val>
                                        </p:tav>
                                        <p:tav tm="100000">
                                          <p:val>
                                            <p:strVal val="#ppt_h"/>
                                          </p:val>
                                        </p:tav>
                                      </p:tavLst>
                                    </p:anim>
                                    <p:animEffect transition="in" filter="fade">
                                      <p:cBhvr>
                                        <p:cTn id="71" dur="1000"/>
                                        <p:tgtEl>
                                          <p:spTgt spid="4100"/>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p:cTn id="74" dur="1000" fill="hold"/>
                                        <p:tgtEl>
                                          <p:spTgt spid="22"/>
                                        </p:tgtEl>
                                        <p:attrNameLst>
                                          <p:attrName>ppt_w</p:attrName>
                                        </p:attrNameLst>
                                      </p:cBhvr>
                                      <p:tavLst>
                                        <p:tav tm="0">
                                          <p:val>
                                            <p:fltVal val="0"/>
                                          </p:val>
                                        </p:tav>
                                        <p:tav tm="100000">
                                          <p:val>
                                            <p:strVal val="#ppt_w"/>
                                          </p:val>
                                        </p:tav>
                                      </p:tavLst>
                                    </p:anim>
                                    <p:anim calcmode="lin" valueType="num">
                                      <p:cBhvr>
                                        <p:cTn id="75" dur="1000" fill="hold"/>
                                        <p:tgtEl>
                                          <p:spTgt spid="22"/>
                                        </p:tgtEl>
                                        <p:attrNameLst>
                                          <p:attrName>ppt_h</p:attrName>
                                        </p:attrNameLst>
                                      </p:cBhvr>
                                      <p:tavLst>
                                        <p:tav tm="0">
                                          <p:val>
                                            <p:fltVal val="0"/>
                                          </p:val>
                                        </p:tav>
                                        <p:tav tm="100000">
                                          <p:val>
                                            <p:strVal val="#ppt_h"/>
                                          </p:val>
                                        </p:tav>
                                      </p:tavLst>
                                    </p:anim>
                                    <p:animEffect transition="in" filter="fade">
                                      <p:cBhvr>
                                        <p:cTn id="76" dur="10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1000" fill="hold"/>
                                        <p:tgtEl>
                                          <p:spTgt spid="23"/>
                                        </p:tgtEl>
                                        <p:attrNameLst>
                                          <p:attrName>ppt_w</p:attrName>
                                        </p:attrNameLst>
                                      </p:cBhvr>
                                      <p:tavLst>
                                        <p:tav tm="0">
                                          <p:val>
                                            <p:fltVal val="0"/>
                                          </p:val>
                                        </p:tav>
                                        <p:tav tm="100000">
                                          <p:val>
                                            <p:strVal val="#ppt_w"/>
                                          </p:val>
                                        </p:tav>
                                      </p:tavLst>
                                    </p:anim>
                                    <p:anim calcmode="lin" valueType="num">
                                      <p:cBhvr>
                                        <p:cTn id="82" dur="1000" fill="hold"/>
                                        <p:tgtEl>
                                          <p:spTgt spid="23"/>
                                        </p:tgtEl>
                                        <p:attrNameLst>
                                          <p:attrName>ppt_h</p:attrName>
                                        </p:attrNameLst>
                                      </p:cBhvr>
                                      <p:tavLst>
                                        <p:tav tm="0">
                                          <p:val>
                                            <p:fltVal val="0"/>
                                          </p:val>
                                        </p:tav>
                                        <p:tav tm="100000">
                                          <p:val>
                                            <p:strVal val="#ppt_h"/>
                                          </p:val>
                                        </p:tav>
                                      </p:tavLst>
                                    </p:anim>
                                    <p:animEffect transition="in" filter="fade">
                                      <p:cBhvr>
                                        <p:cTn id="83" dur="10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4"/>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26" presetClass="emph" presetSubtype="0" fill="hold" nodeType="clickEffect">
                                  <p:stCondLst>
                                    <p:cond delay="0"/>
                                  </p:stCondLst>
                                  <p:childTnLst>
                                    <p:animEffect transition="out" filter="fade">
                                      <p:cBhvr>
                                        <p:cTn id="91" dur="500" tmFilter="0, 0; .2, .5; .8, .5; 1, 0"/>
                                        <p:tgtEl>
                                          <p:spTgt spid="24"/>
                                        </p:tgtEl>
                                      </p:cBhvr>
                                    </p:animEffect>
                                    <p:animScale>
                                      <p:cBhvr>
                                        <p:cTn id="92" dur="250" autoRev="1" fill="hold"/>
                                        <p:tgtEl>
                                          <p:spTgt spid="24"/>
                                        </p:tgtEl>
                                      </p:cBhvr>
                                      <p:by x="105000" y="105000"/>
                                    </p:animScale>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 calcmode="lin" valueType="num">
                                      <p:cBhvr>
                                        <p:cTn id="97" dur="1000" fill="hold"/>
                                        <p:tgtEl>
                                          <p:spTgt spid="33"/>
                                        </p:tgtEl>
                                        <p:attrNameLst>
                                          <p:attrName>ppt_w</p:attrName>
                                        </p:attrNameLst>
                                      </p:cBhvr>
                                      <p:tavLst>
                                        <p:tav tm="0">
                                          <p:val>
                                            <p:fltVal val="0"/>
                                          </p:val>
                                        </p:tav>
                                        <p:tav tm="100000">
                                          <p:val>
                                            <p:strVal val="#ppt_w"/>
                                          </p:val>
                                        </p:tav>
                                      </p:tavLst>
                                    </p:anim>
                                    <p:anim calcmode="lin" valueType="num">
                                      <p:cBhvr>
                                        <p:cTn id="98" dur="1000" fill="hold"/>
                                        <p:tgtEl>
                                          <p:spTgt spid="33"/>
                                        </p:tgtEl>
                                        <p:attrNameLst>
                                          <p:attrName>ppt_h</p:attrName>
                                        </p:attrNameLst>
                                      </p:cBhvr>
                                      <p:tavLst>
                                        <p:tav tm="0">
                                          <p:val>
                                            <p:fltVal val="0"/>
                                          </p:val>
                                        </p:tav>
                                        <p:tav tm="100000">
                                          <p:val>
                                            <p:strVal val="#ppt_h"/>
                                          </p:val>
                                        </p:tav>
                                      </p:tavLst>
                                    </p:anim>
                                    <p:animEffect transition="in" filter="fade">
                                      <p:cBhvr>
                                        <p:cTn id="99" dur="1000"/>
                                        <p:tgtEl>
                                          <p:spTgt spid="33"/>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34"/>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26" presetClass="emph" presetSubtype="0" fill="hold" nodeType="clickEffect">
                                  <p:stCondLst>
                                    <p:cond delay="0"/>
                                  </p:stCondLst>
                                  <p:childTnLst>
                                    <p:animEffect transition="out" filter="fade">
                                      <p:cBhvr>
                                        <p:cTn id="107" dur="500" tmFilter="0, 0; .2, .5; .8, .5; 1, 0"/>
                                        <p:tgtEl>
                                          <p:spTgt spid="34"/>
                                        </p:tgtEl>
                                      </p:cBhvr>
                                    </p:animEffect>
                                    <p:animScale>
                                      <p:cBhvr>
                                        <p:cTn id="108" dur="250" autoRev="1" fill="hold"/>
                                        <p:tgtEl>
                                          <p:spTgt spid="3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P spid="22" grpId="0"/>
      <p:bldP spid="23" grpId="0" animBg="1"/>
      <p:bldP spid="3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1492</TotalTime>
  <Words>1859</Words>
  <Application>Microsoft Office PowerPoint</Application>
  <PresentationFormat>Custom</PresentationFormat>
  <Paragraphs>177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Elemental</vt:lpstr>
      <vt:lpstr>Learn HTML 5 &amp; CSS3</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rg-adguard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HTML</dc:title>
  <dc:creator>Admin</dc:creator>
  <cp:lastModifiedBy>Exam Cell</cp:lastModifiedBy>
  <cp:revision>235</cp:revision>
  <dcterms:created xsi:type="dcterms:W3CDTF">2020-10-06T16:15:47Z</dcterms:created>
  <dcterms:modified xsi:type="dcterms:W3CDTF">2025-07-17T07:50:50Z</dcterms:modified>
</cp:coreProperties>
</file>