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snapToObjects="1">
      <p:cViewPr>
        <p:scale>
          <a:sx n="40" d="100"/>
          <a:sy n="40" d="100"/>
        </p:scale>
        <p:origin x="318" y="7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6B9B3F-5973-B14B-801B-1DD3FA469466}" type="doc">
      <dgm:prSet loTypeId="urn:microsoft.com/office/officeart/2005/8/layout/vList2" loCatId="list" qsTypeId="urn:microsoft.com/office/officeart/2005/8/quickstyle/3d2" qsCatId="3D" csTypeId="urn:microsoft.com/office/officeart/2005/8/colors/accent1_2" csCatId="accent1"/>
      <dgm:spPr/>
      <dgm:t>
        <a:bodyPr/>
        <a:lstStyle/>
        <a:p>
          <a:endParaRPr lang="en-GB"/>
        </a:p>
      </dgm:t>
    </dgm:pt>
    <dgm:pt modelId="{C3F03F8D-55AD-CB4D-B089-A8B028B836C7}">
      <dgm:prSet custT="1"/>
      <dgm:spPr/>
      <dgm:t>
        <a:bodyPr/>
        <a:lstStyle/>
        <a:p>
          <a:pPr algn="just"/>
          <a:r>
            <a:rPr lang="en-US" sz="2000" dirty="0"/>
            <a:t>To input data in a worksheet, you have to move the cell pointer from one cell to another with the help of the various keys defined in the given table.</a:t>
          </a:r>
          <a:endParaRPr lang="en-IN" sz="2000" dirty="0"/>
        </a:p>
      </dgm:t>
    </dgm:pt>
    <dgm:pt modelId="{E401C726-8AEC-4E4B-AC3B-BDC9A32D5835}" type="parTrans" cxnId="{DE8DA950-5E18-734A-9942-BEA5B990CB16}">
      <dgm:prSet/>
      <dgm:spPr/>
      <dgm:t>
        <a:bodyPr/>
        <a:lstStyle/>
        <a:p>
          <a:endParaRPr lang="en-GB"/>
        </a:p>
      </dgm:t>
    </dgm:pt>
    <dgm:pt modelId="{D3D71B98-CB90-624B-949D-1FAC6612CF2F}" type="sibTrans" cxnId="{DE8DA950-5E18-734A-9942-BEA5B990CB16}">
      <dgm:prSet/>
      <dgm:spPr/>
      <dgm:t>
        <a:bodyPr/>
        <a:lstStyle/>
        <a:p>
          <a:endParaRPr lang="en-GB"/>
        </a:p>
      </dgm:t>
    </dgm:pt>
    <dgm:pt modelId="{671E2BED-D725-BA46-ABE5-614B5C9337D5}" type="pres">
      <dgm:prSet presAssocID="{336B9B3F-5973-B14B-801B-1DD3FA469466}" presName="linear" presStyleCnt="0">
        <dgm:presLayoutVars>
          <dgm:animLvl val="lvl"/>
          <dgm:resizeHandles val="exact"/>
        </dgm:presLayoutVars>
      </dgm:prSet>
      <dgm:spPr/>
    </dgm:pt>
    <dgm:pt modelId="{B3CA03A9-B8BA-854A-92D4-2C2606EEC20D}" type="pres">
      <dgm:prSet presAssocID="{C3F03F8D-55AD-CB4D-B089-A8B028B836C7}" presName="parentText" presStyleLbl="node1" presStyleIdx="0" presStyleCnt="1">
        <dgm:presLayoutVars>
          <dgm:chMax val="0"/>
          <dgm:bulletEnabled val="1"/>
        </dgm:presLayoutVars>
      </dgm:prSet>
      <dgm:spPr/>
    </dgm:pt>
  </dgm:ptLst>
  <dgm:cxnLst>
    <dgm:cxn modelId="{488FCB61-79FA-9442-9A33-CAC33003C60D}" type="presOf" srcId="{336B9B3F-5973-B14B-801B-1DD3FA469466}" destId="{671E2BED-D725-BA46-ABE5-614B5C9337D5}" srcOrd="0" destOrd="0" presId="urn:microsoft.com/office/officeart/2005/8/layout/vList2"/>
    <dgm:cxn modelId="{DE8DA950-5E18-734A-9942-BEA5B990CB16}" srcId="{336B9B3F-5973-B14B-801B-1DD3FA469466}" destId="{C3F03F8D-55AD-CB4D-B089-A8B028B836C7}" srcOrd="0" destOrd="0" parTransId="{E401C726-8AEC-4E4B-AC3B-BDC9A32D5835}" sibTransId="{D3D71B98-CB90-624B-949D-1FAC6612CF2F}"/>
    <dgm:cxn modelId="{41311D7E-BBBF-874B-B2D2-FEFABD6988F4}" type="presOf" srcId="{C3F03F8D-55AD-CB4D-B089-A8B028B836C7}" destId="{B3CA03A9-B8BA-854A-92D4-2C2606EEC20D}" srcOrd="0" destOrd="0" presId="urn:microsoft.com/office/officeart/2005/8/layout/vList2"/>
    <dgm:cxn modelId="{C04C6F99-30C6-2E4C-BAF4-36906C04013C}" type="presParOf" srcId="{671E2BED-D725-BA46-ABE5-614B5C9337D5}" destId="{B3CA03A9-B8BA-854A-92D4-2C2606EEC20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68ED81-4651-D84A-9B45-69026D0497D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99262DB8-E967-B64C-8C13-3321F506C78E}">
      <dgm:prSet custT="1"/>
      <dgm:spPr/>
      <dgm:t>
        <a:bodyPr/>
        <a:lstStyle/>
        <a:p>
          <a:pPr algn="just"/>
          <a:r>
            <a:rPr lang="en-US" sz="2000" dirty="0"/>
            <a:t>Excel has a powerful feature to perform calculations, like addition, subtraction, multiplication and division on the data. It can be done either by using formulas or functions. The result of the calculation is displayed in the cell where the formula is entered.</a:t>
          </a:r>
          <a:endParaRPr lang="en-IN" sz="2000" dirty="0"/>
        </a:p>
      </dgm:t>
    </dgm:pt>
    <dgm:pt modelId="{01D9619D-78EA-D645-8807-2B65E7551CE7}" type="parTrans" cxnId="{A8240E42-F9F5-174F-955B-2094B18BA75E}">
      <dgm:prSet/>
      <dgm:spPr/>
      <dgm:t>
        <a:bodyPr/>
        <a:lstStyle/>
        <a:p>
          <a:endParaRPr lang="en-GB"/>
        </a:p>
      </dgm:t>
    </dgm:pt>
    <dgm:pt modelId="{26C20DF6-DB8C-8D46-BEC8-17004F570D9C}" type="sibTrans" cxnId="{A8240E42-F9F5-174F-955B-2094B18BA75E}">
      <dgm:prSet/>
      <dgm:spPr/>
      <dgm:t>
        <a:bodyPr/>
        <a:lstStyle/>
        <a:p>
          <a:endParaRPr lang="en-GB"/>
        </a:p>
      </dgm:t>
    </dgm:pt>
    <dgm:pt modelId="{C797FDFB-B6A0-154B-9B7A-F8D9098F2408}" type="pres">
      <dgm:prSet presAssocID="{F168ED81-4651-D84A-9B45-69026D0497DB}" presName="linear" presStyleCnt="0">
        <dgm:presLayoutVars>
          <dgm:animLvl val="lvl"/>
          <dgm:resizeHandles val="exact"/>
        </dgm:presLayoutVars>
      </dgm:prSet>
      <dgm:spPr/>
    </dgm:pt>
    <dgm:pt modelId="{A25B3E9C-07D8-7A49-960A-01044280A4F8}" type="pres">
      <dgm:prSet presAssocID="{99262DB8-E967-B64C-8C13-3321F506C78E}" presName="parentText" presStyleLbl="node1" presStyleIdx="0" presStyleCnt="1" custLinFactNeighborY="5024">
        <dgm:presLayoutVars>
          <dgm:chMax val="0"/>
          <dgm:bulletEnabled val="1"/>
        </dgm:presLayoutVars>
      </dgm:prSet>
      <dgm:spPr/>
    </dgm:pt>
  </dgm:ptLst>
  <dgm:cxnLst>
    <dgm:cxn modelId="{A8240E42-F9F5-174F-955B-2094B18BA75E}" srcId="{F168ED81-4651-D84A-9B45-69026D0497DB}" destId="{99262DB8-E967-B64C-8C13-3321F506C78E}" srcOrd="0" destOrd="0" parTransId="{01D9619D-78EA-D645-8807-2B65E7551CE7}" sibTransId="{26C20DF6-DB8C-8D46-BEC8-17004F570D9C}"/>
    <dgm:cxn modelId="{42F22D49-7EAE-0141-9A85-018CD8DF9371}" type="presOf" srcId="{99262DB8-E967-B64C-8C13-3321F506C78E}" destId="{A25B3E9C-07D8-7A49-960A-01044280A4F8}" srcOrd="0" destOrd="0" presId="urn:microsoft.com/office/officeart/2005/8/layout/vList2"/>
    <dgm:cxn modelId="{4E97087F-AB91-FB48-91E2-822F97B24555}" type="presOf" srcId="{F168ED81-4651-D84A-9B45-69026D0497DB}" destId="{C797FDFB-B6A0-154B-9B7A-F8D9098F2408}" srcOrd="0" destOrd="0" presId="urn:microsoft.com/office/officeart/2005/8/layout/vList2"/>
    <dgm:cxn modelId="{BA64CFE1-6404-664F-8A7B-6C80E164D984}" type="presParOf" srcId="{C797FDFB-B6A0-154B-9B7A-F8D9098F2408}" destId="{A25B3E9C-07D8-7A49-960A-01044280A4F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C304D0-9764-6849-957B-DDF19B9903E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A1D4B2EA-D696-074C-B84C-75F9113B7C6C}">
      <dgm:prSet custT="1"/>
      <dgm:spPr/>
      <dgm:t>
        <a:bodyPr/>
        <a:lstStyle/>
        <a:p>
          <a:pPr algn="just"/>
          <a:r>
            <a:rPr lang="en-US" sz="1800" dirty="0"/>
            <a:t>Excel also provides a quicker and easier way of performing calculations. Click on the AutoSum 𝚺  button present either on the Formulas tab or Home tab. Excel suggests a range, which you can either accept or select a different range.</a:t>
          </a:r>
          <a:endParaRPr lang="en-IN" sz="1800" dirty="0"/>
        </a:p>
      </dgm:t>
    </dgm:pt>
    <dgm:pt modelId="{DDE15D51-7001-514E-92D4-C5FFD0401730}" type="parTrans" cxnId="{8D6251CF-4AB6-4C4D-AF0C-E37A3CF44C1C}">
      <dgm:prSet/>
      <dgm:spPr/>
      <dgm:t>
        <a:bodyPr/>
        <a:lstStyle/>
        <a:p>
          <a:endParaRPr lang="en-GB"/>
        </a:p>
      </dgm:t>
    </dgm:pt>
    <dgm:pt modelId="{D031A028-E24E-9B46-A7C0-2884191648B3}" type="sibTrans" cxnId="{8D6251CF-4AB6-4C4D-AF0C-E37A3CF44C1C}">
      <dgm:prSet/>
      <dgm:spPr/>
      <dgm:t>
        <a:bodyPr/>
        <a:lstStyle/>
        <a:p>
          <a:endParaRPr lang="en-GB"/>
        </a:p>
      </dgm:t>
    </dgm:pt>
    <dgm:pt modelId="{EF9F38E6-4775-7544-BD4B-0010C113AC24}" type="pres">
      <dgm:prSet presAssocID="{34C304D0-9764-6849-957B-DDF19B9903E3}" presName="linear" presStyleCnt="0">
        <dgm:presLayoutVars>
          <dgm:animLvl val="lvl"/>
          <dgm:resizeHandles val="exact"/>
        </dgm:presLayoutVars>
      </dgm:prSet>
      <dgm:spPr/>
    </dgm:pt>
    <dgm:pt modelId="{39010BC5-1C61-F64E-8E1A-08832F822047}" type="pres">
      <dgm:prSet presAssocID="{A1D4B2EA-D696-074C-B84C-75F9113B7C6C}" presName="parentText" presStyleLbl="node1" presStyleIdx="0" presStyleCnt="1">
        <dgm:presLayoutVars>
          <dgm:chMax val="0"/>
          <dgm:bulletEnabled val="1"/>
        </dgm:presLayoutVars>
      </dgm:prSet>
      <dgm:spPr/>
    </dgm:pt>
  </dgm:ptLst>
  <dgm:cxnLst>
    <dgm:cxn modelId="{0BEEA41B-7D52-4D41-8D50-02E067815DF8}" type="presOf" srcId="{34C304D0-9764-6849-957B-DDF19B9903E3}" destId="{EF9F38E6-4775-7544-BD4B-0010C113AC24}" srcOrd="0" destOrd="0" presId="urn:microsoft.com/office/officeart/2005/8/layout/vList2"/>
    <dgm:cxn modelId="{54609ACA-DD89-5D4C-B0B5-927C6986CE66}" type="presOf" srcId="{A1D4B2EA-D696-074C-B84C-75F9113B7C6C}" destId="{39010BC5-1C61-F64E-8E1A-08832F822047}" srcOrd="0" destOrd="0" presId="urn:microsoft.com/office/officeart/2005/8/layout/vList2"/>
    <dgm:cxn modelId="{8D6251CF-4AB6-4C4D-AF0C-E37A3CF44C1C}" srcId="{34C304D0-9764-6849-957B-DDF19B9903E3}" destId="{A1D4B2EA-D696-074C-B84C-75F9113B7C6C}" srcOrd="0" destOrd="0" parTransId="{DDE15D51-7001-514E-92D4-C5FFD0401730}" sibTransId="{D031A028-E24E-9B46-A7C0-2884191648B3}"/>
    <dgm:cxn modelId="{6BD8EA5B-6EB4-CA47-B85A-9AE6DEEC6714}" type="presParOf" srcId="{EF9F38E6-4775-7544-BD4B-0010C113AC24}" destId="{39010BC5-1C61-F64E-8E1A-08832F822047}"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A03A9-B8BA-854A-92D4-2C2606EEC20D}">
      <dsp:nvSpPr>
        <dsp:cNvPr id="0" name=""/>
        <dsp:cNvSpPr/>
      </dsp:nvSpPr>
      <dsp:spPr>
        <a:xfrm>
          <a:off x="0" y="200"/>
          <a:ext cx="6610865" cy="922928"/>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4000"/>
                <a:satMod val="130000"/>
                <a:lumMod val="92000"/>
              </a:schemeClr>
            </a:gs>
            <a:gs pos="100000">
              <a:schemeClr val="accent1">
                <a:hueOff val="0"/>
                <a:satOff val="0"/>
                <a:lumOff val="0"/>
                <a:alphaOff val="0"/>
                <a:shade val="76000"/>
                <a:satMod val="130000"/>
                <a:lumMod val="8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t>To input data in a worksheet, you have to move the cell pointer from one cell to another with the help of the various keys defined in the given table.</a:t>
          </a:r>
          <a:endParaRPr lang="en-IN" sz="2000" kern="1200" dirty="0"/>
        </a:p>
      </dsp:txBody>
      <dsp:txXfrm>
        <a:off x="45054" y="45254"/>
        <a:ext cx="6520757" cy="8328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B3E9C-07D8-7A49-960A-01044280A4F8}">
      <dsp:nvSpPr>
        <dsp:cNvPr id="0" name=""/>
        <dsp:cNvSpPr/>
      </dsp:nvSpPr>
      <dsp:spPr>
        <a:xfrm>
          <a:off x="0" y="1482"/>
          <a:ext cx="6956854" cy="147584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t>Excel has a powerful feature to perform calculations, like addition, subtraction, multiplication and division on the data. It can be done either by using formulas or functions. The result of the calculation is displayed in the cell where the formula is entered.</a:t>
          </a:r>
          <a:endParaRPr lang="en-IN" sz="2000" kern="1200" dirty="0"/>
        </a:p>
      </dsp:txBody>
      <dsp:txXfrm>
        <a:off x="72045" y="73527"/>
        <a:ext cx="6812764" cy="13317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10BC5-1C61-F64E-8E1A-08832F822047}">
      <dsp:nvSpPr>
        <dsp:cNvPr id="0" name=""/>
        <dsp:cNvSpPr/>
      </dsp:nvSpPr>
      <dsp:spPr>
        <a:xfrm>
          <a:off x="0" y="234"/>
          <a:ext cx="8798012" cy="9228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kern="1200" dirty="0"/>
            <a:t>Excel also provides a quicker and easier way of performing calculations. Click on the AutoSum 𝚺  button present either on the Formulas tab or Home tab. Excel suggests a range, which you can either accept or select a different range.</a:t>
          </a:r>
          <a:endParaRPr lang="en-IN" sz="1800" kern="1200" dirty="0"/>
        </a:p>
      </dsp:txBody>
      <dsp:txXfrm>
        <a:off x="45050" y="45284"/>
        <a:ext cx="8707912" cy="8327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GB"/>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8/10/2025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8/10/2025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8/10/2025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8/10/2025</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8/10/2025</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8/10/2025</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GB"/>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8/10/2025</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8/10/2025</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4.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17/06/relationships/model3d" Target="../media/model3d1.glb"/></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pcdazero.it/office2007_040indice.ph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courses.lumenlearning.com/suny-wm-compapp/chapter/assignment-organize-sales-data/"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9004F-9787-CA4C-B5BF-09AF68A52784}"/>
              </a:ext>
            </a:extLst>
          </p:cNvPr>
          <p:cNvSpPr>
            <a:spLocks noGrp="1"/>
          </p:cNvSpPr>
          <p:nvPr>
            <p:ph type="ctrTitle"/>
          </p:nvPr>
        </p:nvSpPr>
        <p:spPr/>
        <p:txBody>
          <a:bodyPr/>
          <a:lstStyle/>
          <a:p>
            <a:r>
              <a:rPr lang="en-US" dirty="0"/>
              <a:t>Introduction to Excel</a:t>
            </a:r>
          </a:p>
        </p:txBody>
      </p:sp>
      <p:sp>
        <p:nvSpPr>
          <p:cNvPr id="3" name="Subtitle 2">
            <a:extLst>
              <a:ext uri="{FF2B5EF4-FFF2-40B4-BE49-F238E27FC236}">
                <a16:creationId xmlns:a16="http://schemas.microsoft.com/office/drawing/2014/main" id="{2EFEC6CC-DC14-CA45-850F-24A9EC036DE5}"/>
              </a:ext>
            </a:extLst>
          </p:cNvPr>
          <p:cNvSpPr>
            <a:spLocks noGrp="1"/>
          </p:cNvSpPr>
          <p:nvPr>
            <p:ph type="subTitle" idx="1"/>
          </p:nvPr>
        </p:nvSpPr>
        <p:spPr/>
        <p:txBody>
          <a:bodyPr/>
          <a:lstStyle/>
          <a:p>
            <a:r>
              <a:rPr lang="en-US" dirty="0"/>
              <a:t>By </a:t>
            </a:r>
            <a:r>
              <a:rPr lang="en-US" dirty="0" err="1"/>
              <a:t>Probir</a:t>
            </a:r>
            <a:r>
              <a:rPr lang="en-US" dirty="0"/>
              <a:t> Sir</a:t>
            </a:r>
          </a:p>
        </p:txBody>
      </p:sp>
    </p:spTree>
    <p:extLst>
      <p:ext uri="{BB962C8B-B14F-4D97-AF65-F5344CB8AC3E}">
        <p14:creationId xmlns:p14="http://schemas.microsoft.com/office/powerpoint/2010/main" val="787377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3"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
                                        <p:tgtEl>
                                          <p:spTgt spid="3">
                                            <p:txEl>
                                              <p:pRg st="0" end="0"/>
                                            </p:txEl>
                                          </p:spTgt>
                                        </p:tgtEl>
                                      </p:cBhvr>
                                    </p:animEffect>
                                    <p:anim calcmode="lin" valueType="num">
                                      <p:cBhvr>
                                        <p:cTn id="12"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4"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C6D75-8306-AC4F-953A-B3E3F6794B03}"/>
              </a:ext>
            </a:extLst>
          </p:cNvPr>
          <p:cNvSpPr>
            <a:spLocks noGrp="1"/>
          </p:cNvSpPr>
          <p:nvPr>
            <p:ph type="title"/>
          </p:nvPr>
        </p:nvSpPr>
        <p:spPr/>
        <p:txBody>
          <a:bodyPr/>
          <a:lstStyle/>
          <a:p>
            <a:br>
              <a:rPr lang="en-US" dirty="0"/>
            </a:br>
            <a:r>
              <a:rPr lang="en-US" dirty="0"/>
              <a:t>Entering Data</a:t>
            </a:r>
          </a:p>
        </p:txBody>
      </p:sp>
      <p:pic>
        <p:nvPicPr>
          <p:cNvPr id="4" name="Picture 3">
            <a:extLst>
              <a:ext uri="{FF2B5EF4-FFF2-40B4-BE49-F238E27FC236}">
                <a16:creationId xmlns:a16="http://schemas.microsoft.com/office/drawing/2014/main" id="{425AD22D-89DE-594C-8D91-0E65D1351812}"/>
              </a:ext>
            </a:extLst>
          </p:cNvPr>
          <p:cNvPicPr>
            <a:picLocks noChangeAspect="1"/>
          </p:cNvPicPr>
          <p:nvPr/>
        </p:nvPicPr>
        <p:blipFill>
          <a:blip r:embed="rId3">
            <a:alphaModFix/>
          </a:blip>
          <a:stretch>
            <a:fillRect/>
          </a:stretch>
        </p:blipFill>
        <p:spPr>
          <a:xfrm>
            <a:off x="4934465" y="1581665"/>
            <a:ext cx="6255181" cy="3694670"/>
          </a:xfrm>
          <a:prstGeom prst="rect">
            <a:avLst/>
          </a:prstGeom>
        </p:spPr>
      </p:pic>
      <p:sp>
        <p:nvSpPr>
          <p:cNvPr id="5" name="TextBox 4">
            <a:extLst>
              <a:ext uri="{FF2B5EF4-FFF2-40B4-BE49-F238E27FC236}">
                <a16:creationId xmlns:a16="http://schemas.microsoft.com/office/drawing/2014/main" id="{0C9D8569-DC12-FA42-B448-23A33888F87C}"/>
              </a:ext>
            </a:extLst>
          </p:cNvPr>
          <p:cNvSpPr txBox="1"/>
          <p:nvPr/>
        </p:nvSpPr>
        <p:spPr>
          <a:xfrm>
            <a:off x="1002354" y="197708"/>
            <a:ext cx="9984260" cy="1200329"/>
          </a:xfrm>
          <a:prstGeom prst="rect">
            <a:avLst/>
          </a:prstGeom>
          <a:blipFill>
            <a:blip r:embed="rId4">
              <a:alphaModFix amt="88000"/>
            </a:blip>
            <a:tile tx="0" ty="0" sx="100000" sy="100000" flip="none" algn="tl"/>
          </a:blipFill>
        </p:spPr>
        <p:txBody>
          <a:bodyPr wrap="square" rtlCol="0">
            <a:spAutoFit/>
          </a:bodyPr>
          <a:lstStyle/>
          <a:p>
            <a:pPr marL="285750" indent="-285750">
              <a:buFont typeface="Wingdings" pitchFamily="2" charset="2"/>
              <a:buChar char="ü"/>
            </a:pPr>
            <a:r>
              <a:rPr lang="en-US" dirty="0">
                <a:solidFill>
                  <a:schemeClr val="accent6">
                    <a:lumMod val="50000"/>
                  </a:schemeClr>
                </a:solidFill>
              </a:rPr>
              <a:t>Open a new workbook by selecting the Blank workbook thumbnail from the Start Screen.</a:t>
            </a:r>
          </a:p>
          <a:p>
            <a:pPr marL="285750" indent="-285750">
              <a:buFont typeface="Wingdings" pitchFamily="2" charset="2"/>
              <a:buChar char="ü"/>
            </a:pPr>
            <a:r>
              <a:rPr lang="en-US" dirty="0">
                <a:solidFill>
                  <a:schemeClr val="accent6">
                    <a:lumMod val="50000"/>
                  </a:schemeClr>
                </a:solidFill>
              </a:rPr>
              <a:t>Click on the cell D1 and type 'Weekly Expense'. Now, select the cell range where you enter the text. Click on the Merge &amp; Center button in the Alignment group on the Home tab. The selected cells will be merged and the text will be centered.</a:t>
            </a:r>
          </a:p>
        </p:txBody>
      </p:sp>
      <p:sp>
        <p:nvSpPr>
          <p:cNvPr id="6" name="TextBox 5">
            <a:extLst>
              <a:ext uri="{FF2B5EF4-FFF2-40B4-BE49-F238E27FC236}">
                <a16:creationId xmlns:a16="http://schemas.microsoft.com/office/drawing/2014/main" id="{08EDCD4C-C759-FB42-97D8-D55F367900E2}"/>
              </a:ext>
            </a:extLst>
          </p:cNvPr>
          <p:cNvSpPr txBox="1"/>
          <p:nvPr/>
        </p:nvSpPr>
        <p:spPr>
          <a:xfrm>
            <a:off x="778475" y="5355958"/>
            <a:ext cx="10812162" cy="1477328"/>
          </a:xfrm>
          <a:prstGeom prst="rect">
            <a:avLst/>
          </a:prstGeom>
          <a:blipFill>
            <a:blip r:embed="rId5">
              <a:alphaModFix amt="88000"/>
            </a:blip>
            <a:tile tx="0" ty="0" sx="100000" sy="100000" flip="none" algn="tl"/>
          </a:blipFill>
        </p:spPr>
        <p:txBody>
          <a:bodyPr wrap="square" rtlCol="0">
            <a:spAutoFit/>
          </a:bodyPr>
          <a:lstStyle/>
          <a:p>
            <a:pPr marL="285750" indent="-285750">
              <a:buFont typeface="Wingdings" pitchFamily="2" charset="2"/>
              <a:buChar char="ü"/>
            </a:pPr>
            <a:r>
              <a:rPr lang="en-US" dirty="0">
                <a:solidFill>
                  <a:schemeClr val="accent6">
                    <a:lumMod val="50000"/>
                  </a:schemeClr>
                </a:solidFill>
              </a:rPr>
              <a:t>Click on the cell A2 and type 'Items'. Press the Right arrow key. Type 'Monday' in B2 and "Tuesday' in C2. Likewise, enter data in the rest of the cells as displayed in Figure 7.3.</a:t>
            </a:r>
          </a:p>
          <a:p>
            <a:pPr marL="285750" indent="-285750">
              <a:buFont typeface="Wingdings" pitchFamily="2" charset="2"/>
              <a:buChar char="ü"/>
            </a:pPr>
            <a:r>
              <a:rPr lang="en-US" dirty="0">
                <a:solidFill>
                  <a:schemeClr val="accent6">
                    <a:lumMod val="50000"/>
                  </a:schemeClr>
                </a:solidFill>
              </a:rPr>
              <a:t>Click on the cell A3. Type 'Eatables' and press the Enter key. The cell pointer shifts to cell A4.</a:t>
            </a:r>
          </a:p>
          <a:p>
            <a:pPr marL="285750" indent="-285750">
              <a:buFont typeface="Wingdings" pitchFamily="2" charset="2"/>
              <a:buChar char="ü"/>
            </a:pPr>
            <a:r>
              <a:rPr lang="en-US" dirty="0">
                <a:solidFill>
                  <a:schemeClr val="accent6">
                    <a:lumMod val="50000"/>
                  </a:schemeClr>
                </a:solidFill>
              </a:rPr>
              <a:t>Type 'Cold Drink' and press the Down arrow key to move to cell A5 and type 'Milk'. Similarly, enter the remaining data.</a:t>
            </a:r>
          </a:p>
        </p:txBody>
      </p:sp>
    </p:spTree>
    <p:extLst>
      <p:ext uri="{BB962C8B-B14F-4D97-AF65-F5344CB8AC3E}">
        <p14:creationId xmlns:p14="http://schemas.microsoft.com/office/powerpoint/2010/main" val="325750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5"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anim calcmode="lin" valueType="num">
                                      <p:cBhvr>
                                        <p:cTn id="12" dur="2000" fill="hold"/>
                                        <p:tgtEl>
                                          <p:spTgt spid="4"/>
                                        </p:tgtEl>
                                        <p:attrNameLst>
                                          <p:attrName>ppt_w</p:attrName>
                                        </p:attrNameLst>
                                      </p:cBhvr>
                                      <p:tavLst>
                                        <p:tav tm="0" fmla="#ppt_w*sin(2.5*pi*$)">
                                          <p:val>
                                            <p:fltVal val="0"/>
                                          </p:val>
                                        </p:tav>
                                        <p:tav tm="100000">
                                          <p:val>
                                            <p:fltVal val="1"/>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childTnLst>
                                </p:cTn>
                              </p:par>
                              <p:par>
                                <p:cTn id="14" presetID="43"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
                                        <p:tgtEl>
                                          <p:spTgt spid="5"/>
                                        </p:tgtEl>
                                      </p:cBhvr>
                                    </p:animEffect>
                                    <p:anim calcmode="lin" valueType="num">
                                      <p:cBhvr>
                                        <p:cTn id="17" dur="400" fill="hold"/>
                                        <p:tgtEl>
                                          <p:spTgt spid="5"/>
                                        </p:tgtEl>
                                        <p:attrNameLst>
                                          <p:attrName>ppt_x</p:attrName>
                                        </p:attrNameLst>
                                      </p:cBhvr>
                                      <p:tavLst>
                                        <p:tav tm="0">
                                          <p:val>
                                            <p:strVal val="#ppt_x"/>
                                          </p:val>
                                        </p:tav>
                                        <p:tav tm="100000">
                                          <p:val>
                                            <p:strVal val="#ppt_x"/>
                                          </p:val>
                                        </p:tav>
                                      </p:tavLst>
                                    </p:anim>
                                    <p:anim calcmode="lin" valueType="num">
                                      <p:cBhvr>
                                        <p:cTn id="18" dur="400" fill="hold"/>
                                        <p:tgtEl>
                                          <p:spTgt spid="5"/>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
                                        <p:tgtEl>
                                          <p:spTgt spid="6"/>
                                        </p:tgtEl>
                                      </p:cBhvr>
                                    </p:animEffect>
                                    <p:anim calcmode="lin" valueType="num">
                                      <p:cBhvr>
                                        <p:cTn id="24" dur="400" fill="hold"/>
                                        <p:tgtEl>
                                          <p:spTgt spid="6"/>
                                        </p:tgtEl>
                                        <p:attrNameLst>
                                          <p:attrName>ppt_x</p:attrName>
                                        </p:attrNameLst>
                                      </p:cBhvr>
                                      <p:tavLst>
                                        <p:tav tm="0">
                                          <p:val>
                                            <p:strVal val="#ppt_x"/>
                                          </p:val>
                                        </p:tav>
                                        <p:tav tm="100000">
                                          <p:val>
                                            <p:strVal val="#ppt_x"/>
                                          </p:val>
                                        </p:tav>
                                      </p:tavLst>
                                    </p:anim>
                                    <p:anim calcmode="lin" valueType="num">
                                      <p:cBhvr>
                                        <p:cTn id="25" dur="400" fill="hold"/>
                                        <p:tgtEl>
                                          <p:spTgt spid="6"/>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128A-052E-0241-832F-479A1B6AE072}"/>
              </a:ext>
            </a:extLst>
          </p:cNvPr>
          <p:cNvSpPr>
            <a:spLocks noGrp="1"/>
          </p:cNvSpPr>
          <p:nvPr>
            <p:ph type="title"/>
          </p:nvPr>
        </p:nvSpPr>
        <p:spPr/>
        <p:txBody>
          <a:bodyPr/>
          <a:lstStyle/>
          <a:p>
            <a:r>
              <a:rPr lang="en-US" dirty="0"/>
              <a:t>Types of Data</a:t>
            </a:r>
          </a:p>
        </p:txBody>
      </p:sp>
      <p:sp>
        <p:nvSpPr>
          <p:cNvPr id="4" name="TextBox 3">
            <a:extLst>
              <a:ext uri="{FF2B5EF4-FFF2-40B4-BE49-F238E27FC236}">
                <a16:creationId xmlns:a16="http://schemas.microsoft.com/office/drawing/2014/main" id="{4DE40347-21D9-354A-85A6-DC0BE3E37422}"/>
              </a:ext>
            </a:extLst>
          </p:cNvPr>
          <p:cNvSpPr txBox="1"/>
          <p:nvPr/>
        </p:nvSpPr>
        <p:spPr>
          <a:xfrm>
            <a:off x="4972147" y="914003"/>
            <a:ext cx="7179275" cy="707886"/>
          </a:xfrm>
          <a:prstGeom prst="rect">
            <a:avLst/>
          </a:prstGeom>
          <a:blipFill dpi="0" rotWithShape="1">
            <a:blip r:embed="rId3"/>
            <a:srcRect/>
            <a:tile tx="0" ty="0" sx="100000" sy="100000" flip="none" algn="tl"/>
          </a:blipFill>
        </p:spPr>
        <p:txBody>
          <a:bodyPr wrap="square" rtlCol="0">
            <a:spAutoFit/>
          </a:bodyPr>
          <a:lstStyle/>
          <a:p>
            <a:r>
              <a:rPr lang="en-US" sz="2000" dirty="0">
                <a:solidFill>
                  <a:schemeClr val="accent6">
                    <a:lumMod val="50000"/>
                  </a:schemeClr>
                </a:solidFill>
              </a:rPr>
              <a:t>In Excel, different types of data can be entered, such as: </a:t>
            </a:r>
          </a:p>
          <a:p>
            <a:pPr algn="ctr"/>
            <a:r>
              <a:rPr lang="en-US" sz="2000" dirty="0">
                <a:solidFill>
                  <a:schemeClr val="accent6">
                    <a:lumMod val="50000"/>
                  </a:schemeClr>
                </a:solidFill>
              </a:rPr>
              <a:t>• Numbers              • Text                 • Formulas</a:t>
            </a:r>
          </a:p>
        </p:txBody>
      </p:sp>
      <p:sp>
        <p:nvSpPr>
          <p:cNvPr id="5" name="TextBox 4">
            <a:extLst>
              <a:ext uri="{FF2B5EF4-FFF2-40B4-BE49-F238E27FC236}">
                <a16:creationId xmlns:a16="http://schemas.microsoft.com/office/drawing/2014/main" id="{84DA21E0-7032-1E43-BD0E-9CC82A1B548E}"/>
              </a:ext>
            </a:extLst>
          </p:cNvPr>
          <p:cNvSpPr txBox="1"/>
          <p:nvPr/>
        </p:nvSpPr>
        <p:spPr>
          <a:xfrm>
            <a:off x="4972147" y="1621889"/>
            <a:ext cx="7179275" cy="4985980"/>
          </a:xfrm>
          <a:prstGeom prst="rect">
            <a:avLst/>
          </a:prstGeom>
          <a:blipFill>
            <a:blip r:embed="rId3"/>
            <a:tile tx="0" ty="0" sx="100000" sy="100000" flip="none" algn="tl"/>
          </a:blipFill>
        </p:spPr>
        <p:txBody>
          <a:bodyPr wrap="square" rtlCol="0">
            <a:spAutoFit/>
          </a:bodyPr>
          <a:lstStyle/>
          <a:p>
            <a:pPr marL="285750" indent="-285750">
              <a:buFont typeface="Wingdings" pitchFamily="2" charset="2"/>
              <a:buChar char="q"/>
            </a:pPr>
            <a:r>
              <a:rPr lang="en-US" sz="2000" b="1" i="1" u="sng" dirty="0">
                <a:solidFill>
                  <a:srgbClr val="0070C0"/>
                </a:solidFill>
              </a:rPr>
              <a:t>Numbers</a:t>
            </a:r>
            <a:r>
              <a:rPr lang="en-US" sz="2000" dirty="0">
                <a:solidFill>
                  <a:srgbClr val="00B050"/>
                </a:solidFill>
              </a:rPr>
              <a:t> are values that consist of numerals from 0 to 9 and characters, like +, -,!, @, 5,%, ^, &amp;, etc. They can be used in calculations. In addition to actual numbers, Excel also stores date and time as numbers. By default, numbers are right-aligned in a cell.</a:t>
            </a:r>
          </a:p>
          <a:p>
            <a:pPr marL="285750" indent="-285750">
              <a:buFont typeface="Wingdings" pitchFamily="2" charset="2"/>
              <a:buChar char="q"/>
            </a:pPr>
            <a:r>
              <a:rPr lang="en-US" sz="2000" b="1" i="1" u="sng" dirty="0">
                <a:solidFill>
                  <a:srgbClr val="0070C0"/>
                </a:solidFill>
              </a:rPr>
              <a:t>Text</a:t>
            </a:r>
            <a:r>
              <a:rPr lang="en-US" sz="2000" dirty="0">
                <a:solidFill>
                  <a:srgbClr val="00B050"/>
                </a:solidFill>
              </a:rPr>
              <a:t> data has letters, numbers, spaces, and special characters. It is not used in calculations. By default, the text data is left-aligned in a cell. Most often, text entries are used for worksheet headings, names, and identifying columns of data.</a:t>
            </a:r>
          </a:p>
          <a:p>
            <a:pPr marL="285750" indent="-285750">
              <a:buFont typeface="Wingdings" pitchFamily="2" charset="2"/>
              <a:buChar char="q"/>
            </a:pPr>
            <a:r>
              <a:rPr lang="en-US" sz="2000" b="1" i="1" u="sng" dirty="0">
                <a:solidFill>
                  <a:srgbClr val="0070C0"/>
                </a:solidFill>
              </a:rPr>
              <a:t>Formulas</a:t>
            </a:r>
            <a:r>
              <a:rPr lang="en-US" sz="2000" dirty="0">
                <a:solidFill>
                  <a:srgbClr val="00B050"/>
                </a:solidFill>
              </a:rPr>
              <a:t> are mathematical equations involving number values, operators, and cell addresses used for performing calculations on a worksheet. They can range from basic mathematical operations to complex calculations. Formulas begin with an equal to (=) sign.</a:t>
            </a:r>
          </a:p>
          <a:p>
            <a:pPr marL="285750" indent="-28575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A15BA489-95BA-1347-8CCC-D631DB0D1FBE}"/>
              </a:ext>
            </a:extLst>
          </p:cNvPr>
          <p:cNvPicPr>
            <a:picLocks noChangeAspect="1"/>
          </p:cNvPicPr>
          <p:nvPr/>
        </p:nvPicPr>
        <p:blipFill>
          <a:blip r:embed="rId4"/>
          <a:stretch>
            <a:fillRect/>
          </a:stretch>
        </p:blipFill>
        <p:spPr>
          <a:xfrm>
            <a:off x="901949" y="4933092"/>
            <a:ext cx="3568700" cy="1924908"/>
          </a:xfrm>
          <a:prstGeom prst="rect">
            <a:avLst/>
          </a:prstGeom>
        </p:spPr>
      </p:pic>
    </p:spTree>
    <p:extLst>
      <p:ext uri="{BB962C8B-B14F-4D97-AF65-F5344CB8AC3E}">
        <p14:creationId xmlns:p14="http://schemas.microsoft.com/office/powerpoint/2010/main" val="2846635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5"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anim calcmode="lin" valueType="num">
                                      <p:cBhvr>
                                        <p:cTn id="12" dur="2000" fill="hold"/>
                                        <p:tgtEl>
                                          <p:spTgt spid="4"/>
                                        </p:tgtEl>
                                        <p:attrNameLst>
                                          <p:attrName>ppt_w</p:attrName>
                                        </p:attrNameLst>
                                      </p:cBhvr>
                                      <p:tavLst>
                                        <p:tav tm="0" fmla="#ppt_w*sin(2.5*pi*$)">
                                          <p:val>
                                            <p:fltVal val="0"/>
                                          </p:val>
                                        </p:tav>
                                        <p:tav tm="100000">
                                          <p:val>
                                            <p:fltVal val="1"/>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childTnLst>
                                </p:cTn>
                              </p:par>
                              <p:par>
                                <p:cTn id="14" presetID="43"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
                                        <p:tgtEl>
                                          <p:spTgt spid="5"/>
                                        </p:tgtEl>
                                      </p:cBhvr>
                                    </p:animEffect>
                                    <p:anim calcmode="lin" valueType="num">
                                      <p:cBhvr>
                                        <p:cTn id="17" dur="400" fill="hold"/>
                                        <p:tgtEl>
                                          <p:spTgt spid="5"/>
                                        </p:tgtEl>
                                        <p:attrNameLst>
                                          <p:attrName>ppt_x</p:attrName>
                                        </p:attrNameLst>
                                      </p:cBhvr>
                                      <p:tavLst>
                                        <p:tav tm="0">
                                          <p:val>
                                            <p:strVal val="#ppt_x"/>
                                          </p:val>
                                        </p:tav>
                                        <p:tav tm="100000">
                                          <p:val>
                                            <p:strVal val="#ppt_x"/>
                                          </p:val>
                                        </p:tav>
                                      </p:tavLst>
                                    </p:anim>
                                    <p:anim calcmode="lin" valueType="num">
                                      <p:cBhvr>
                                        <p:cTn id="18" dur="400" fill="hold"/>
                                        <p:tgtEl>
                                          <p:spTgt spid="5"/>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181AC-2638-A845-B42F-93D41EAA2B8F}"/>
              </a:ext>
            </a:extLst>
          </p:cNvPr>
          <p:cNvSpPr>
            <a:spLocks noGrp="1"/>
          </p:cNvSpPr>
          <p:nvPr>
            <p:ph type="title"/>
          </p:nvPr>
        </p:nvSpPr>
        <p:spPr/>
        <p:txBody>
          <a:bodyPr/>
          <a:lstStyle/>
          <a:p>
            <a:r>
              <a:rPr lang="en-US" dirty="0"/>
              <a:t>Performing Calculations</a:t>
            </a:r>
          </a:p>
        </p:txBody>
      </p:sp>
      <p:graphicFrame>
        <p:nvGraphicFramePr>
          <p:cNvPr id="5" name="Diagram 4">
            <a:extLst>
              <a:ext uri="{FF2B5EF4-FFF2-40B4-BE49-F238E27FC236}">
                <a16:creationId xmlns:a16="http://schemas.microsoft.com/office/drawing/2014/main" id="{947EDB14-D946-A54C-A079-944B5D8F9516}"/>
              </a:ext>
            </a:extLst>
          </p:cNvPr>
          <p:cNvGraphicFramePr/>
          <p:nvPr>
            <p:extLst>
              <p:ext uri="{D42A27DB-BD31-4B8C-83A1-F6EECF244321}">
                <p14:modId xmlns:p14="http://schemas.microsoft.com/office/powerpoint/2010/main" val="3367503723"/>
              </p:ext>
            </p:extLst>
          </p:nvPr>
        </p:nvGraphicFramePr>
        <p:xfrm>
          <a:off x="4510216" y="358346"/>
          <a:ext cx="6956854" cy="147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40636E40-A5DB-324D-B3BB-213FA230E7D2}"/>
              </a:ext>
            </a:extLst>
          </p:cNvPr>
          <p:cNvGraphicFramePr/>
          <p:nvPr>
            <p:extLst>
              <p:ext uri="{D42A27DB-BD31-4B8C-83A1-F6EECF244321}">
                <p14:modId xmlns:p14="http://schemas.microsoft.com/office/powerpoint/2010/main" val="1979682145"/>
              </p:ext>
            </p:extLst>
          </p:nvPr>
        </p:nvGraphicFramePr>
        <p:xfrm>
          <a:off x="2842054" y="5022327"/>
          <a:ext cx="8798012" cy="9233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7">
            <a:extLst>
              <a:ext uri="{FF2B5EF4-FFF2-40B4-BE49-F238E27FC236}">
                <a16:creationId xmlns:a16="http://schemas.microsoft.com/office/drawing/2014/main" id="{1B641436-AC2D-5343-BF82-45E59795CC45}"/>
              </a:ext>
            </a:extLst>
          </p:cNvPr>
          <p:cNvPicPr>
            <a:picLocks noChangeAspect="1"/>
          </p:cNvPicPr>
          <p:nvPr/>
        </p:nvPicPr>
        <p:blipFill>
          <a:blip r:embed="rId13"/>
          <a:stretch>
            <a:fillRect/>
          </a:stretch>
        </p:blipFill>
        <p:spPr>
          <a:xfrm>
            <a:off x="4831492" y="2195554"/>
            <a:ext cx="6471877" cy="2633355"/>
          </a:xfrm>
          <a:prstGeom prst="rect">
            <a:avLst/>
          </a:prstGeom>
        </p:spPr>
      </p:pic>
    </p:spTree>
    <p:extLst>
      <p:ext uri="{BB962C8B-B14F-4D97-AF65-F5344CB8AC3E}">
        <p14:creationId xmlns:p14="http://schemas.microsoft.com/office/powerpoint/2010/main" val="18499829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3"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
                                        <p:tgtEl>
                                          <p:spTgt spid="5"/>
                                        </p:tgtEl>
                                      </p:cBhvr>
                                    </p:animEffect>
                                    <p:anim calcmode="lin" valueType="num">
                                      <p:cBhvr>
                                        <p:cTn id="12" dur="400" fill="hold"/>
                                        <p:tgtEl>
                                          <p:spTgt spid="5"/>
                                        </p:tgtEl>
                                        <p:attrNameLst>
                                          <p:attrName>ppt_x</p:attrName>
                                        </p:attrNameLst>
                                      </p:cBhvr>
                                      <p:tavLst>
                                        <p:tav tm="0">
                                          <p:val>
                                            <p:strVal val="#ppt_x"/>
                                          </p:val>
                                        </p:tav>
                                        <p:tav tm="100000">
                                          <p:val>
                                            <p:strVal val="#ppt_x"/>
                                          </p:val>
                                        </p:tav>
                                      </p:tavLst>
                                    </p:anim>
                                    <p:anim calcmode="lin" valueType="num">
                                      <p:cBhvr>
                                        <p:cTn id="13" dur="400" fill="hold"/>
                                        <p:tgtEl>
                                          <p:spTgt spid="5"/>
                                        </p:tgtEl>
                                        <p:attrNameLst>
                                          <p:attrName>ppt_y</p:attrName>
                                        </p:attrNameLst>
                                      </p:cBhvr>
                                      <p:tavLst>
                                        <p:tav tm="0">
                                          <p:val>
                                            <p:strVal val="#ppt_y+0.31"/>
                                          </p:val>
                                        </p:tav>
                                        <p:tav tm="100000">
                                          <p:val>
                                            <p:strVal val="#ppt_y+0.31"/>
                                          </p:val>
                                        </p:tav>
                                      </p:tavLst>
                                    </p:anim>
                                    <p:anim calcmode="lin" valueType="num">
                                      <p:cBhvr>
                                        <p:cTn id="14"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6" presetID="43" presetClass="entr" presetSubtype="0" fill="hold" grpId="1"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
                                        <p:tgtEl>
                                          <p:spTgt spid="5"/>
                                        </p:tgtEl>
                                      </p:cBhvr>
                                    </p:animEffect>
                                    <p:anim calcmode="lin" valueType="num">
                                      <p:cBhvr>
                                        <p:cTn id="19" dur="400" fill="hold"/>
                                        <p:tgtEl>
                                          <p:spTgt spid="5"/>
                                        </p:tgtEl>
                                        <p:attrNameLst>
                                          <p:attrName>ppt_x</p:attrName>
                                        </p:attrNameLst>
                                      </p:cBhvr>
                                      <p:tavLst>
                                        <p:tav tm="0">
                                          <p:val>
                                            <p:strVal val="#ppt_x"/>
                                          </p:val>
                                        </p:tav>
                                        <p:tav tm="100000">
                                          <p:val>
                                            <p:strVal val="#ppt_x"/>
                                          </p:val>
                                        </p:tav>
                                      </p:tavLst>
                                    </p:anim>
                                    <p:anim calcmode="lin" valueType="num">
                                      <p:cBhvr>
                                        <p:cTn id="20" dur="400" fill="hold"/>
                                        <p:tgtEl>
                                          <p:spTgt spid="5"/>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3" presetID="43"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
                                        <p:tgtEl>
                                          <p:spTgt spid="7"/>
                                        </p:tgtEl>
                                      </p:cBhvr>
                                    </p:animEffect>
                                    <p:anim calcmode="lin" valueType="num">
                                      <p:cBhvr>
                                        <p:cTn id="26" dur="400" fill="hold"/>
                                        <p:tgtEl>
                                          <p:spTgt spid="7"/>
                                        </p:tgtEl>
                                        <p:attrNameLst>
                                          <p:attrName>ppt_x</p:attrName>
                                        </p:attrNameLst>
                                      </p:cBhvr>
                                      <p:tavLst>
                                        <p:tav tm="0">
                                          <p:val>
                                            <p:strVal val="#ppt_x"/>
                                          </p:val>
                                        </p:tav>
                                        <p:tav tm="100000">
                                          <p:val>
                                            <p:strVal val="#ppt_x"/>
                                          </p:val>
                                        </p:tav>
                                      </p:tavLst>
                                    </p:anim>
                                    <p:anim calcmode="lin" valueType="num">
                                      <p:cBhvr>
                                        <p:cTn id="27" dur="400" fill="hold"/>
                                        <p:tgtEl>
                                          <p:spTgt spid="7"/>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Graphic spid="5" grpId="1">
        <p:bldAsOne/>
      </p:bldGraphic>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tile tx="0" ty="0" sx="100000" sy="100000" flip="none" algn="b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5288D1-EE5D-284B-B9FA-BF39BE7C1469}"/>
              </a:ext>
            </a:extLst>
          </p:cNvPr>
          <p:cNvSpPr txBox="1"/>
          <p:nvPr/>
        </p:nvSpPr>
        <p:spPr>
          <a:xfrm>
            <a:off x="6063049" y="1197238"/>
            <a:ext cx="6128951" cy="1785104"/>
          </a:xfrm>
          <a:prstGeom prst="rect">
            <a:avLst/>
          </a:prstGeom>
          <a:blipFill dpi="0" rotWithShape="1">
            <a:blip r:embed="rId3"/>
            <a:srcRect/>
            <a:tile tx="0" ty="0" sx="100000" sy="100000" flip="none" algn="tl"/>
          </a:blipFill>
        </p:spPr>
        <p:txBody>
          <a:bodyPr wrap="square" rtlCol="0">
            <a:spAutoFit/>
          </a:bodyPr>
          <a:lstStyle/>
          <a:p>
            <a:r>
              <a:rPr lang="en-US" sz="2000" b="1" u="sng" dirty="0">
                <a:solidFill>
                  <a:schemeClr val="accent1"/>
                </a:solidFill>
              </a:rPr>
              <a:t>Renaming a Worksheet</a:t>
            </a:r>
          </a:p>
          <a:p>
            <a:r>
              <a:rPr lang="en-US" dirty="0">
                <a:solidFill>
                  <a:srgbClr val="00B050"/>
                </a:solidFill>
              </a:rPr>
              <a:t>To rename a worksheet, double-click on the Sheet tab that you want to rename or right-click on it and select the Rename option. The Sheet tab will be highlighted. Type a new name and press the Enter key.</a:t>
            </a:r>
          </a:p>
          <a:p>
            <a:endParaRPr lang="en-US" dirty="0"/>
          </a:p>
        </p:txBody>
      </p:sp>
      <p:sp>
        <p:nvSpPr>
          <p:cNvPr id="2" name="Title 1">
            <a:extLst>
              <a:ext uri="{FF2B5EF4-FFF2-40B4-BE49-F238E27FC236}">
                <a16:creationId xmlns:a16="http://schemas.microsoft.com/office/drawing/2014/main" id="{D67CF5A6-35B7-9E4B-A508-B20B6941AEF3}"/>
              </a:ext>
            </a:extLst>
          </p:cNvPr>
          <p:cNvSpPr>
            <a:spLocks noGrp="1"/>
          </p:cNvSpPr>
          <p:nvPr>
            <p:ph type="title"/>
          </p:nvPr>
        </p:nvSpPr>
        <p:spPr/>
        <p:txBody>
          <a:bodyPr/>
          <a:lstStyle/>
          <a:p>
            <a:br>
              <a:rPr lang="en-US" dirty="0"/>
            </a:br>
            <a:r>
              <a:rPr lang="en-US" dirty="0"/>
              <a:t>Managing Worksheets</a:t>
            </a:r>
          </a:p>
        </p:txBody>
      </p:sp>
      <p:sp>
        <p:nvSpPr>
          <p:cNvPr id="4" name="TextBox 3">
            <a:extLst>
              <a:ext uri="{FF2B5EF4-FFF2-40B4-BE49-F238E27FC236}">
                <a16:creationId xmlns:a16="http://schemas.microsoft.com/office/drawing/2014/main" id="{14AABF74-8393-6E4D-A52B-7017CB50E5DF}"/>
              </a:ext>
            </a:extLst>
          </p:cNvPr>
          <p:cNvSpPr txBox="1"/>
          <p:nvPr/>
        </p:nvSpPr>
        <p:spPr>
          <a:xfrm>
            <a:off x="5890054" y="245244"/>
            <a:ext cx="6301946" cy="954107"/>
          </a:xfrm>
          <a:prstGeom prst="rect">
            <a:avLst/>
          </a:prstGeom>
          <a:blipFill dpi="0" rotWithShape="1">
            <a:blip r:embed="rId4"/>
            <a:srcRect/>
            <a:tile tx="0" ty="0" sx="100000" sy="100000" flip="none" algn="tl"/>
          </a:blipFill>
        </p:spPr>
        <p:txBody>
          <a:bodyPr wrap="square" rtlCol="0">
            <a:spAutoFit/>
          </a:bodyPr>
          <a:lstStyle/>
          <a:p>
            <a:r>
              <a:rPr lang="en-US" sz="2000" b="1" u="sng" dirty="0">
                <a:solidFill>
                  <a:srgbClr val="FF0000"/>
                </a:solidFill>
              </a:rPr>
              <a:t>Switching Between Worksheets</a:t>
            </a:r>
          </a:p>
          <a:p>
            <a:r>
              <a:rPr lang="en-US" dirty="0">
                <a:solidFill>
                  <a:srgbClr val="00B050"/>
                </a:solidFill>
              </a:rPr>
              <a:t>To switch between worksheets, use the Ctrl +Page Up or Ctrl + Page Down key combination.</a:t>
            </a:r>
          </a:p>
        </p:txBody>
      </p:sp>
      <p:sp>
        <p:nvSpPr>
          <p:cNvPr id="6" name="TextBox 5">
            <a:extLst>
              <a:ext uri="{FF2B5EF4-FFF2-40B4-BE49-F238E27FC236}">
                <a16:creationId xmlns:a16="http://schemas.microsoft.com/office/drawing/2014/main" id="{6EC661BB-4013-BD46-A311-3AE94ED779A3}"/>
              </a:ext>
            </a:extLst>
          </p:cNvPr>
          <p:cNvSpPr txBox="1"/>
          <p:nvPr/>
        </p:nvSpPr>
        <p:spPr>
          <a:xfrm>
            <a:off x="6322541" y="2958008"/>
            <a:ext cx="5869459" cy="2893100"/>
          </a:xfrm>
          <a:prstGeom prst="rect">
            <a:avLst/>
          </a:prstGeom>
          <a:blipFill dpi="0" rotWithShape="1">
            <a:blip r:embed="rId4"/>
            <a:srcRect/>
            <a:tile tx="0" ty="0" sx="100000" sy="100000" flip="none" algn="tl"/>
          </a:blipFill>
        </p:spPr>
        <p:txBody>
          <a:bodyPr wrap="square" rtlCol="0">
            <a:spAutoFit/>
          </a:bodyPr>
          <a:lstStyle/>
          <a:p>
            <a:r>
              <a:rPr lang="en-US" sz="2000" b="1" u="sng" dirty="0">
                <a:solidFill>
                  <a:schemeClr val="accent1"/>
                </a:solidFill>
              </a:rPr>
              <a:t>Adding a New Worksheet</a:t>
            </a:r>
          </a:p>
          <a:p>
            <a:pPr marL="285750" indent="-285750" algn="just">
              <a:buFont typeface="Wingdings" pitchFamily="2" charset="2"/>
              <a:buChar char="ü"/>
            </a:pPr>
            <a:r>
              <a:rPr lang="en-US" dirty="0">
                <a:solidFill>
                  <a:srgbClr val="00B050"/>
                </a:solidFill>
              </a:rPr>
              <a:t>Right-click on the Sheet tab and select the Insert option. The Insert dialog box appears with the Worksheet option selected. Click on OK. You will notice that a new worksheet gets inserted before the selected worksheet. Or</a:t>
            </a:r>
          </a:p>
          <a:p>
            <a:pPr marL="285750" indent="-285750" algn="just">
              <a:buFont typeface="Wingdings" pitchFamily="2" charset="2"/>
              <a:buChar char="ü"/>
            </a:pPr>
            <a:r>
              <a:rPr lang="en-US" dirty="0">
                <a:solidFill>
                  <a:srgbClr val="00B050"/>
                </a:solidFill>
              </a:rPr>
              <a:t>Click on the New Sheet icon        present next to the Sheet tab. A new worksheet will be added. Or</a:t>
            </a:r>
          </a:p>
          <a:p>
            <a:pPr marL="285750" indent="-285750" algn="just">
              <a:buFont typeface="Wingdings" pitchFamily="2" charset="2"/>
              <a:buChar char="ü"/>
            </a:pPr>
            <a:r>
              <a:rPr lang="en-US" dirty="0">
                <a:solidFill>
                  <a:srgbClr val="00B050"/>
                </a:solidFill>
              </a:rPr>
              <a:t>Select the Insert &gt;Insert Sheet option in the Cells group on the Home tab.</a:t>
            </a:r>
          </a:p>
        </p:txBody>
      </p:sp>
      <p:pic>
        <p:nvPicPr>
          <p:cNvPr id="7" name="Picture 6">
            <a:extLst>
              <a:ext uri="{FF2B5EF4-FFF2-40B4-BE49-F238E27FC236}">
                <a16:creationId xmlns:a16="http://schemas.microsoft.com/office/drawing/2014/main" id="{2C587A16-8847-7C4A-A102-1010BA4178F9}"/>
              </a:ext>
            </a:extLst>
          </p:cNvPr>
          <p:cNvPicPr>
            <a:picLocks noChangeAspect="1"/>
          </p:cNvPicPr>
          <p:nvPr/>
        </p:nvPicPr>
        <p:blipFill>
          <a:blip r:embed="rId5"/>
          <a:stretch>
            <a:fillRect/>
          </a:stretch>
        </p:blipFill>
        <p:spPr>
          <a:xfrm>
            <a:off x="9724769" y="4653967"/>
            <a:ext cx="304800" cy="304800"/>
          </a:xfrm>
          <a:prstGeom prst="rect">
            <a:avLst/>
          </a:prstGeom>
        </p:spPr>
      </p:pic>
      <p:sp>
        <p:nvSpPr>
          <p:cNvPr id="8" name="TextBox 7">
            <a:extLst>
              <a:ext uri="{FF2B5EF4-FFF2-40B4-BE49-F238E27FC236}">
                <a16:creationId xmlns:a16="http://schemas.microsoft.com/office/drawing/2014/main" id="{3E29DCDC-C1F7-4949-96ED-3DFE23A07E1C}"/>
              </a:ext>
            </a:extLst>
          </p:cNvPr>
          <p:cNvSpPr txBox="1"/>
          <p:nvPr/>
        </p:nvSpPr>
        <p:spPr>
          <a:xfrm>
            <a:off x="3900571" y="5851108"/>
            <a:ext cx="8291429" cy="954107"/>
          </a:xfrm>
          <a:prstGeom prst="rect">
            <a:avLst/>
          </a:prstGeom>
          <a:blipFill dpi="0" rotWithShape="1">
            <a:blip r:embed="rId3"/>
            <a:srcRect/>
            <a:tile tx="0" ty="0" sx="100000" sy="100000" flip="none" algn="tl"/>
          </a:blipFill>
        </p:spPr>
        <p:txBody>
          <a:bodyPr wrap="square" rtlCol="0">
            <a:spAutoFit/>
          </a:bodyPr>
          <a:lstStyle/>
          <a:p>
            <a:r>
              <a:rPr lang="en-US" sz="2000" b="1" u="sng" dirty="0">
                <a:solidFill>
                  <a:schemeClr val="accent1"/>
                </a:solidFill>
              </a:rPr>
              <a:t>Removing a Worksheet </a:t>
            </a:r>
          </a:p>
          <a:p>
            <a:r>
              <a:rPr lang="en-US" dirty="0">
                <a:solidFill>
                  <a:srgbClr val="00B050"/>
                </a:solidFill>
              </a:rPr>
              <a:t>Right-click on the Sheet tab and select the Delete option. Or</a:t>
            </a:r>
          </a:p>
          <a:p>
            <a:r>
              <a:rPr lang="en-US" dirty="0">
                <a:solidFill>
                  <a:srgbClr val="00B050"/>
                </a:solidFill>
              </a:rPr>
              <a:t>Select the Delete &gt; Delete Sheet option in the Cells group on the Home tab.</a:t>
            </a:r>
          </a:p>
        </p:txBody>
      </p:sp>
    </p:spTree>
    <p:extLst>
      <p:ext uri="{BB962C8B-B14F-4D97-AF65-F5344CB8AC3E}">
        <p14:creationId xmlns:p14="http://schemas.microsoft.com/office/powerpoint/2010/main" val="1031862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3"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
                                        <p:tgtEl>
                                          <p:spTgt spid="5"/>
                                        </p:tgtEl>
                                      </p:cBhvr>
                                    </p:animEffect>
                                    <p:anim calcmode="lin" valueType="num">
                                      <p:cBhvr>
                                        <p:cTn id="20" dur="400" fill="hold"/>
                                        <p:tgtEl>
                                          <p:spTgt spid="5"/>
                                        </p:tgtEl>
                                        <p:attrNameLst>
                                          <p:attrName>ppt_x</p:attrName>
                                        </p:attrNameLst>
                                      </p:cBhvr>
                                      <p:tavLst>
                                        <p:tav tm="0">
                                          <p:val>
                                            <p:strVal val="#ppt_x"/>
                                          </p:val>
                                        </p:tav>
                                        <p:tav tm="100000">
                                          <p:val>
                                            <p:strVal val="#ppt_x"/>
                                          </p:val>
                                        </p:tav>
                                      </p:tavLst>
                                    </p:anim>
                                    <p:anim calcmode="lin" valueType="num">
                                      <p:cBhvr>
                                        <p:cTn id="21" dur="400" fill="hold"/>
                                        <p:tgtEl>
                                          <p:spTgt spid="5"/>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4" presetID="43"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
                                        <p:tgtEl>
                                          <p:spTgt spid="6"/>
                                        </p:tgtEl>
                                      </p:cBhvr>
                                    </p:animEffect>
                                    <p:anim calcmode="lin" valueType="num">
                                      <p:cBhvr>
                                        <p:cTn id="27" dur="400" fill="hold"/>
                                        <p:tgtEl>
                                          <p:spTgt spid="6"/>
                                        </p:tgtEl>
                                        <p:attrNameLst>
                                          <p:attrName>ppt_x</p:attrName>
                                        </p:attrNameLst>
                                      </p:cBhvr>
                                      <p:tavLst>
                                        <p:tav tm="0">
                                          <p:val>
                                            <p:strVal val="#ppt_x"/>
                                          </p:val>
                                        </p:tav>
                                        <p:tav tm="100000">
                                          <p:val>
                                            <p:strVal val="#ppt_x"/>
                                          </p:val>
                                        </p:tav>
                                      </p:tavLst>
                                    </p:anim>
                                    <p:anim calcmode="lin" valueType="num">
                                      <p:cBhvr>
                                        <p:cTn id="28" dur="400" fill="hold"/>
                                        <p:tgtEl>
                                          <p:spTgt spid="6"/>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5" presetClass="entr" presetSubtype="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2000"/>
                                        <p:tgtEl>
                                          <p:spTgt spid="7"/>
                                        </p:tgtEl>
                                      </p:cBhvr>
                                    </p:animEffect>
                                    <p:anim calcmode="lin" valueType="num">
                                      <p:cBhvr>
                                        <p:cTn id="40" dur="2000" fill="hold"/>
                                        <p:tgtEl>
                                          <p:spTgt spid="7"/>
                                        </p:tgtEl>
                                        <p:attrNameLst>
                                          <p:attrName>ppt_w</p:attrName>
                                        </p:attrNameLst>
                                      </p:cBhvr>
                                      <p:tavLst>
                                        <p:tav tm="0" fmla="#ppt_w*sin(2.5*pi*$)">
                                          <p:val>
                                            <p:fltVal val="0"/>
                                          </p:val>
                                        </p:tav>
                                        <p:tav tm="100000">
                                          <p:val>
                                            <p:fltVal val="1"/>
                                          </p:val>
                                        </p:tav>
                                      </p:tavLst>
                                    </p:anim>
                                    <p:anim calcmode="lin" valueType="num">
                                      <p:cBhvr>
                                        <p:cTn id="41"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4" grpId="0" animBg="1"/>
      <p:bldP spid="6"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D821-C7DF-DC43-A1D8-3753C8DE5E68}"/>
              </a:ext>
            </a:extLst>
          </p:cNvPr>
          <p:cNvSpPr>
            <a:spLocks noGrp="1"/>
          </p:cNvSpPr>
          <p:nvPr>
            <p:ph type="title"/>
          </p:nvPr>
        </p:nvSpPr>
        <p:spPr/>
        <p:txBody>
          <a:bodyPr/>
          <a:lstStyle/>
          <a:p>
            <a:r>
              <a:rPr lang="en-US" dirty="0"/>
              <a:t>Saving a Workbook</a:t>
            </a:r>
          </a:p>
        </p:txBody>
      </p:sp>
      <p:sp>
        <p:nvSpPr>
          <p:cNvPr id="4" name="TextBox 3">
            <a:extLst>
              <a:ext uri="{FF2B5EF4-FFF2-40B4-BE49-F238E27FC236}">
                <a16:creationId xmlns:a16="http://schemas.microsoft.com/office/drawing/2014/main" id="{71E02388-C02A-824B-B90C-648290ABF70A}"/>
              </a:ext>
            </a:extLst>
          </p:cNvPr>
          <p:cNvSpPr txBox="1"/>
          <p:nvPr/>
        </p:nvSpPr>
        <p:spPr>
          <a:xfrm>
            <a:off x="4884519" y="2553638"/>
            <a:ext cx="6811636" cy="3970318"/>
          </a:xfrm>
          <a:prstGeom prst="rect">
            <a:avLst/>
          </a:prstGeom>
          <a:blipFill dpi="0" rotWithShape="1">
            <a:blip r:embed="rId3"/>
            <a:srcRect/>
            <a:tile tx="0" ty="0" sx="100000" sy="100000" flip="none" algn="tl"/>
          </a:blipFill>
        </p:spPr>
        <p:txBody>
          <a:bodyPr wrap="square" rtlCol="0">
            <a:spAutoFit/>
          </a:bodyPr>
          <a:lstStyle/>
          <a:p>
            <a:r>
              <a:rPr lang="en-US" b="1" u="sng" dirty="0">
                <a:solidFill>
                  <a:srgbClr val="FF0000"/>
                </a:solidFill>
              </a:rPr>
              <a:t>To save a workbook, follow the given steps:</a:t>
            </a:r>
          </a:p>
          <a:p>
            <a:pPr marL="285750" indent="-285750">
              <a:buFont typeface="Wingdings" pitchFamily="2" charset="2"/>
              <a:buChar char="ü"/>
            </a:pPr>
            <a:r>
              <a:rPr lang="en-US" b="1" dirty="0">
                <a:solidFill>
                  <a:srgbClr val="00B050"/>
                </a:solidFill>
              </a:rPr>
              <a:t>Click on the File tab </a:t>
            </a:r>
            <a:r>
              <a:rPr lang="en-US" b="1" dirty="0">
                <a:solidFill>
                  <a:srgbClr val="00B050"/>
                </a:solidFill>
                <a:sym typeface="Wingdings" pitchFamily="2" charset="2"/>
              </a:rPr>
              <a:t></a:t>
            </a:r>
            <a:r>
              <a:rPr lang="en-US" b="1" dirty="0">
                <a:solidFill>
                  <a:srgbClr val="00B050"/>
                </a:solidFill>
              </a:rPr>
              <a:t> select the Save option </a:t>
            </a:r>
            <a:r>
              <a:rPr lang="en-US" b="1" dirty="0">
                <a:solidFill>
                  <a:srgbClr val="00B050"/>
                </a:solidFill>
                <a:sym typeface="Wingdings" pitchFamily="2" charset="2"/>
              </a:rPr>
              <a:t></a:t>
            </a:r>
            <a:r>
              <a:rPr lang="en-US" b="1" dirty="0">
                <a:solidFill>
                  <a:srgbClr val="00B050"/>
                </a:solidFill>
              </a:rPr>
              <a:t> The Save As pane will appear.</a:t>
            </a:r>
          </a:p>
          <a:p>
            <a:pPr marL="285750" indent="-285750">
              <a:buFont typeface="Wingdings" pitchFamily="2" charset="2"/>
              <a:buChar char="ü"/>
            </a:pPr>
            <a:r>
              <a:rPr lang="en-US" b="1" dirty="0">
                <a:solidFill>
                  <a:srgbClr val="00B050"/>
                </a:solidFill>
              </a:rPr>
              <a:t>Click on the Browse option </a:t>
            </a:r>
            <a:r>
              <a:rPr lang="en-US" b="1" dirty="0">
                <a:solidFill>
                  <a:srgbClr val="00B050"/>
                </a:solidFill>
                <a:sym typeface="Wingdings" pitchFamily="2" charset="2"/>
              </a:rPr>
              <a:t></a:t>
            </a:r>
            <a:r>
              <a:rPr lang="en-US" b="1" dirty="0">
                <a:solidFill>
                  <a:srgbClr val="00B050"/>
                </a:solidFill>
              </a:rPr>
              <a:t> The Save As dialog box appears </a:t>
            </a:r>
            <a:r>
              <a:rPr lang="en-US" b="1" dirty="0">
                <a:solidFill>
                  <a:srgbClr val="00B050"/>
                </a:solidFill>
                <a:sym typeface="Wingdings" pitchFamily="2" charset="2"/>
              </a:rPr>
              <a:t></a:t>
            </a:r>
            <a:r>
              <a:rPr lang="en-US" b="1" dirty="0">
                <a:solidFill>
                  <a:srgbClr val="00B050"/>
                </a:solidFill>
              </a:rPr>
              <a:t> Browse the drive and the folder, where you want to save the workbook.</a:t>
            </a:r>
          </a:p>
          <a:p>
            <a:pPr marL="285750" indent="-285750">
              <a:buFont typeface="Wingdings" pitchFamily="2" charset="2"/>
              <a:buChar char="ü"/>
            </a:pPr>
            <a:r>
              <a:rPr lang="en-US" b="1" dirty="0">
                <a:solidFill>
                  <a:srgbClr val="00B050"/>
                </a:solidFill>
              </a:rPr>
              <a:t>Type the file name in the File name text box.</a:t>
            </a:r>
          </a:p>
          <a:p>
            <a:pPr marL="285750" indent="-285750">
              <a:buFont typeface="Wingdings" pitchFamily="2" charset="2"/>
              <a:buChar char="ü"/>
            </a:pPr>
            <a:r>
              <a:rPr lang="en-US" b="1" dirty="0">
                <a:solidFill>
                  <a:srgbClr val="00B050"/>
                </a:solidFill>
              </a:rPr>
              <a:t>Click on the Save button.</a:t>
            </a:r>
          </a:p>
          <a:p>
            <a:pPr marL="285750" indent="-285750">
              <a:buFont typeface="Wingdings" pitchFamily="2" charset="2"/>
              <a:buChar char="ü"/>
            </a:pPr>
            <a:r>
              <a:rPr lang="en-US" b="1" dirty="0">
                <a:solidFill>
                  <a:srgbClr val="00B050"/>
                </a:solidFill>
              </a:rPr>
              <a:t>The file will be saved with the extension •xlsx.</a:t>
            </a:r>
          </a:p>
          <a:p>
            <a:endParaRPr lang="en-US" b="1" dirty="0">
              <a:solidFill>
                <a:srgbClr val="00B050"/>
              </a:solidFill>
            </a:endParaRPr>
          </a:p>
          <a:p>
            <a:pPr marL="285750" indent="-285750">
              <a:buFont typeface="Wingdings" pitchFamily="2" charset="2"/>
              <a:buChar char="q"/>
            </a:pPr>
            <a:r>
              <a:rPr lang="en-US" b="1" dirty="0">
                <a:solidFill>
                  <a:srgbClr val="00B050"/>
                </a:solidFill>
              </a:rPr>
              <a:t> You can save your file by using the </a:t>
            </a:r>
            <a:r>
              <a:rPr lang="en-US" b="1" dirty="0" err="1">
                <a:solidFill>
                  <a:srgbClr val="00B050"/>
                </a:solidFill>
              </a:rPr>
              <a:t>Ctrl+S</a:t>
            </a:r>
            <a:r>
              <a:rPr lang="en-US" b="1" dirty="0">
                <a:solidFill>
                  <a:srgbClr val="00B050"/>
                </a:solidFill>
              </a:rPr>
              <a:t> or F12 key combination.</a:t>
            </a:r>
          </a:p>
          <a:p>
            <a:pPr marL="285750" indent="-285750">
              <a:buFont typeface="Wingdings" pitchFamily="2" charset="2"/>
              <a:buChar char="q"/>
            </a:pPr>
            <a:r>
              <a:rPr lang="en-US" b="1" dirty="0">
                <a:solidFill>
                  <a:srgbClr val="00B050"/>
                </a:solidFill>
              </a:rPr>
              <a:t>You can also select Save button on the Quick Access Toolbar.</a:t>
            </a:r>
          </a:p>
        </p:txBody>
      </p:sp>
    </p:spTree>
    <p:extLst>
      <p:ext uri="{BB962C8B-B14F-4D97-AF65-F5344CB8AC3E}">
        <p14:creationId xmlns:p14="http://schemas.microsoft.com/office/powerpoint/2010/main" val="22306586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
                                        <p:tgtEl>
                                          <p:spTgt spid="4"/>
                                        </p:tgtEl>
                                      </p:cBhvr>
                                    </p:animEffect>
                                    <p:anim calcmode="lin" valueType="num">
                                      <p:cBhvr>
                                        <p:cTn id="15" dur="400" fill="hold"/>
                                        <p:tgtEl>
                                          <p:spTgt spid="4"/>
                                        </p:tgtEl>
                                        <p:attrNameLst>
                                          <p:attrName>ppt_x</p:attrName>
                                        </p:attrNameLst>
                                      </p:cBhvr>
                                      <p:tavLst>
                                        <p:tav tm="0">
                                          <p:val>
                                            <p:strVal val="#ppt_x"/>
                                          </p:val>
                                        </p:tav>
                                        <p:tav tm="100000">
                                          <p:val>
                                            <p:strVal val="#ppt_x"/>
                                          </p:val>
                                        </p:tav>
                                      </p:tavLst>
                                    </p:anim>
                                    <p:anim calcmode="lin" valueType="num">
                                      <p:cBhvr>
                                        <p:cTn id="16" dur="400" fill="hold"/>
                                        <p:tgtEl>
                                          <p:spTgt spid="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13000"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D821-C7DF-DC43-A1D8-3753C8DE5E68}"/>
              </a:ext>
            </a:extLst>
          </p:cNvPr>
          <p:cNvSpPr>
            <a:spLocks noGrp="1"/>
          </p:cNvSpPr>
          <p:nvPr>
            <p:ph type="title"/>
          </p:nvPr>
        </p:nvSpPr>
        <p:spPr/>
        <p:txBody>
          <a:bodyPr>
            <a:normAutofit fontScale="90000"/>
          </a:bodyPr>
          <a:lstStyle/>
          <a:p>
            <a:r>
              <a:rPr lang="en-US" dirty="0"/>
              <a:t>Opening and Closing a Workbook and closing the window.</a:t>
            </a:r>
          </a:p>
        </p:txBody>
      </p:sp>
      <p:sp>
        <p:nvSpPr>
          <p:cNvPr id="4" name="TextBox 3">
            <a:extLst>
              <a:ext uri="{FF2B5EF4-FFF2-40B4-BE49-F238E27FC236}">
                <a16:creationId xmlns:a16="http://schemas.microsoft.com/office/drawing/2014/main" id="{71E02388-C02A-824B-B90C-648290ABF70A}"/>
              </a:ext>
            </a:extLst>
          </p:cNvPr>
          <p:cNvSpPr txBox="1"/>
          <p:nvPr/>
        </p:nvSpPr>
        <p:spPr>
          <a:xfrm>
            <a:off x="4479697" y="1382286"/>
            <a:ext cx="6649390" cy="4093428"/>
          </a:xfrm>
          <a:prstGeom prst="rect">
            <a:avLst/>
          </a:prstGeom>
          <a:blipFill dpi="0" rotWithShape="1">
            <a:blip r:embed="rId3"/>
            <a:srcRect/>
            <a:tile tx="0" ty="0" sx="100000" sy="100000" flip="none" algn="tl"/>
          </a:blipFill>
        </p:spPr>
        <p:txBody>
          <a:bodyPr wrap="square" rtlCol="0">
            <a:spAutoFit/>
          </a:bodyPr>
          <a:lstStyle/>
          <a:p>
            <a:r>
              <a:rPr lang="en-US" sz="2000" b="1" u="sng" dirty="0">
                <a:solidFill>
                  <a:srgbClr val="FF0000"/>
                </a:solidFill>
              </a:rPr>
              <a:t>To open, close a workbook, follow the given steps:</a:t>
            </a:r>
          </a:p>
          <a:p>
            <a:pPr marL="285750" indent="-285750">
              <a:buFont typeface="Wingdings" pitchFamily="2" charset="2"/>
              <a:buChar char="q"/>
            </a:pPr>
            <a:r>
              <a:rPr lang="en-US" sz="2000" b="1" dirty="0">
                <a:solidFill>
                  <a:srgbClr val="00B050"/>
                </a:solidFill>
              </a:rPr>
              <a:t>You can open a new workbook by pressing </a:t>
            </a:r>
            <a:r>
              <a:rPr lang="en-US" sz="2000" b="1" dirty="0" err="1">
                <a:solidFill>
                  <a:srgbClr val="00B050"/>
                </a:solidFill>
              </a:rPr>
              <a:t>ctrl+O</a:t>
            </a:r>
            <a:r>
              <a:rPr lang="en-US" sz="2000" b="1" dirty="0">
                <a:solidFill>
                  <a:srgbClr val="00B050"/>
                </a:solidFill>
              </a:rPr>
              <a:t> key combination and click on the file tab, then open to search an excel file. Click on the file to select and click open.</a:t>
            </a:r>
          </a:p>
          <a:p>
            <a:pPr marL="285750" indent="-285750">
              <a:buFont typeface="Wingdings" pitchFamily="2" charset="2"/>
              <a:buChar char="q"/>
            </a:pPr>
            <a:r>
              <a:rPr lang="en-US" sz="2000" b="1" dirty="0">
                <a:solidFill>
                  <a:srgbClr val="00B050"/>
                </a:solidFill>
              </a:rPr>
              <a:t>To close a workbook we go to file tab </a:t>
            </a:r>
            <a:r>
              <a:rPr lang="en-US" sz="2000" b="1" dirty="0">
                <a:solidFill>
                  <a:srgbClr val="00B050"/>
                </a:solidFill>
                <a:sym typeface="Wingdings" panose="05000000000000000000" pitchFamily="2" charset="2"/>
              </a:rPr>
              <a:t> close option or else we press </a:t>
            </a:r>
            <a:r>
              <a:rPr lang="en-US" sz="2000" b="1" dirty="0" err="1">
                <a:solidFill>
                  <a:srgbClr val="00B050"/>
                </a:solidFill>
                <a:sym typeface="Wingdings" panose="05000000000000000000" pitchFamily="2" charset="2"/>
              </a:rPr>
              <a:t>ctrl+W</a:t>
            </a:r>
            <a:r>
              <a:rPr lang="en-US" sz="2000" b="1" dirty="0">
                <a:solidFill>
                  <a:srgbClr val="00B050"/>
                </a:solidFill>
                <a:sym typeface="Wingdings" panose="05000000000000000000" pitchFamily="2" charset="2"/>
              </a:rPr>
              <a:t> or ctrl+F4 key combination.</a:t>
            </a:r>
          </a:p>
          <a:p>
            <a:pPr marL="285750" indent="-285750">
              <a:buFont typeface="Wingdings" pitchFamily="2" charset="2"/>
              <a:buChar char="q"/>
            </a:pPr>
            <a:r>
              <a:rPr lang="en-US" sz="2000" b="1" dirty="0">
                <a:solidFill>
                  <a:srgbClr val="00B050"/>
                </a:solidFill>
                <a:sym typeface="Wingdings" panose="05000000000000000000" pitchFamily="2" charset="2"/>
              </a:rPr>
              <a:t>To exit the window either we press close window button at the top right corner shown as x or we press alt+F4 key combination. Also we can do the same by going to the file tab and clicking on the exit button.</a:t>
            </a:r>
            <a:endParaRPr lang="en-US" sz="2000" b="1" dirty="0">
              <a:solidFill>
                <a:srgbClr val="00B050"/>
              </a:solidFill>
            </a:endParaRPr>
          </a:p>
        </p:txBody>
      </p:sp>
    </p:spTree>
    <p:extLst>
      <p:ext uri="{BB962C8B-B14F-4D97-AF65-F5344CB8AC3E}">
        <p14:creationId xmlns:p14="http://schemas.microsoft.com/office/powerpoint/2010/main" val="30691463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
                                        <p:tgtEl>
                                          <p:spTgt spid="4"/>
                                        </p:tgtEl>
                                      </p:cBhvr>
                                    </p:animEffect>
                                    <p:anim calcmode="lin" valueType="num">
                                      <p:cBhvr>
                                        <p:cTn id="15" dur="400" fill="hold"/>
                                        <p:tgtEl>
                                          <p:spTgt spid="4"/>
                                        </p:tgtEl>
                                        <p:attrNameLst>
                                          <p:attrName>ppt_x</p:attrName>
                                        </p:attrNameLst>
                                      </p:cBhvr>
                                      <p:tavLst>
                                        <p:tav tm="0">
                                          <p:val>
                                            <p:strVal val="#ppt_x"/>
                                          </p:val>
                                        </p:tav>
                                        <p:tav tm="100000">
                                          <p:val>
                                            <p:strVal val="#ppt_x"/>
                                          </p:val>
                                        </p:tav>
                                      </p:tavLst>
                                    </p:anim>
                                    <p:anim calcmode="lin" valueType="num">
                                      <p:cBhvr>
                                        <p:cTn id="16" dur="400" fill="hold"/>
                                        <p:tgtEl>
                                          <p:spTgt spid="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BF692-FD07-5D4C-BD4F-F65FB20F1166}"/>
              </a:ext>
            </a:extLst>
          </p:cNvPr>
          <p:cNvSpPr>
            <a:spLocks noGrp="1"/>
          </p:cNvSpPr>
          <p:nvPr>
            <p:ph type="title"/>
          </p:nvPr>
        </p:nvSpPr>
        <p:spPr/>
        <p:txBody>
          <a:bodyPr/>
          <a:lstStyle/>
          <a:p>
            <a:r>
              <a:rPr lang="en-US" dirty="0"/>
              <a:t>Conclusion</a:t>
            </a:r>
          </a:p>
        </p:txBody>
      </p:sp>
      <p:sp>
        <p:nvSpPr>
          <p:cNvPr id="4" name="TextBox 3">
            <a:extLst>
              <a:ext uri="{FF2B5EF4-FFF2-40B4-BE49-F238E27FC236}">
                <a16:creationId xmlns:a16="http://schemas.microsoft.com/office/drawing/2014/main" id="{8BE3F943-F70F-8642-98B8-D27A4B990EB8}"/>
              </a:ext>
            </a:extLst>
          </p:cNvPr>
          <p:cNvSpPr txBox="1"/>
          <p:nvPr/>
        </p:nvSpPr>
        <p:spPr>
          <a:xfrm>
            <a:off x="4757351" y="2364423"/>
            <a:ext cx="6397736" cy="2585323"/>
          </a:xfrm>
          <a:prstGeom prst="rect">
            <a:avLst/>
          </a:prstGeom>
          <a:blipFill>
            <a:blip r:embed="rId3">
              <a:alphaModFix amt="80000"/>
            </a:blip>
            <a:tile tx="0" ty="0" sx="100000" sy="100000" flip="none" algn="tl"/>
          </a:blipFill>
        </p:spPr>
        <p:txBody>
          <a:bodyPr wrap="square" rtlCol="0">
            <a:spAutoFit/>
          </a:bodyPr>
          <a:lstStyle/>
          <a:p>
            <a:pPr marL="285750" indent="-285750">
              <a:buFont typeface="Arial" panose="020B0604020202020204" pitchFamily="34" charset="0"/>
              <a:buChar char="•"/>
            </a:pPr>
            <a:r>
              <a:rPr lang="en-US" dirty="0">
                <a:solidFill>
                  <a:srgbClr val="00B050"/>
                </a:solidFill>
              </a:rPr>
              <a:t>MS Excel is such a nice tool to handle our day to day data as well as very large amount of data in school, offices, accounting farms etc.</a:t>
            </a:r>
          </a:p>
          <a:p>
            <a:pPr marL="285750" indent="-285750">
              <a:buFont typeface="Arial" panose="020B0604020202020204" pitchFamily="34" charset="0"/>
              <a:buChar char="•"/>
            </a:pPr>
            <a:r>
              <a:rPr lang="en-US" dirty="0">
                <a:solidFill>
                  <a:srgbClr val="00B050"/>
                </a:solidFill>
              </a:rPr>
              <a:t>Excel may be used to create and store spreadsheet, analyze data, but also used to perform some forecast on the data.</a:t>
            </a:r>
          </a:p>
          <a:p>
            <a:pPr marL="285750" indent="-285750">
              <a:buFont typeface="Arial" panose="020B0604020202020204" pitchFamily="34" charset="0"/>
              <a:buChar char="•"/>
            </a:pPr>
            <a:r>
              <a:rPr lang="en-US" dirty="0">
                <a:solidFill>
                  <a:srgbClr val="00B050"/>
                </a:solidFill>
              </a:rPr>
              <a:t>Excel is used to create routine, marksheet, student data, generating graphs and charts, budgeting, managing school resources etc. in a school perspective. </a:t>
            </a:r>
          </a:p>
        </p:txBody>
      </p:sp>
      <p:sp>
        <p:nvSpPr>
          <p:cNvPr id="5" name="Rectangle 4">
            <a:extLst>
              <a:ext uri="{FF2B5EF4-FFF2-40B4-BE49-F238E27FC236}">
                <a16:creationId xmlns:a16="http://schemas.microsoft.com/office/drawing/2014/main" id="{5D529768-28A4-6E4A-BCD9-7C8D3500BF7B}"/>
              </a:ext>
            </a:extLst>
          </p:cNvPr>
          <p:cNvSpPr/>
          <p:nvPr/>
        </p:nvSpPr>
        <p:spPr>
          <a:xfrm>
            <a:off x="3677483" y="5080340"/>
            <a:ext cx="4169057" cy="923330"/>
          </a:xfrm>
          <a:prstGeom prst="rect">
            <a:avLst/>
          </a:prstGeom>
          <a:noFill/>
        </p:spPr>
        <p:txBody>
          <a:bodyPr wrap="square" lIns="91440" tIns="45720" rIns="91440" bIns="45720">
            <a:spAutoFit/>
          </a:bodyPr>
          <a:lstStyle/>
          <a:p>
            <a:pPr algn="ctr"/>
            <a:r>
              <a:rPr lang="en-GB"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Thank You</a:t>
            </a:r>
          </a:p>
        </p:txBody>
      </p:sp>
      <mc:AlternateContent xmlns:mc="http://schemas.openxmlformats.org/markup-compatibility/2006">
        <mc:Choice xmlns:am3d="http://schemas.microsoft.com/office/drawing/2017/model3d" Requires="am3d">
          <p:graphicFrame>
            <p:nvGraphicFramePr>
              <p:cNvPr id="7" name="3D Model 6" descr="DNA">
                <a:extLst>
                  <a:ext uri="{FF2B5EF4-FFF2-40B4-BE49-F238E27FC236}">
                    <a16:creationId xmlns:a16="http://schemas.microsoft.com/office/drawing/2014/main" id="{E97FFC1C-1241-B44D-B776-09D4F1D1CAA0}"/>
                  </a:ext>
                </a:extLst>
              </p:cNvPr>
              <p:cNvGraphicFramePr>
                <a:graphicFrameLocks noChangeAspect="1"/>
              </p:cNvGraphicFramePr>
              <p:nvPr>
                <p:extLst>
                  <p:ext uri="{D42A27DB-BD31-4B8C-83A1-F6EECF244321}">
                    <p14:modId xmlns:p14="http://schemas.microsoft.com/office/powerpoint/2010/main" val="3630718300"/>
                  </p:ext>
                </p:extLst>
              </p:nvPr>
            </p:nvGraphicFramePr>
            <p:xfrm rot="5400000">
              <a:off x="8940882" y="3943954"/>
              <a:ext cx="723521" cy="3196101"/>
            </p:xfrm>
            <a:graphic>
              <a:graphicData uri="http://schemas.microsoft.com/office/drawing/2017/model3d">
                <am3d:model3d r:embed="rId4">
                  <am3d:spPr>
                    <a:xfrm rot="5400000">
                      <a:off x="0" y="0"/>
                      <a:ext cx="723521" cy="3196101"/>
                    </a:xfrm>
                    <a:prstGeom prst="rect">
                      <a:avLst/>
                    </a:prstGeom>
                  </am3d:spPr>
                  <am3d:camera>
                    <am3d:pos x="0" y="0" z="49127550"/>
                    <am3d:up dx="0" dy="36000000" dz="0"/>
                    <am3d:lookAt x="0" y="0" z="0"/>
                    <am3d:perspective fov="2700000"/>
                  </am3d:camera>
                  <am3d:trans>
                    <am3d:meterPerModelUnit n="1724731" d="1000000"/>
                    <am3d:preTrans dx="-118" dy="-18000000" dz="-1"/>
                    <am3d:scale>
                      <am3d:sx n="1000000" d="1000000"/>
                      <am3d:sy n="1000000" d="1000000"/>
                      <am3d:sz n="1000000" d="1000000"/>
                    </am3d:scale>
                    <am3d:rot ax="9560048" ay="-4798321" az="1222578"/>
                    <am3d:postTrans dx="0" dy="0" dz="0"/>
                  </am3d:trans>
                  <am3d:raster rName="Office3DRenderer" rVer="16.0.8326">
                    <am3d:blip r:embed="rId5"/>
                  </am3d:raster>
                  <am3d:objViewport viewportSz="326219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DNA">
                <a:extLst>
                  <a:ext uri="{FF2B5EF4-FFF2-40B4-BE49-F238E27FC236}">
                    <a16:creationId xmlns:a16="http://schemas.microsoft.com/office/drawing/2014/main" id="{E97FFC1C-1241-B44D-B776-09D4F1D1CAA0}"/>
                  </a:ext>
                </a:extLst>
              </p:cNvPr>
              <p:cNvPicPr>
                <a:picLocks noGrp="1" noRot="1" noChangeAspect="1" noMove="1" noResize="1" noEditPoints="1" noAdjustHandles="1" noChangeArrowheads="1" noChangeShapeType="1" noCrop="1"/>
              </p:cNvPicPr>
              <p:nvPr/>
            </p:nvPicPr>
            <p:blipFill>
              <a:blip r:embed="rId5"/>
              <a:stretch>
                <a:fillRect/>
              </a:stretch>
            </p:blipFill>
            <p:spPr>
              <a:xfrm rot="5400000">
                <a:off x="8940882" y="3943954"/>
                <a:ext cx="723521" cy="3196101"/>
              </a:xfrm>
              <a:prstGeom prst="rect">
                <a:avLst/>
              </a:prstGeom>
            </p:spPr>
          </p:pic>
        </mc:Fallback>
      </mc:AlternateContent>
    </p:spTree>
    <p:extLst>
      <p:ext uri="{BB962C8B-B14F-4D97-AF65-F5344CB8AC3E}">
        <p14:creationId xmlns:p14="http://schemas.microsoft.com/office/powerpoint/2010/main" val="19115490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25"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7" dur="1000" fill="hold"/>
                                        <p:tgtEl>
                                          <p:spTgt spid="4"/>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4"/>
                                        </p:tgtEl>
                                      </p:cBhvr>
                                    </p:animEffect>
                                  </p:childTnLst>
                                </p:cTn>
                              </p:par>
                            </p:childTnLst>
                          </p:cTn>
                        </p:par>
                        <p:par>
                          <p:cTn id="22" fill="hold">
                            <p:stCondLst>
                              <p:cond delay="1000"/>
                            </p:stCondLst>
                            <p:childTnLst>
                              <p:par>
                                <p:cTn id="23" presetID="52"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Scale>
                                      <p:cBhvr>
                                        <p:cTn id="25"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5"/>
                                        </p:tgtEl>
                                        <p:attrNameLst>
                                          <p:attrName>ppt_x</p:attrName>
                                          <p:attrName>ppt_y</p:attrName>
                                        </p:attrNameLst>
                                      </p:cBhvr>
                                    </p:animMotion>
                                    <p:animEffect transition="in" filter="fade">
                                      <p:cBhvr>
                                        <p:cTn id="27" dur="1000"/>
                                        <p:tgtEl>
                                          <p:spTgt spid="5"/>
                                        </p:tgtEl>
                                      </p:cBhvr>
                                    </p:animEffect>
                                  </p:childTnLst>
                                </p:cTn>
                              </p:par>
                            </p:childTnLst>
                          </p:cTn>
                        </p:par>
                        <p:par>
                          <p:cTn id="28" fill="hold">
                            <p:stCondLst>
                              <p:cond delay="2000"/>
                            </p:stCondLst>
                            <p:childTnLst>
                              <p:par>
                                <p:cTn id="29" presetID="39" presetClass="emph" presetSubtype="2" fill="hold" nodeType="afterEffect">
                                  <p:stCondLst>
                                    <p:cond delay="0"/>
                                  </p:stCondLst>
                                  <p:childTnLst>
                                    <p:anim calcmode="lin" valueType="num">
                                      <p:cBhvr additive="sum">
                                        <p:cTn id="30" dur="2000" fill="hold"/>
                                        <p:tgtEl>
                                          <p:spTgt spid="7"/>
                                        </p:tgtEl>
                                        <p:attrNameLst>
                                          <p:attrName>3d.object.rotation.y</p:attrName>
                                        </p:attrNameLst>
                                      </p:cBhvr>
                                      <p:tavLst>
                                        <p:tav tm="0">
                                          <p:val>
                                            <p:fltVal val="0"/>
                                          </p:val>
                                        </p:tav>
                                        <p:tav tm="1120">
                                          <p:val>
                                            <p:fltVal val="-0.0012"/>
                                          </p:val>
                                        </p:tav>
                                        <p:tav tm="2250">
                                          <p:val>
                                            <p:fltVal val="-0.0098"/>
                                          </p:val>
                                        </p:tav>
                                        <p:tav tm="3370">
                                          <p:val>
                                            <p:fltVal val="-0.033"/>
                                          </p:val>
                                        </p:tav>
                                        <p:tav tm="4490">
                                          <p:val>
                                            <p:fltVal val="-0.0789"/>
                                          </p:val>
                                        </p:tav>
                                        <p:tav tm="5620">
                                          <p:val>
                                            <p:fltVal val="-0.1548"/>
                                          </p:val>
                                        </p:tav>
                                        <p:tav tm="6740">
                                          <p:val>
                                            <p:fltVal val="-0.267"/>
                                          </p:val>
                                        </p:tav>
                                        <p:tav tm="7870">
                                          <p:val>
                                            <p:fltVal val="-0.4235"/>
                                          </p:val>
                                        </p:tav>
                                        <p:tav tm="8990">
                                          <p:val>
                                            <p:fltVal val="-0.6337"/>
                                          </p:val>
                                        </p:tav>
                                        <p:tav tm="10110">
                                          <p:val>
                                            <p:fltVal val="-0.9013"/>
                                          </p:val>
                                        </p:tav>
                                        <p:tav tm="11240">
                                          <p:val>
                                            <p:fltVal val="-1.2353"/>
                                          </p:val>
                                        </p:tav>
                                        <p:tav tm="12360">
                                          <p:val>
                                            <p:fltVal val="-1.647"/>
                                          </p:val>
                                        </p:tav>
                                        <p:tav tm="13480">
                                          <p:val>
                                            <p:fltVal val="-2.0869"/>
                                          </p:val>
                                        </p:tav>
                                        <p:tav tm="14610">
                                          <p:val>
                                            <p:fltVal val="-2.4538"/>
                                          </p:val>
                                        </p:tav>
                                        <p:tav tm="15730">
                                          <p:val>
                                            <p:fltVal val="-2.7534"/>
                                          </p:val>
                                        </p:tav>
                                        <p:tav tm="16850">
                                          <p:val>
                                            <p:fltVal val="-2.9876"/>
                                          </p:val>
                                        </p:tav>
                                        <p:tav tm="17980">
                                          <p:val>
                                            <p:fltVal val="-3.1669"/>
                                          </p:val>
                                        </p:tav>
                                        <p:tav tm="19100">
                                          <p:val>
                                            <p:fltVal val="-3.2996"/>
                                          </p:val>
                                        </p:tav>
                                        <p:tav tm="20220">
                                          <p:val>
                                            <p:fltVal val="-3.3906"/>
                                          </p:val>
                                        </p:tav>
                                        <p:tav tm="21350">
                                          <p:val>
                                            <p:fltVal val="-3.4488"/>
                                          </p:val>
                                        </p:tav>
                                        <p:tav tm="22470">
                                          <p:val>
                                            <p:fltVal val="-3.4815"/>
                                          </p:val>
                                        </p:tav>
                                        <p:tav tm="23600">
                                          <p:val>
                                            <p:fltVal val="-3.4961"/>
                                          </p:val>
                                        </p:tav>
                                        <p:tav tm="24720">
                                          <p:val>
                                            <p:fltVal val="-3.4998"/>
                                          </p:val>
                                        </p:tav>
                                        <p:tav tm="25840">
                                          <p:val>
                                            <p:fltVal val="-3.0301"/>
                                          </p:val>
                                        </p:tav>
                                        <p:tav tm="26970">
                                          <p:val>
                                            <p:fltVal val="-0.9661"/>
                                          </p:val>
                                        </p:tav>
                                        <p:tav tm="28090">
                                          <p:val>
                                            <p:fltVal val="2.1525"/>
                                          </p:val>
                                        </p:tav>
                                        <p:tav tm="29210">
                                          <p:val>
                                            <p:fltVal val="6.1215"/>
                                          </p:val>
                                        </p:tav>
                                        <p:tav tm="30340">
                                          <p:val>
                                            <p:fltVal val="10.8322"/>
                                          </p:val>
                                        </p:tav>
                                        <p:tav tm="31460">
                                          <p:val>
                                            <p:fltVal val="16.2132"/>
                                          </p:val>
                                        </p:tav>
                                        <p:tav tm="32580">
                                          <p:val>
                                            <p:fltVal val="22.2128"/>
                                          </p:val>
                                        </p:tav>
                                        <p:tav tm="33710">
                                          <p:val>
                                            <p:fltVal val="28.7297"/>
                                          </p:val>
                                        </p:tav>
                                        <p:tav tm="34830">
                                          <p:val>
                                            <p:fltVal val="35.8493"/>
                                          </p:val>
                                        </p:tav>
                                        <p:tav tm="35960">
                                          <p:val>
                                            <p:fltVal val="43.4888"/>
                                          </p:val>
                                        </p:tav>
                                        <p:tav tm="37080">
                                          <p:val>
                                            <p:fltVal val="51.6257"/>
                                          </p:val>
                                        </p:tav>
                                        <p:tav tm="38200">
                                          <p:val>
                                            <p:fltVal val="60.2402"/>
                                          </p:val>
                                        </p:tav>
                                        <p:tav tm="39330">
                                          <p:val>
                                            <p:fltVal val="69.3155"/>
                                          </p:val>
                                        </p:tav>
                                        <p:tav tm="40450">
                                          <p:val>
                                            <p:fltVal val="78.8364"/>
                                          </p:val>
                                        </p:tav>
                                        <p:tav tm="41570">
                                          <p:val>
                                            <p:fltVal val="88.6987"/>
                                          </p:val>
                                        </p:tav>
                                        <p:tav tm="42700">
                                          <p:val>
                                            <p:fltVal val="99.0679"/>
                                          </p:val>
                                        </p:tav>
                                        <p:tav tm="43820">
                                          <p:val>
                                            <p:fltVal val="109.8461"/>
                                          </p:val>
                                        </p:tav>
                                        <p:tav tm="44940">
                                          <p:val>
                                            <p:fltVal val="121.0232"/>
                                          </p:val>
                                        </p:tav>
                                        <p:tav tm="46070">
                                          <p:val>
                                            <p:fltVal val="132.5899"/>
                                          </p:val>
                                        </p:tav>
                                        <p:tav tm="47190">
                                          <p:val>
                                            <p:fltVal val="144.5376"/>
                                          </p:val>
                                        </p:tav>
                                        <p:tav tm="48310">
                                          <p:val>
                                            <p:fltVal val="156.85851"/>
                                          </p:val>
                                        </p:tav>
                                        <p:tav tm="49440">
                                          <p:val>
                                            <p:fltVal val="169.43021"/>
                                          </p:val>
                                        </p:tav>
                                        <p:tav tm="50560">
                                          <p:val>
                                            <p:fltVal val="182.34309"/>
                                          </p:val>
                                        </p:tav>
                                        <p:tav tm="51690">
                                          <p:val>
                                            <p:fltVal val="195.1411"/>
                                          </p:val>
                                        </p:tav>
                                        <p:tav tm="52810">
                                          <p:val>
                                            <p:fltVal val="207.6945"/>
                                          </p:val>
                                        </p:tav>
                                        <p:tav tm="53930">
                                          <p:val>
                                            <p:fltVal val="219.77251"/>
                                          </p:val>
                                        </p:tav>
                                        <p:tav tm="55060">
                                          <p:val>
                                            <p:fltVal val="231.4814"/>
                                          </p:val>
                                        </p:tav>
                                        <p:tav tm="56180">
                                          <p:val>
                                            <p:fltVal val="242.91341"/>
                                          </p:val>
                                        </p:tav>
                                        <p:tav tm="57300">
                                          <p:val>
                                            <p:fltVal val="253.8558"/>
                                          </p:val>
                                        </p:tav>
                                        <p:tav tm="58430">
                                          <p:val>
                                            <p:fltVal val="264.40329"/>
                                          </p:val>
                                        </p:tav>
                                        <p:tav tm="59550">
                                          <p:val>
                                            <p:fltVal val="274.63501"/>
                                          </p:val>
                                        </p:tav>
                                        <p:tav tm="60670">
                                          <p:val>
                                            <p:fltVal val="284.35721"/>
                                          </p:val>
                                        </p:tav>
                                        <p:tav tm="61800">
                                          <p:val>
                                            <p:fltVal val="293.6507"/>
                                          </p:val>
                                        </p:tav>
                                        <p:tav tm="62920">
                                          <p:val>
                                            <p:fltVal val="302.57959"/>
                                          </p:val>
                                        </p:tav>
                                        <p:tav tm="64040">
                                          <p:val>
                                            <p:fltVal val="310.96921"/>
                                          </p:val>
                                        </p:tav>
                                        <p:tav tm="65170">
                                          <p:val>
                                            <p:fltVal val="318.88379"/>
                                          </p:val>
                                        </p:tav>
                                        <p:tav tm="66290">
                                          <p:val>
                                            <p:fltVal val="326.36801"/>
                                          </p:val>
                                        </p:tav>
                                        <p:tav tm="67420">
                                          <p:val>
                                            <p:fltVal val="333.26511"/>
                                          </p:val>
                                        </p:tav>
                                        <p:tav tm="68540">
                                          <p:val>
                                            <p:fltVal val="339.6712"/>
                                          </p:val>
                                        </p:tav>
                                        <p:tav tm="69660">
                                          <p:val>
                                            <p:fltVal val="345.43851"/>
                                          </p:val>
                                        </p:tav>
                                        <p:tav tm="70790">
                                          <p:val>
                                            <p:fltVal val="350.58469"/>
                                          </p:val>
                                        </p:tav>
                                        <p:tav tm="71910">
                                          <p:val>
                                            <p:fltVal val="355.09189"/>
                                          </p:val>
                                        </p:tav>
                                        <p:tav tm="73030">
                                          <p:val>
                                            <p:fltVal val="358.80179"/>
                                          </p:val>
                                        </p:tav>
                                        <p:tav tm="74160">
                                          <p:val>
                                            <p:fltVal val="361.63531"/>
                                          </p:val>
                                        </p:tav>
                                        <p:tav tm="75280">
                                          <p:val>
                                            <p:fltVal val="363.345"/>
                                          </p:val>
                                        </p:tav>
                                        <p:tav tm="76400">
                                          <p:val>
                                            <p:fltVal val="363.4978"/>
                                          </p:val>
                                        </p:tav>
                                        <p:tav tm="77530">
                                          <p:val>
                                            <p:fltVal val="363.47061"/>
                                          </p:val>
                                        </p:tav>
                                        <p:tav tm="78650">
                                          <p:val>
                                            <p:fltVal val="363.38339"/>
                                          </p:val>
                                        </p:tav>
                                        <p:tav tm="79780">
                                          <p:val>
                                            <p:fltVal val="363.20349"/>
                                          </p:val>
                                        </p:tav>
                                        <p:tav tm="80900">
                                          <p:val>
                                            <p:fltVal val="362.8963"/>
                                          </p:val>
                                        </p:tav>
                                        <p:tav tm="82020">
                                          <p:val>
                                            <p:fltVal val="362.4227"/>
                                          </p:val>
                                        </p:tav>
                                        <p:tav tm="83150">
                                          <p:val>
                                            <p:fltVal val="361.7569"/>
                                          </p:val>
                                        </p:tav>
                                        <p:tav tm="84270">
                                          <p:val>
                                            <p:fltVal val="361.0874"/>
                                          </p:val>
                                        </p:tav>
                                        <p:tav tm="85390">
                                          <p:val>
                                            <p:fltVal val="360.6105"/>
                                          </p:val>
                                        </p:tav>
                                        <p:tav tm="86520">
                                          <p:val>
                                            <p:fltVal val="360.30069"/>
                                          </p:val>
                                        </p:tav>
                                        <p:tav tm="87640">
                                          <p:val>
                                            <p:fltVal val="360.1188"/>
                                          </p:val>
                                        </p:tav>
                                        <p:tav tm="88760">
                                          <p:val>
                                            <p:fltVal val="360.03021"/>
                                          </p:val>
                                        </p:tav>
                                        <p:tav tm="89890">
                                          <p:val>
                                            <p:fltVal val="360.00229"/>
                                          </p:val>
                                        </p:tav>
                                        <p:tav tm="91010">
                                          <p:val>
                                            <p:fltVal val="360"/>
                                          </p:val>
                                        </p:tav>
                                        <p:tav tm="92130">
                                          <p:val>
                                            <p:fltVal val="360"/>
                                          </p:val>
                                        </p:tav>
                                        <p:tav tm="93260">
                                          <p:val>
                                            <p:fltVal val="360"/>
                                          </p:val>
                                        </p:tav>
                                        <p:tav tm="94380">
                                          <p:val>
                                            <p:fltVal val="360"/>
                                          </p:val>
                                        </p:tav>
                                        <p:tav tm="95510">
                                          <p:val>
                                            <p:fltVal val="360"/>
                                          </p:val>
                                        </p:tav>
                                        <p:tav tm="96630">
                                          <p:val>
                                            <p:fltVal val="360"/>
                                          </p:val>
                                        </p:tav>
                                        <p:tav tm="97750">
                                          <p:val>
                                            <p:fltVal val="360"/>
                                          </p:val>
                                        </p:tav>
                                        <p:tav tm="98880">
                                          <p:val>
                                            <p:fltVal val="360"/>
                                          </p:val>
                                        </p:tav>
                                        <p:tav tm="100000">
                                          <p:val>
                                            <p:fltVal val="360"/>
                                          </p:val>
                                        </p:tav>
                                      </p:tavLst>
                                    </p:anim>
                                    <p:anim calcmode="lin" valueType="num">
                                      <p:cBhvr additive="sum">
                                        <p:cTn id="31" dur="2000" fill="hold"/>
                                        <p:tgtEl>
                                          <p:spTgt spid="7"/>
                                        </p:tgtEl>
                                        <p:attrNameLst>
                                          <p:attrName>3d.object.translation.y</p:attrName>
                                        </p:attrNameLst>
                                      </p:cBhvr>
                                      <p:tavLst>
                                        <p:tav tm="0">
                                          <p:val>
                                            <p:fltVal val="0"/>
                                          </p:val>
                                        </p:tav>
                                        <p:tav tm="1120">
                                          <p:val>
                                            <p:fltVal val="0"/>
                                          </p:val>
                                        </p:tav>
                                        <p:tav tm="2250">
                                          <p:val>
                                            <p:fltVal val="-10E-5"/>
                                          </p:val>
                                        </p:tav>
                                        <p:tav tm="3370">
                                          <p:val>
                                            <p:fltVal val="-0.0004"/>
                                          </p:val>
                                        </p:tav>
                                        <p:tav tm="4490">
                                          <p:val>
                                            <p:fltVal val="-0.0011"/>
                                          </p:val>
                                        </p:tav>
                                        <p:tav tm="5620">
                                          <p:val>
                                            <p:fltVal val="-0.0021"/>
                                          </p:val>
                                        </p:tav>
                                        <p:tav tm="6740">
                                          <p:val>
                                            <p:fltVal val="-0.0037"/>
                                          </p:val>
                                        </p:tav>
                                        <p:tav tm="7870">
                                          <p:val>
                                            <p:fltVal val="-0.0059"/>
                                          </p:val>
                                        </p:tav>
                                        <p:tav tm="8990">
                                          <p:val>
                                            <p:fltVal val="-0.0088"/>
                                          </p:val>
                                        </p:tav>
                                        <p:tav tm="10110">
                                          <p:val>
                                            <p:fltVal val="-0.0125"/>
                                          </p:val>
                                        </p:tav>
                                        <p:tav tm="11240">
                                          <p:val>
                                            <p:fltVal val="-0.0162"/>
                                          </p:val>
                                        </p:tav>
                                        <p:tav tm="12360">
                                          <p:val>
                                            <p:fltVal val="-0.0191"/>
                                          </p:val>
                                        </p:tav>
                                        <p:tav tm="13480">
                                          <p:val>
                                            <p:fltVal val="-0.0213"/>
                                          </p:val>
                                        </p:tav>
                                        <p:tav tm="14610">
                                          <p:val>
                                            <p:fltVal val="-0.0228"/>
                                          </p:val>
                                        </p:tav>
                                        <p:tav tm="15730">
                                          <p:val>
                                            <p:fltVal val="-0.0239"/>
                                          </p:val>
                                        </p:tav>
                                        <p:tav tm="16850">
                                          <p:val>
                                            <p:fltVal val="-0.0245"/>
                                          </p:val>
                                        </p:tav>
                                        <p:tav tm="17980">
                                          <p:val>
                                            <p:fltVal val="-0.0248"/>
                                          </p:val>
                                        </p:tav>
                                        <p:tav tm="19100">
                                          <p:val>
                                            <p:fltVal val="-0.0249"/>
                                          </p:val>
                                        </p:tav>
                                        <p:tav tm="20220">
                                          <p:val>
                                            <p:fltVal val="-0.0249"/>
                                          </p:val>
                                        </p:tav>
                                        <p:tav tm="21350">
                                          <p:val>
                                            <p:fltVal val="-0.0248"/>
                                          </p:val>
                                        </p:tav>
                                        <p:tav tm="22470">
                                          <p:val>
                                            <p:fltVal val="-0.0241"/>
                                          </p:val>
                                        </p:tav>
                                        <p:tav tm="23600">
                                          <p:val>
                                            <p:fltVal val="-0.022"/>
                                          </p:val>
                                        </p:tav>
                                        <p:tav tm="24720">
                                          <p:val>
                                            <p:fltVal val="-0.0179"/>
                                          </p:val>
                                        </p:tav>
                                        <p:tav tm="25840">
                                          <p:val>
                                            <p:fltVal val="-0.0113"/>
                                          </p:val>
                                        </p:tav>
                                        <p:tav tm="26970">
                                          <p:val>
                                            <p:fltVal val="-0.0013"/>
                                          </p:val>
                                        </p:tav>
                                        <p:tav tm="28090">
                                          <p:val>
                                            <p:fltVal val="0.0124"/>
                                          </p:val>
                                        </p:tav>
                                        <p:tav tm="29210">
                                          <p:val>
                                            <p:fltVal val="0.0309"/>
                                          </p:val>
                                        </p:tav>
                                        <p:tav tm="30340">
                                          <p:val>
                                            <p:fltVal val="0.0546"/>
                                          </p:val>
                                        </p:tav>
                                        <p:tav tm="31460">
                                          <p:val>
                                            <p:fltVal val="0.0842"/>
                                          </p:val>
                                        </p:tav>
                                        <p:tav tm="32580">
                                          <p:val>
                                            <p:fltVal val="0.1204"/>
                                          </p:val>
                                        </p:tav>
                                        <p:tav tm="33710">
                                          <p:val>
                                            <p:fltVal val="0.1634"/>
                                          </p:val>
                                        </p:tav>
                                        <p:tav tm="34830">
                                          <p:val>
                                            <p:fltVal val="0.2145"/>
                                          </p:val>
                                        </p:tav>
                                        <p:tav tm="35960">
                                          <p:val>
                                            <p:fltVal val="0.2711"/>
                                          </p:val>
                                        </p:tav>
                                        <p:tav tm="37080">
                                          <p:val>
                                            <p:fltVal val="0.3207"/>
                                          </p:val>
                                        </p:tav>
                                        <p:tav tm="38200">
                                          <p:val>
                                            <p:fltVal val="0.3625"/>
                                          </p:val>
                                        </p:tav>
                                        <p:tav tm="39330">
                                          <p:val>
                                            <p:fltVal val="0.3973"/>
                                          </p:val>
                                        </p:tav>
                                        <p:tav tm="40450">
                                          <p:val>
                                            <p:fltVal val="0.4256"/>
                                          </p:val>
                                        </p:tav>
                                        <p:tav tm="41570">
                                          <p:val>
                                            <p:fltVal val="0.448"/>
                                          </p:val>
                                        </p:tav>
                                        <p:tav tm="42700">
                                          <p:val>
                                            <p:fltVal val="0.4655"/>
                                          </p:val>
                                        </p:tav>
                                        <p:tav tm="43820">
                                          <p:val>
                                            <p:fltVal val="0.4786"/>
                                          </p:val>
                                        </p:tav>
                                        <p:tav tm="44940">
                                          <p:val>
                                            <p:fltVal val="0.4878"/>
                                          </p:val>
                                        </p:tav>
                                        <p:tav tm="46070">
                                          <p:val>
                                            <p:fltVal val="0.4939"/>
                                          </p:val>
                                        </p:tav>
                                        <p:tav tm="47190">
                                          <p:val>
                                            <p:fltVal val="0.4975"/>
                                          </p:val>
                                        </p:tav>
                                        <p:tav tm="48310">
                                          <p:val>
                                            <p:fltVal val="0.4993"/>
                                          </p:val>
                                        </p:tav>
                                        <p:tav tm="49440">
                                          <p:val>
                                            <p:fltVal val="0.4999"/>
                                          </p:val>
                                        </p:tav>
                                        <p:tav tm="50560">
                                          <p:val>
                                            <p:fltVal val="0.4999"/>
                                          </p:val>
                                        </p:tav>
                                        <p:tav tm="51690">
                                          <p:val>
                                            <p:fltVal val="0.4998"/>
                                          </p:val>
                                        </p:tav>
                                        <p:tav tm="52810">
                                          <p:val>
                                            <p:fltVal val="0.4988"/>
                                          </p:val>
                                        </p:tav>
                                        <p:tav tm="53930">
                                          <p:val>
                                            <p:fltVal val="0.4965"/>
                                          </p:val>
                                        </p:tav>
                                        <p:tav tm="55060">
                                          <p:val>
                                            <p:fltVal val="0.4921"/>
                                          </p:val>
                                        </p:tav>
                                        <p:tav tm="56180">
                                          <p:val>
                                            <p:fltVal val="0.485"/>
                                          </p:val>
                                        </p:tav>
                                        <p:tav tm="57300">
                                          <p:val>
                                            <p:fltVal val="0.4746"/>
                                          </p:val>
                                        </p:tav>
                                        <p:tav tm="58430">
                                          <p:val>
                                            <p:fltVal val="0.4603"/>
                                          </p:val>
                                        </p:tav>
                                        <p:tav tm="59550">
                                          <p:val>
                                            <p:fltVal val="0.4411"/>
                                          </p:val>
                                        </p:tav>
                                        <p:tav tm="60670">
                                          <p:val>
                                            <p:fltVal val="0.4169"/>
                                          </p:val>
                                        </p:tav>
                                        <p:tav tm="61800">
                                          <p:val>
                                            <p:fltVal val="0.3868"/>
                                          </p:val>
                                        </p:tav>
                                        <p:tav tm="62920">
                                          <p:val>
                                            <p:fltVal val="0.3499"/>
                                          </p:val>
                                        </p:tav>
                                        <p:tav tm="64040">
                                          <p:val>
                                            <p:fltVal val="0.306"/>
                                          </p:val>
                                        </p:tav>
                                        <p:tav tm="65170">
                                          <p:val>
                                            <p:fltVal val="0.2544"/>
                                          </p:val>
                                        </p:tav>
                                        <p:tav tm="66290">
                                          <p:val>
                                            <p:fltVal val="0.1981"/>
                                          </p:val>
                                        </p:tav>
                                        <p:tav tm="67420">
                                          <p:val>
                                            <p:fltVal val="0.1498"/>
                                          </p:val>
                                        </p:tav>
                                        <p:tav tm="68540">
                                          <p:val>
                                            <p:fltVal val="0.1087"/>
                                          </p:val>
                                        </p:tav>
                                        <p:tav tm="69660">
                                          <p:val>
                                            <p:fltVal val="0.0748"/>
                                          </p:val>
                                        </p:tav>
                                        <p:tav tm="70790">
                                          <p:val>
                                            <p:fltVal val="0.0473"/>
                                          </p:val>
                                        </p:tav>
                                        <p:tav tm="71910">
                                          <p:val>
                                            <p:fltVal val="0.0251"/>
                                          </p:val>
                                        </p:tav>
                                        <p:tav tm="73030">
                                          <p:val>
                                            <p:fltVal val="0.0082"/>
                                          </p:val>
                                        </p:tav>
                                        <p:tav tm="74160">
                                          <p:val>
                                            <p:fltVal val="-0.0044"/>
                                          </p:val>
                                        </p:tav>
                                        <p:tav tm="75280">
                                          <p:val>
                                            <p:fltVal val="-0.0134"/>
                                          </p:val>
                                        </p:tav>
                                        <p:tav tm="76400">
                                          <p:val>
                                            <p:fltVal val="-0.0192"/>
                                          </p:val>
                                        </p:tav>
                                        <p:tav tm="77530">
                                          <p:val>
                                            <p:fltVal val="-0.0227"/>
                                          </p:val>
                                        </p:tav>
                                        <p:tav tm="78650">
                                          <p:val>
                                            <p:fltVal val="-0.0244"/>
                                          </p:val>
                                        </p:tav>
                                        <p:tav tm="79780">
                                          <p:val>
                                            <p:fltVal val="-0.0249"/>
                                          </p:val>
                                        </p:tav>
                                        <p:tav tm="80900">
                                          <p:val>
                                            <p:fltVal val="-0.0249"/>
                                          </p:val>
                                        </p:tav>
                                        <p:tav tm="82020">
                                          <p:val>
                                            <p:fltVal val="-0.0244"/>
                                          </p:val>
                                        </p:tav>
                                        <p:tav tm="83150">
                                          <p:val>
                                            <p:fltVal val="-0.0219"/>
                                          </p:val>
                                        </p:tav>
                                        <p:tav tm="84270">
                                          <p:val>
                                            <p:fltVal val="-0.0156"/>
                                          </p:val>
                                        </p:tav>
                                        <p:tav tm="85390">
                                          <p:val>
                                            <p:fltVal val="-0.0039"/>
                                          </p:val>
                                        </p:tav>
                                        <p:tav tm="86520">
                                          <p:val>
                                            <p:fltVal val="0.0104"/>
                                          </p:val>
                                        </p:tav>
                                        <p:tav tm="87640">
                                          <p:val>
                                            <p:fltVal val="0.0192"/>
                                          </p:val>
                                        </p:tav>
                                        <p:tav tm="88760">
                                          <p:val>
                                            <p:fltVal val="0.0235"/>
                                          </p:val>
                                        </p:tav>
                                        <p:tav tm="89890">
                                          <p:val>
                                            <p:fltVal val="0.0248"/>
                                          </p:val>
                                        </p:tav>
                                        <p:tav tm="91010">
                                          <p:val>
                                            <p:fltVal val="0.0249"/>
                                          </p:val>
                                        </p:tav>
                                        <p:tav tm="92130">
                                          <p:val>
                                            <p:fltVal val="0.0247"/>
                                          </p:val>
                                        </p:tav>
                                        <p:tav tm="93260">
                                          <p:val>
                                            <p:fltVal val="0.0234"/>
                                          </p:val>
                                        </p:tav>
                                        <p:tav tm="94380">
                                          <p:val>
                                            <p:fltVal val="0.0202"/>
                                          </p:val>
                                        </p:tav>
                                        <p:tav tm="95510">
                                          <p:val>
                                            <p:fltVal val="0.0143"/>
                                          </p:val>
                                        </p:tav>
                                        <p:tav tm="96630">
                                          <p:val>
                                            <p:fltVal val="0.0071"/>
                                          </p:val>
                                        </p:tav>
                                        <p:tav tm="97750">
                                          <p:val>
                                            <p:fltVal val="0.0027"/>
                                          </p:val>
                                        </p:tav>
                                        <p:tav tm="98880">
                                          <p:val>
                                            <p:fltVal val="0.0007"/>
                                          </p:val>
                                        </p:tav>
                                        <p:tav tm="100000">
                                          <p:val>
                                            <p:fltVal val="0"/>
                                          </p:val>
                                        </p:tav>
                                      </p:tavLst>
                                    </p:anim>
                                    <p:anim calcmode="lin" valueType="num">
                                      <p:cBhvr additive="mult">
                                        <p:cTn id="32" dur="2000" fill="hold"/>
                                        <p:tgtEl>
                                          <p:spTgt spid="7"/>
                                        </p:tgtEl>
                                        <p:attrNameLst>
                                          <p:attrName>3d.object.scale.x</p:attrName>
                                        </p:attrNameLst>
                                      </p:cBhvr>
                                      <p:tavLst>
                                        <p:tav tm="0">
                                          <p:val>
                                            <p:fltVal val="1"/>
                                          </p:val>
                                        </p:tav>
                                        <p:tav tm="1120">
                                          <p:val>
                                            <p:fltVal val="1"/>
                                          </p:val>
                                        </p:tav>
                                        <p:tav tm="2250">
                                          <p:val>
                                            <p:fltVal val="1.0002"/>
                                          </p:val>
                                        </p:tav>
                                        <p:tav tm="3370">
                                          <p:val>
                                            <p:fltVal val="1.0009"/>
                                          </p:val>
                                        </p:tav>
                                        <p:tav tm="4490">
                                          <p:val>
                                            <p:fltVal val="1.0023"/>
                                          </p:val>
                                        </p:tav>
                                        <p:tav tm="5620">
                                          <p:val>
                                            <p:fltVal val="1.0046"/>
                                          </p:val>
                                        </p:tav>
                                        <p:tav tm="6740">
                                          <p:val>
                                            <p:fltVal val="1.008"/>
                                          </p:val>
                                        </p:tav>
                                        <p:tav tm="7870">
                                          <p:val>
                                            <p:fltVal val="1.0127"/>
                                          </p:val>
                                        </p:tav>
                                        <p:tav tm="8990">
                                          <p:val>
                                            <p:fltVal val="1.019"/>
                                          </p:val>
                                        </p:tav>
                                        <p:tav tm="10110">
                                          <p:val>
                                            <p:fltVal val="1.0271"/>
                                          </p:val>
                                        </p:tav>
                                        <p:tav tm="11240">
                                          <p:val>
                                            <p:fltVal val="1.0351"/>
                                          </p:val>
                                        </p:tav>
                                        <p:tav tm="12360">
                                          <p:val>
                                            <p:fltVal val="1.0414"/>
                                          </p:val>
                                        </p:tav>
                                        <p:tav tm="13480">
                                          <p:val>
                                            <p:fltVal val="1.046"/>
                                          </p:val>
                                        </p:tav>
                                        <p:tav tm="14610">
                                          <p:val>
                                            <p:fltVal val="1.0494"/>
                                          </p:val>
                                        </p:tav>
                                        <p:tav tm="15730">
                                          <p:val>
                                            <p:fltVal val="1.0516"/>
                                          </p:val>
                                        </p:tav>
                                        <p:tav tm="16850">
                                          <p:val>
                                            <p:fltVal val="1.053"/>
                                          </p:val>
                                        </p:tav>
                                        <p:tav tm="17980">
                                          <p:val>
                                            <p:fltVal val="1.0537"/>
                                          </p:val>
                                        </p:tav>
                                        <p:tav tm="19100">
                                          <p:val>
                                            <p:fltVal val="1.0539"/>
                                          </p:val>
                                        </p:tav>
                                        <p:tav tm="20220">
                                          <p:val>
                                            <p:fltVal val="1.054"/>
                                          </p:val>
                                        </p:tav>
                                        <p:tav tm="21350">
                                          <p:val>
                                            <p:fltVal val="1.0536"/>
                                          </p:val>
                                        </p:tav>
                                        <p:tav tm="22470">
                                          <p:val>
                                            <p:fltVal val="1.0515"/>
                                          </p:val>
                                        </p:tav>
                                        <p:tav tm="23600">
                                          <p:val>
                                            <p:fltVal val="1.0457"/>
                                          </p:val>
                                        </p:tav>
                                        <p:tav tm="24720">
                                          <p:val>
                                            <p:fltVal val="1.0344"/>
                                          </p:val>
                                        </p:tav>
                                        <p:tav tm="25840">
                                          <p:val>
                                            <p:fltVal val="1.0183"/>
                                          </p:val>
                                        </p:tav>
                                        <p:tav tm="26970">
                                          <p:val>
                                            <p:fltVal val="1.0076"/>
                                          </p:val>
                                        </p:tav>
                                        <p:tav tm="28090">
                                          <p:val>
                                            <p:fltVal val="1.0021"/>
                                          </p:val>
                                        </p:tav>
                                        <p:tav tm="29210">
                                          <p:val>
                                            <p:fltVal val="1.0002"/>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
                                          </p:val>
                                        </p:tav>
                                        <p:tav tm="68540">
                                          <p:val>
                                            <p:fltVal val="1.0006"/>
                                          </p:val>
                                        </p:tav>
                                        <p:tav tm="69660">
                                          <p:val>
                                            <p:fltVal val="1.0024"/>
                                          </p:val>
                                        </p:tav>
                                        <p:tav tm="70790">
                                          <p:val>
                                            <p:fltVal val="1.006"/>
                                          </p:val>
                                        </p:tav>
                                        <p:tav tm="71910">
                                          <p:val>
                                            <p:fltVal val="1.0121"/>
                                          </p:val>
                                        </p:tav>
                                        <p:tav tm="73030">
                                          <p:val>
                                            <p:fltVal val="1.0213"/>
                                          </p:val>
                                        </p:tav>
                                        <p:tav tm="74160">
                                          <p:val>
                                            <p:fltVal val="1.0331"/>
                                          </p:val>
                                        </p:tav>
                                        <p:tav tm="75280">
                                          <p:val>
                                            <p:fltVal val="1.0422"/>
                                          </p:val>
                                        </p:tav>
                                        <p:tav tm="76400">
                                          <p:val>
                                            <p:fltVal val="1.0482"/>
                                          </p:val>
                                        </p:tav>
                                        <p:tav tm="77530">
                                          <p:val>
                                            <p:fltVal val="1.0516"/>
                                          </p:val>
                                        </p:tav>
                                        <p:tav tm="78650">
                                          <p:val>
                                            <p:fltVal val="1.0534"/>
                                          </p:val>
                                        </p:tav>
                                        <p:tav tm="79780">
                                          <p:val>
                                            <p:fltVal val="1.0539"/>
                                          </p:val>
                                        </p:tav>
                                        <p:tav tm="80900">
                                          <p:val>
                                            <p:fltVal val="1.0539"/>
                                          </p:val>
                                        </p:tav>
                                        <p:tav tm="82020">
                                          <p:val>
                                            <p:fltVal val="1.0534"/>
                                          </p:val>
                                        </p:tav>
                                        <p:tav tm="83150">
                                          <p:val>
                                            <p:fltVal val="1.0506"/>
                                          </p:val>
                                        </p:tav>
                                        <p:tav tm="84270">
                                          <p:val>
                                            <p:fltVal val="1.0439"/>
                                          </p:val>
                                        </p:tav>
                                        <p:tav tm="85390">
                                          <p:val>
                                            <p:fltVal val="1.0312"/>
                                          </p:val>
                                        </p:tav>
                                        <p:tav tm="86520">
                                          <p:val>
                                            <p:fltVal val="1.0156"/>
                                          </p:val>
                                        </p:tav>
                                        <p:tav tm="87640">
                                          <p:val>
                                            <p:fltVal val="1.0061"/>
                                          </p:val>
                                        </p:tav>
                                        <p:tav tm="88760">
                                          <p:val>
                                            <p:fltVal val="1.0015"/>
                                          </p:val>
                                        </p:tav>
                                        <p:tav tm="89890">
                                          <p:val>
                                            <p:fltVal val="1.0001"/>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33" dur="2000" fill="hold"/>
                                        <p:tgtEl>
                                          <p:spTgt spid="7"/>
                                        </p:tgtEl>
                                        <p:attrNameLst>
                                          <p:attrName>3d.object.scale.y</p:attrName>
                                        </p:attrNameLst>
                                      </p:cBhvr>
                                      <p:tavLst>
                                        <p:tav tm="0">
                                          <p:val>
                                            <p:fltVal val="1"/>
                                          </p:val>
                                        </p:tav>
                                        <p:tav tm="1120">
                                          <p:val>
                                            <p:fltVal val="0.9999"/>
                                          </p:val>
                                        </p:tav>
                                        <p:tav tm="2250">
                                          <p:val>
                                            <p:fltVal val="0.9994"/>
                                          </p:val>
                                        </p:tav>
                                        <p:tav tm="3370">
                                          <p:val>
                                            <p:fltVal val="0.9981"/>
                                          </p:val>
                                        </p:tav>
                                        <p:tav tm="4490">
                                          <p:val>
                                            <p:fltVal val="0.9955"/>
                                          </p:val>
                                        </p:tav>
                                        <p:tav tm="5620">
                                          <p:val>
                                            <p:fltVal val="0.9913"/>
                                          </p:val>
                                        </p:tav>
                                        <p:tav tm="6740">
                                          <p:val>
                                            <p:fltVal val="0.985"/>
                                          </p:val>
                                        </p:tav>
                                        <p:tav tm="7870">
                                          <p:val>
                                            <p:fltVal val="0.9763"/>
                                          </p:val>
                                        </p:tav>
                                        <p:tav tm="8990">
                                          <p:val>
                                            <p:fltVal val="0.9646"/>
                                          </p:val>
                                        </p:tav>
                                        <p:tav tm="10110">
                                          <p:val>
                                            <p:fltVal val="0.9497"/>
                                          </p:val>
                                        </p:tav>
                                        <p:tav tm="11240">
                                          <p:val>
                                            <p:fltVal val="0.9348"/>
                                          </p:val>
                                        </p:tav>
                                        <p:tav tm="12360">
                                          <p:val>
                                            <p:fltVal val="0.9232"/>
                                          </p:val>
                                        </p:tav>
                                        <p:tav tm="13480">
                                          <p:val>
                                            <p:fltVal val="0.9146"/>
                                          </p:val>
                                        </p:tav>
                                        <p:tav tm="14610">
                                          <p:val>
                                            <p:fltVal val="0.9084"/>
                                          </p:val>
                                        </p:tav>
                                        <p:tav tm="15730">
                                          <p:val>
                                            <p:fltVal val="0.9042"/>
                                          </p:val>
                                        </p:tav>
                                        <p:tav tm="16850">
                                          <p:val>
                                            <p:fltVal val="0.9017"/>
                                          </p:val>
                                        </p:tav>
                                        <p:tav tm="17980">
                                          <p:val>
                                            <p:fltVal val="0.9005"/>
                                          </p:val>
                                        </p:tav>
                                        <p:tav tm="19100">
                                          <p:val>
                                            <p:fltVal val="0.9"/>
                                          </p:val>
                                        </p:tav>
                                        <p:tav tm="20220">
                                          <p:val>
                                            <p:fltVal val="0.8999"/>
                                          </p:val>
                                        </p:tav>
                                        <p:tav tm="21350">
                                          <p:val>
                                            <p:fltVal val="0.9006"/>
                                          </p:val>
                                        </p:tav>
                                        <p:tav tm="22470">
                                          <p:val>
                                            <p:fltVal val="0.9046"/>
                                          </p:val>
                                        </p:tav>
                                        <p:tav tm="23600">
                                          <p:val>
                                            <p:fltVal val="0.9153"/>
                                          </p:val>
                                        </p:tav>
                                        <p:tav tm="24720">
                                          <p:val>
                                            <p:fltVal val="0.9362"/>
                                          </p:val>
                                        </p:tav>
                                        <p:tav tm="25840">
                                          <p:val>
                                            <p:fltVal val="0.9659"/>
                                          </p:val>
                                        </p:tav>
                                        <p:tav tm="26970">
                                          <p:val>
                                            <p:fltVal val="0.9858"/>
                                          </p:val>
                                        </p:tav>
                                        <p:tav tm="28090">
                                          <p:val>
                                            <p:fltVal val="0.9959"/>
                                          </p:val>
                                        </p:tav>
                                        <p:tav tm="29210">
                                          <p:val>
                                            <p:fltVal val="0.9995"/>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0.9998"/>
                                          </p:val>
                                        </p:tav>
                                        <p:tav tm="68540">
                                          <p:val>
                                            <p:fltVal val="0.9987"/>
                                          </p:val>
                                        </p:tav>
                                        <p:tav tm="69660">
                                          <p:val>
                                            <p:fltVal val="0.9955"/>
                                          </p:val>
                                        </p:tav>
                                        <p:tav tm="70790">
                                          <p:val>
                                            <p:fltVal val="0.9888"/>
                                          </p:val>
                                        </p:tav>
                                        <p:tav tm="71910">
                                          <p:val>
                                            <p:fltVal val="0.9775"/>
                                          </p:val>
                                        </p:tav>
                                        <p:tav tm="73030">
                                          <p:val>
                                            <p:fltVal val="0.9605"/>
                                          </p:val>
                                        </p:tav>
                                        <p:tav tm="74160">
                                          <p:val>
                                            <p:fltVal val="0.9385"/>
                                          </p:val>
                                        </p:tav>
                                        <p:tav tm="75280">
                                          <p:val>
                                            <p:fltVal val="0.9217"/>
                                          </p:val>
                                        </p:tav>
                                        <p:tav tm="76400">
                                          <p:val>
                                            <p:fltVal val="0.9107"/>
                                          </p:val>
                                        </p:tav>
                                        <p:tav tm="77530">
                                          <p:val>
                                            <p:fltVal val="0.9042"/>
                                          </p:val>
                                        </p:tav>
                                        <p:tav tm="78650">
                                          <p:val>
                                            <p:fltVal val="0.901"/>
                                          </p:val>
                                        </p:tav>
                                        <p:tav tm="79780">
                                          <p:val>
                                            <p:fltVal val="0.9"/>
                                          </p:val>
                                        </p:tav>
                                        <p:tav tm="80900">
                                          <p:val>
                                            <p:fltVal val="0.9"/>
                                          </p:val>
                                        </p:tav>
                                        <p:tav tm="82020">
                                          <p:val>
                                            <p:fltVal val="0.901"/>
                                          </p:val>
                                        </p:tav>
                                        <p:tav tm="83150">
                                          <p:val>
                                            <p:fltVal val="0.9061"/>
                                          </p:val>
                                        </p:tav>
                                        <p:tav tm="84270">
                                          <p:val>
                                            <p:fltVal val="0.9186"/>
                                          </p:val>
                                        </p:tav>
                                        <p:tav tm="85390">
                                          <p:val>
                                            <p:fltVal val="0.942"/>
                                          </p:val>
                                        </p:tav>
                                        <p:tav tm="86520">
                                          <p:val>
                                            <p:fltVal val="0.9709"/>
                                          </p:val>
                                        </p:tav>
                                        <p:tav tm="87640">
                                          <p:val>
                                            <p:fltVal val="0.9885"/>
                                          </p:val>
                                        </p:tav>
                                        <p:tav tm="88760">
                                          <p:val>
                                            <p:fltVal val="0.997"/>
                                          </p:val>
                                        </p:tav>
                                        <p:tav tm="89890">
                                          <p:val>
                                            <p:fltVal val="0.9997"/>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anim calcmode="lin" valueType="num">
                                      <p:cBhvr additive="mult">
                                        <p:cTn id="34" dur="2000" fill="hold"/>
                                        <p:tgtEl>
                                          <p:spTgt spid="7"/>
                                        </p:tgtEl>
                                        <p:attrNameLst>
                                          <p:attrName>3d.object.scale.z</p:attrName>
                                        </p:attrNameLst>
                                      </p:cBhvr>
                                      <p:tavLst>
                                        <p:tav tm="0">
                                          <p:val>
                                            <p:fltVal val="1"/>
                                          </p:val>
                                        </p:tav>
                                        <p:tav tm="1120">
                                          <p:val>
                                            <p:fltVal val="1"/>
                                          </p:val>
                                        </p:tav>
                                        <p:tav tm="2250">
                                          <p:val>
                                            <p:fltVal val="1.0002"/>
                                          </p:val>
                                        </p:tav>
                                        <p:tav tm="3370">
                                          <p:val>
                                            <p:fltVal val="1.0009"/>
                                          </p:val>
                                        </p:tav>
                                        <p:tav tm="4490">
                                          <p:val>
                                            <p:fltVal val="1.0023"/>
                                          </p:val>
                                        </p:tav>
                                        <p:tav tm="5620">
                                          <p:val>
                                            <p:fltVal val="1.0046"/>
                                          </p:val>
                                        </p:tav>
                                        <p:tav tm="6740">
                                          <p:val>
                                            <p:fltVal val="1.008"/>
                                          </p:val>
                                        </p:tav>
                                        <p:tav tm="7870">
                                          <p:val>
                                            <p:fltVal val="1.0127"/>
                                          </p:val>
                                        </p:tav>
                                        <p:tav tm="8990">
                                          <p:val>
                                            <p:fltVal val="1.019"/>
                                          </p:val>
                                        </p:tav>
                                        <p:tav tm="10110">
                                          <p:val>
                                            <p:fltVal val="1.0271"/>
                                          </p:val>
                                        </p:tav>
                                        <p:tav tm="11240">
                                          <p:val>
                                            <p:fltVal val="1.0351"/>
                                          </p:val>
                                        </p:tav>
                                        <p:tav tm="12360">
                                          <p:val>
                                            <p:fltVal val="1.0414"/>
                                          </p:val>
                                        </p:tav>
                                        <p:tav tm="13480">
                                          <p:val>
                                            <p:fltVal val="1.046"/>
                                          </p:val>
                                        </p:tav>
                                        <p:tav tm="14610">
                                          <p:val>
                                            <p:fltVal val="1.0494"/>
                                          </p:val>
                                        </p:tav>
                                        <p:tav tm="15730">
                                          <p:val>
                                            <p:fltVal val="1.0516"/>
                                          </p:val>
                                        </p:tav>
                                        <p:tav tm="16850">
                                          <p:val>
                                            <p:fltVal val="1.053"/>
                                          </p:val>
                                        </p:tav>
                                        <p:tav tm="17980">
                                          <p:val>
                                            <p:fltVal val="1.0537"/>
                                          </p:val>
                                        </p:tav>
                                        <p:tav tm="19100">
                                          <p:val>
                                            <p:fltVal val="1.0539"/>
                                          </p:val>
                                        </p:tav>
                                        <p:tav tm="20220">
                                          <p:val>
                                            <p:fltVal val="1.054"/>
                                          </p:val>
                                        </p:tav>
                                        <p:tav tm="21350">
                                          <p:val>
                                            <p:fltVal val="1.0536"/>
                                          </p:val>
                                        </p:tav>
                                        <p:tav tm="22470">
                                          <p:val>
                                            <p:fltVal val="1.0515"/>
                                          </p:val>
                                        </p:tav>
                                        <p:tav tm="23600">
                                          <p:val>
                                            <p:fltVal val="1.0457"/>
                                          </p:val>
                                        </p:tav>
                                        <p:tav tm="24720">
                                          <p:val>
                                            <p:fltVal val="1.0344"/>
                                          </p:val>
                                        </p:tav>
                                        <p:tav tm="25840">
                                          <p:val>
                                            <p:fltVal val="1.0183"/>
                                          </p:val>
                                        </p:tav>
                                        <p:tav tm="26970">
                                          <p:val>
                                            <p:fltVal val="1.0076"/>
                                          </p:val>
                                        </p:tav>
                                        <p:tav tm="28090">
                                          <p:val>
                                            <p:fltVal val="1.0021"/>
                                          </p:val>
                                        </p:tav>
                                        <p:tav tm="29210">
                                          <p:val>
                                            <p:fltVal val="1.0002"/>
                                          </p:val>
                                        </p:tav>
                                        <p:tav tm="30340">
                                          <p:val>
                                            <p:fltVal val="1"/>
                                          </p:val>
                                        </p:tav>
                                        <p:tav tm="31460">
                                          <p:val>
                                            <p:fltVal val="1"/>
                                          </p:val>
                                        </p:tav>
                                        <p:tav tm="32580">
                                          <p:val>
                                            <p:fltVal val="1"/>
                                          </p:val>
                                        </p:tav>
                                        <p:tav tm="33710">
                                          <p:val>
                                            <p:fltVal val="1"/>
                                          </p:val>
                                        </p:tav>
                                        <p:tav tm="34830">
                                          <p:val>
                                            <p:fltVal val="1"/>
                                          </p:val>
                                        </p:tav>
                                        <p:tav tm="35960">
                                          <p:val>
                                            <p:fltVal val="1"/>
                                          </p:val>
                                        </p:tav>
                                        <p:tav tm="37080">
                                          <p:val>
                                            <p:fltVal val="1"/>
                                          </p:val>
                                        </p:tav>
                                        <p:tav tm="38200">
                                          <p:val>
                                            <p:fltVal val="1"/>
                                          </p:val>
                                        </p:tav>
                                        <p:tav tm="39330">
                                          <p:val>
                                            <p:fltVal val="1"/>
                                          </p:val>
                                        </p:tav>
                                        <p:tav tm="40450">
                                          <p:val>
                                            <p:fltVal val="1"/>
                                          </p:val>
                                        </p:tav>
                                        <p:tav tm="41570">
                                          <p:val>
                                            <p:fltVal val="1"/>
                                          </p:val>
                                        </p:tav>
                                        <p:tav tm="42700">
                                          <p:val>
                                            <p:fltVal val="1"/>
                                          </p:val>
                                        </p:tav>
                                        <p:tav tm="43820">
                                          <p:val>
                                            <p:fltVal val="1"/>
                                          </p:val>
                                        </p:tav>
                                        <p:tav tm="44940">
                                          <p:val>
                                            <p:fltVal val="1"/>
                                          </p:val>
                                        </p:tav>
                                        <p:tav tm="46070">
                                          <p:val>
                                            <p:fltVal val="1"/>
                                          </p:val>
                                        </p:tav>
                                        <p:tav tm="47190">
                                          <p:val>
                                            <p:fltVal val="1"/>
                                          </p:val>
                                        </p:tav>
                                        <p:tav tm="48310">
                                          <p:val>
                                            <p:fltVal val="1"/>
                                          </p:val>
                                        </p:tav>
                                        <p:tav tm="49440">
                                          <p:val>
                                            <p:fltVal val="1"/>
                                          </p:val>
                                        </p:tav>
                                        <p:tav tm="50560">
                                          <p:val>
                                            <p:fltVal val="1"/>
                                          </p:val>
                                        </p:tav>
                                        <p:tav tm="51690">
                                          <p:val>
                                            <p:fltVal val="1"/>
                                          </p:val>
                                        </p:tav>
                                        <p:tav tm="52810">
                                          <p:val>
                                            <p:fltVal val="1"/>
                                          </p:val>
                                        </p:tav>
                                        <p:tav tm="53930">
                                          <p:val>
                                            <p:fltVal val="1"/>
                                          </p:val>
                                        </p:tav>
                                        <p:tav tm="55060">
                                          <p:val>
                                            <p:fltVal val="1"/>
                                          </p:val>
                                        </p:tav>
                                        <p:tav tm="56180">
                                          <p:val>
                                            <p:fltVal val="1"/>
                                          </p:val>
                                        </p:tav>
                                        <p:tav tm="57300">
                                          <p:val>
                                            <p:fltVal val="1"/>
                                          </p:val>
                                        </p:tav>
                                        <p:tav tm="58430">
                                          <p:val>
                                            <p:fltVal val="1"/>
                                          </p:val>
                                        </p:tav>
                                        <p:tav tm="59550">
                                          <p:val>
                                            <p:fltVal val="1"/>
                                          </p:val>
                                        </p:tav>
                                        <p:tav tm="60670">
                                          <p:val>
                                            <p:fltVal val="1"/>
                                          </p:val>
                                        </p:tav>
                                        <p:tav tm="61800">
                                          <p:val>
                                            <p:fltVal val="1"/>
                                          </p:val>
                                        </p:tav>
                                        <p:tav tm="62920">
                                          <p:val>
                                            <p:fltVal val="1"/>
                                          </p:val>
                                        </p:tav>
                                        <p:tav tm="64040">
                                          <p:val>
                                            <p:fltVal val="1"/>
                                          </p:val>
                                        </p:tav>
                                        <p:tav tm="65170">
                                          <p:val>
                                            <p:fltVal val="1"/>
                                          </p:val>
                                        </p:tav>
                                        <p:tav tm="66290">
                                          <p:val>
                                            <p:fltVal val="1"/>
                                          </p:val>
                                        </p:tav>
                                        <p:tav tm="67420">
                                          <p:val>
                                            <p:fltVal val="1"/>
                                          </p:val>
                                        </p:tav>
                                        <p:tav tm="68540">
                                          <p:val>
                                            <p:fltVal val="1.0006"/>
                                          </p:val>
                                        </p:tav>
                                        <p:tav tm="69660">
                                          <p:val>
                                            <p:fltVal val="1.0024"/>
                                          </p:val>
                                        </p:tav>
                                        <p:tav tm="70790">
                                          <p:val>
                                            <p:fltVal val="1.006"/>
                                          </p:val>
                                        </p:tav>
                                        <p:tav tm="71910">
                                          <p:val>
                                            <p:fltVal val="1.0121"/>
                                          </p:val>
                                        </p:tav>
                                        <p:tav tm="73030">
                                          <p:val>
                                            <p:fltVal val="1.0213"/>
                                          </p:val>
                                        </p:tav>
                                        <p:tav tm="74160">
                                          <p:val>
                                            <p:fltVal val="1.0331"/>
                                          </p:val>
                                        </p:tav>
                                        <p:tav tm="75280">
                                          <p:val>
                                            <p:fltVal val="1.0422"/>
                                          </p:val>
                                        </p:tav>
                                        <p:tav tm="76400">
                                          <p:val>
                                            <p:fltVal val="1.0482"/>
                                          </p:val>
                                        </p:tav>
                                        <p:tav tm="77530">
                                          <p:val>
                                            <p:fltVal val="1.0516"/>
                                          </p:val>
                                        </p:tav>
                                        <p:tav tm="78650">
                                          <p:val>
                                            <p:fltVal val="1.0534"/>
                                          </p:val>
                                        </p:tav>
                                        <p:tav tm="79780">
                                          <p:val>
                                            <p:fltVal val="1.0539"/>
                                          </p:val>
                                        </p:tav>
                                        <p:tav tm="80900">
                                          <p:val>
                                            <p:fltVal val="1.0539"/>
                                          </p:val>
                                        </p:tav>
                                        <p:tav tm="82020">
                                          <p:val>
                                            <p:fltVal val="1.0534"/>
                                          </p:val>
                                        </p:tav>
                                        <p:tav tm="83150">
                                          <p:val>
                                            <p:fltVal val="1.0506"/>
                                          </p:val>
                                        </p:tav>
                                        <p:tav tm="84270">
                                          <p:val>
                                            <p:fltVal val="1.0439"/>
                                          </p:val>
                                        </p:tav>
                                        <p:tav tm="85390">
                                          <p:val>
                                            <p:fltVal val="1.0312"/>
                                          </p:val>
                                        </p:tav>
                                        <p:tav tm="86520">
                                          <p:val>
                                            <p:fltVal val="1.0156"/>
                                          </p:val>
                                        </p:tav>
                                        <p:tav tm="87640">
                                          <p:val>
                                            <p:fltVal val="1.0061"/>
                                          </p:val>
                                        </p:tav>
                                        <p:tav tm="88760">
                                          <p:val>
                                            <p:fltVal val="1.0015"/>
                                          </p:val>
                                        </p:tav>
                                        <p:tav tm="89890">
                                          <p:val>
                                            <p:fltVal val="1.0001"/>
                                          </p:val>
                                        </p:tav>
                                        <p:tav tm="91010">
                                          <p:val>
                                            <p:fltVal val="1"/>
                                          </p:val>
                                        </p:tav>
                                        <p:tav tm="92130">
                                          <p:val>
                                            <p:fltVal val="1"/>
                                          </p:val>
                                        </p:tav>
                                        <p:tav tm="93260">
                                          <p:val>
                                            <p:fltVal val="1"/>
                                          </p:val>
                                        </p:tav>
                                        <p:tav tm="94380">
                                          <p:val>
                                            <p:fltVal val="1"/>
                                          </p:val>
                                        </p:tav>
                                        <p:tav tm="95510">
                                          <p:val>
                                            <p:fltVal val="1"/>
                                          </p:val>
                                        </p:tav>
                                        <p:tav tm="96630">
                                          <p:val>
                                            <p:fltVal val="1"/>
                                          </p:val>
                                        </p:tav>
                                        <p:tav tm="97750">
                                          <p:val>
                                            <p:fltVal val="1"/>
                                          </p:val>
                                        </p:tav>
                                        <p:tav tm="98880">
                                          <p:val>
                                            <p:fltVal val="1"/>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DF9AC0-CB64-544C-B5D2-1E83BA5E3B98}"/>
              </a:ext>
            </a:extLst>
          </p:cNvPr>
          <p:cNvSpPr txBox="1"/>
          <p:nvPr/>
        </p:nvSpPr>
        <p:spPr>
          <a:xfrm>
            <a:off x="1361662" y="1552587"/>
            <a:ext cx="2753139" cy="707886"/>
          </a:xfrm>
          <a:prstGeom prst="rect">
            <a:avLst/>
          </a:prstGeom>
          <a:noFill/>
        </p:spPr>
        <p:txBody>
          <a:bodyPr wrap="square" rtlCol="0">
            <a:spAutoFit/>
          </a:bodyPr>
          <a:lstStyle/>
          <a:p>
            <a:r>
              <a:rPr kumimoji="0" lang="en-US" sz="4000" b="0" i="0" u="none" strike="noStrike" kern="1200" cap="none" spc="-150" normalizeH="0" baseline="0" noProof="0" dirty="0">
                <a:ln>
                  <a:noFill/>
                </a:ln>
                <a:solidFill>
                  <a:srgbClr val="FFFEFF"/>
                </a:solidFill>
                <a:effectLst/>
                <a:uLnTx/>
                <a:uFillTx/>
                <a:latin typeface="Calibri Light" panose="020F0302020204030204"/>
                <a:ea typeface="+mj-ea"/>
                <a:cs typeface="+mj-cs"/>
              </a:rPr>
              <a:t>Contents</a:t>
            </a:r>
            <a:endParaRPr lang="en-US" dirty="0"/>
          </a:p>
        </p:txBody>
      </p:sp>
      <p:sp>
        <p:nvSpPr>
          <p:cNvPr id="5" name="TextBox 4">
            <a:extLst>
              <a:ext uri="{FF2B5EF4-FFF2-40B4-BE49-F238E27FC236}">
                <a16:creationId xmlns:a16="http://schemas.microsoft.com/office/drawing/2014/main" id="{12075AAA-3CBD-7C4A-A8B7-4D5AC3026543}"/>
              </a:ext>
            </a:extLst>
          </p:cNvPr>
          <p:cNvSpPr txBox="1"/>
          <p:nvPr/>
        </p:nvSpPr>
        <p:spPr>
          <a:xfrm>
            <a:off x="864974" y="2260473"/>
            <a:ext cx="3521675" cy="2554545"/>
          </a:xfrm>
          <a:prstGeom prst="rect">
            <a:avLst/>
          </a:prstGeom>
          <a:noFill/>
        </p:spPr>
        <p:txBody>
          <a:bodyPr wrap="square" rtlCol="0">
            <a:spAutoFit/>
          </a:bodyPr>
          <a:lstStyle/>
          <a:p>
            <a:pPr marL="285750" indent="-285750">
              <a:buFont typeface="Wingdings" pitchFamily="2" charset="2"/>
              <a:buChar char="Ø"/>
            </a:pPr>
            <a:r>
              <a:rPr lang="en-US" sz="1600" dirty="0">
                <a:solidFill>
                  <a:schemeClr val="bg1"/>
                </a:solidFill>
              </a:rPr>
              <a:t>Features of Excel</a:t>
            </a:r>
          </a:p>
          <a:p>
            <a:pPr marL="285750" indent="-285750">
              <a:buFont typeface="Wingdings" pitchFamily="2" charset="2"/>
              <a:buChar char="Ø"/>
            </a:pPr>
            <a:r>
              <a:rPr lang="en-US" sz="1600" dirty="0">
                <a:solidFill>
                  <a:schemeClr val="bg1"/>
                </a:solidFill>
              </a:rPr>
              <a:t>Starting Excel 2019</a:t>
            </a:r>
          </a:p>
          <a:p>
            <a:pPr marL="285750" indent="-285750">
              <a:buFont typeface="Wingdings" pitchFamily="2" charset="2"/>
              <a:buChar char="Ø"/>
            </a:pPr>
            <a:r>
              <a:rPr lang="en-US" sz="1600" dirty="0">
                <a:solidFill>
                  <a:schemeClr val="bg1"/>
                </a:solidFill>
              </a:rPr>
              <a:t>Workbook and Worksheet</a:t>
            </a:r>
          </a:p>
          <a:p>
            <a:pPr marL="285750" indent="-285750">
              <a:buFont typeface="Wingdings" pitchFamily="2" charset="2"/>
              <a:buChar char="Ø"/>
            </a:pPr>
            <a:r>
              <a:rPr lang="en-US" sz="1600" dirty="0">
                <a:solidFill>
                  <a:schemeClr val="bg1"/>
                </a:solidFill>
              </a:rPr>
              <a:t>Components of a Worksheet</a:t>
            </a:r>
          </a:p>
          <a:p>
            <a:pPr marL="285750" indent="-285750">
              <a:buFont typeface="Wingdings" pitchFamily="2" charset="2"/>
              <a:buChar char="Ø"/>
            </a:pPr>
            <a:r>
              <a:rPr lang="en-US" sz="1600" dirty="0">
                <a:solidFill>
                  <a:schemeClr val="bg1"/>
                </a:solidFill>
              </a:rPr>
              <a:t>Moving around the Spreadsheet</a:t>
            </a:r>
          </a:p>
          <a:p>
            <a:pPr marL="285750" indent="-285750">
              <a:buFont typeface="Wingdings" pitchFamily="2" charset="2"/>
              <a:buChar char="Ø"/>
            </a:pPr>
            <a:r>
              <a:rPr lang="en-US" sz="1600" dirty="0">
                <a:solidFill>
                  <a:schemeClr val="bg1"/>
                </a:solidFill>
              </a:rPr>
              <a:t>Entering Data</a:t>
            </a:r>
          </a:p>
          <a:p>
            <a:pPr marL="285750" indent="-285750">
              <a:buFont typeface="Wingdings" pitchFamily="2" charset="2"/>
              <a:buChar char="Ø"/>
            </a:pPr>
            <a:r>
              <a:rPr lang="en-US" sz="1600" dirty="0">
                <a:solidFill>
                  <a:schemeClr val="bg1"/>
                </a:solidFill>
              </a:rPr>
              <a:t>Types of Data</a:t>
            </a:r>
          </a:p>
          <a:p>
            <a:pPr marL="285750" indent="-285750">
              <a:buFont typeface="Wingdings" pitchFamily="2" charset="2"/>
              <a:buChar char="Ø"/>
            </a:pPr>
            <a:r>
              <a:rPr lang="en-US" sz="1600" dirty="0">
                <a:solidFill>
                  <a:schemeClr val="bg1"/>
                </a:solidFill>
              </a:rPr>
              <a:t>Performing Calculations</a:t>
            </a:r>
          </a:p>
          <a:p>
            <a:pPr marL="285750" indent="-285750">
              <a:buFont typeface="Wingdings" pitchFamily="2" charset="2"/>
              <a:buChar char="Ø"/>
            </a:pPr>
            <a:r>
              <a:rPr lang="en-US" sz="1600" dirty="0">
                <a:solidFill>
                  <a:schemeClr val="bg1"/>
                </a:solidFill>
              </a:rPr>
              <a:t>Managing Worksheets</a:t>
            </a:r>
          </a:p>
          <a:p>
            <a:pPr marL="285750" indent="-285750">
              <a:buFont typeface="Wingdings" pitchFamily="2" charset="2"/>
              <a:buChar char="Ø"/>
            </a:pPr>
            <a:r>
              <a:rPr lang="en-US" sz="1600" dirty="0">
                <a:solidFill>
                  <a:schemeClr val="bg1"/>
                </a:solidFill>
              </a:rPr>
              <a:t>Saving a Workbook</a:t>
            </a:r>
          </a:p>
        </p:txBody>
      </p:sp>
      <p:pic>
        <p:nvPicPr>
          <p:cNvPr id="10" name="Picture 9">
            <a:extLst>
              <a:ext uri="{FF2B5EF4-FFF2-40B4-BE49-F238E27FC236}">
                <a16:creationId xmlns:a16="http://schemas.microsoft.com/office/drawing/2014/main" id="{BF65B367-2F99-3945-B574-A9157E46493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029201" y="1552587"/>
            <a:ext cx="6096000" cy="3429000"/>
          </a:xfrm>
          <a:prstGeom prst="rect">
            <a:avLst/>
          </a:prstGeom>
        </p:spPr>
      </p:pic>
    </p:spTree>
    <p:extLst>
      <p:ext uri="{BB962C8B-B14F-4D97-AF65-F5344CB8AC3E}">
        <p14:creationId xmlns:p14="http://schemas.microsoft.com/office/powerpoint/2010/main" val="32917482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26"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par>
                                <p:cTn id="28" presetID="49" presetClass="entr" presetSubtype="0" decel="10000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 calcmode="lin" valueType="num">
                                      <p:cBhvr>
                                        <p:cTn id="32" dur="500" fill="hold"/>
                                        <p:tgtEl>
                                          <p:spTgt spid="10"/>
                                        </p:tgtEl>
                                        <p:attrNameLst>
                                          <p:attrName>style.rotation</p:attrName>
                                        </p:attrNameLst>
                                      </p:cBhvr>
                                      <p:tavLst>
                                        <p:tav tm="0">
                                          <p:val>
                                            <p:fltVal val="360"/>
                                          </p:val>
                                        </p:tav>
                                        <p:tav tm="100000">
                                          <p:val>
                                            <p:fltVal val="0"/>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4039F-E2CE-4E4B-9206-4473744EA4E4}"/>
              </a:ext>
            </a:extLst>
          </p:cNvPr>
          <p:cNvSpPr>
            <a:spLocks noGrp="1"/>
          </p:cNvSpPr>
          <p:nvPr>
            <p:ph type="title"/>
          </p:nvPr>
        </p:nvSpPr>
        <p:spPr/>
        <p:txBody>
          <a:bodyPr/>
          <a:lstStyle/>
          <a:p>
            <a:r>
              <a:rPr lang="en-US" dirty="0"/>
              <a:t>Introduction</a:t>
            </a:r>
          </a:p>
        </p:txBody>
      </p:sp>
      <p:sp>
        <p:nvSpPr>
          <p:cNvPr id="5" name="TextBox 4">
            <a:extLst>
              <a:ext uri="{FF2B5EF4-FFF2-40B4-BE49-F238E27FC236}">
                <a16:creationId xmlns:a16="http://schemas.microsoft.com/office/drawing/2014/main" id="{A43A23A0-CD9B-C94D-B94C-6FB243B39253}"/>
              </a:ext>
            </a:extLst>
          </p:cNvPr>
          <p:cNvSpPr txBox="1"/>
          <p:nvPr/>
        </p:nvSpPr>
        <p:spPr>
          <a:xfrm>
            <a:off x="4662658" y="402786"/>
            <a:ext cx="7088617" cy="2554545"/>
          </a:xfrm>
          <a:prstGeom prst="rect">
            <a:avLst/>
          </a:prstGeom>
          <a:blipFill dpi="0" rotWithShape="1">
            <a:blip r:embed="rId3"/>
            <a:srcRect/>
            <a:tile tx="0" ty="0" sx="100000" sy="100000" flip="none" algn="tl"/>
          </a:blipFill>
        </p:spPr>
        <p:txBody>
          <a:bodyPr wrap="square" rtlCol="0">
            <a:spAutoFit/>
          </a:bodyPr>
          <a:lstStyle/>
          <a:p>
            <a:pPr marL="285750" indent="-285750" algn="just">
              <a:buFont typeface="Wingdings" pitchFamily="2" charset="2"/>
              <a:buChar char="v"/>
            </a:pPr>
            <a:r>
              <a:rPr lang="en-US" sz="2000" dirty="0">
                <a:solidFill>
                  <a:schemeClr val="accent4">
                    <a:lumMod val="75000"/>
                  </a:schemeClr>
                </a:solidFill>
              </a:rPr>
              <a:t>Microsoft Excel 2019 is a popular spreadsheet application of Microsoft Office Suite 2019. </a:t>
            </a:r>
          </a:p>
          <a:p>
            <a:pPr marL="285750" indent="-285750" algn="just">
              <a:buFont typeface="Wingdings" pitchFamily="2" charset="2"/>
              <a:buChar char="v"/>
            </a:pPr>
            <a:r>
              <a:rPr lang="en-US" sz="2000" dirty="0">
                <a:solidFill>
                  <a:schemeClr val="accent4">
                    <a:lumMod val="75000"/>
                  </a:schemeClr>
                </a:solidFill>
              </a:rPr>
              <a:t>It allows you to organize and manipulate the data. It is widely used to perform mathematical calculations. </a:t>
            </a:r>
          </a:p>
          <a:p>
            <a:pPr marL="285750" indent="-285750" algn="just">
              <a:buFont typeface="Wingdings" pitchFamily="2" charset="2"/>
              <a:buChar char="v"/>
            </a:pPr>
            <a:r>
              <a:rPr lang="en-US" sz="2000" dirty="0">
                <a:solidFill>
                  <a:schemeClr val="accent4">
                    <a:lumMod val="75000"/>
                  </a:schemeClr>
                </a:solidFill>
              </a:rPr>
              <a:t>In Excel, data is spread in a tabular form, consisting of rows and columns. </a:t>
            </a:r>
          </a:p>
          <a:p>
            <a:pPr marL="285750" indent="-285750" algn="just">
              <a:buFont typeface="Wingdings" pitchFamily="2" charset="2"/>
              <a:buChar char="v"/>
            </a:pPr>
            <a:r>
              <a:rPr lang="en-US" sz="2000" dirty="0">
                <a:solidFill>
                  <a:schemeClr val="accent4">
                    <a:lumMod val="75000"/>
                  </a:schemeClr>
                </a:solidFill>
              </a:rPr>
              <a:t>You can use different inbuilt features and tools on these rows and columns to handle the data easily and quickly.</a:t>
            </a:r>
          </a:p>
        </p:txBody>
      </p:sp>
      <p:pic>
        <p:nvPicPr>
          <p:cNvPr id="10" name="Picture 9">
            <a:extLst>
              <a:ext uri="{FF2B5EF4-FFF2-40B4-BE49-F238E27FC236}">
                <a16:creationId xmlns:a16="http://schemas.microsoft.com/office/drawing/2014/main" id="{3F9A4101-BF96-AA49-89D1-F1B3BCF92D6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148305" y="3070156"/>
            <a:ext cx="5256084" cy="3565421"/>
          </a:xfrm>
          <a:prstGeom prst="rect">
            <a:avLst/>
          </a:prstGeom>
        </p:spPr>
      </p:pic>
    </p:spTree>
    <p:extLst>
      <p:ext uri="{BB962C8B-B14F-4D97-AF65-F5344CB8AC3E}">
        <p14:creationId xmlns:p14="http://schemas.microsoft.com/office/powerpoint/2010/main" val="16273934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par>
                                <p:cTn id="10" presetID="56" presetClass="entr" presetSubtype="0" fill="hold" grpId="0" nodeType="withEffect">
                                  <p:stCondLst>
                                    <p:cond delay="0"/>
                                  </p:stCondLst>
                                  <p:iterate type="lt">
                                    <p:tmPct val="10000"/>
                                  </p:iterate>
                                  <p:childTnLst>
                                    <p:set>
                                      <p:cBhvr>
                                        <p:cTn id="11" dur="1" fill="hold">
                                          <p:stCondLst>
                                            <p:cond delay="0"/>
                                          </p:stCondLst>
                                        </p:cTn>
                                        <p:tgtEl>
                                          <p:spTgt spid="2"/>
                                        </p:tgtEl>
                                        <p:attrNameLst>
                                          <p:attrName>style.visibility</p:attrName>
                                        </p:attrNameLst>
                                      </p:cBhvr>
                                      <p:to>
                                        <p:strVal val="visible"/>
                                      </p:to>
                                    </p:set>
                                    <p:anim by="(-#ppt_w*2)" calcmode="lin" valueType="num">
                                      <p:cBhvr rctx="PPT">
                                        <p:cTn id="12" dur="500" autoRev="1" fill="hold">
                                          <p:stCondLst>
                                            <p:cond delay="0"/>
                                          </p:stCondLst>
                                        </p:cTn>
                                        <p:tgtEl>
                                          <p:spTgt spid="2"/>
                                        </p:tgtEl>
                                        <p:attrNameLst>
                                          <p:attrName>ppt_w</p:attrName>
                                        </p:attrNameLst>
                                      </p:cBhvr>
                                    </p:anim>
                                    <p:anim by="(#ppt_w*0.50)" calcmode="lin" valueType="num">
                                      <p:cBhvr>
                                        <p:cTn id="13" dur="500" decel="50000" autoRev="1" fill="hold">
                                          <p:stCondLst>
                                            <p:cond delay="0"/>
                                          </p:stCondLst>
                                        </p:cTn>
                                        <p:tgtEl>
                                          <p:spTgt spid="2"/>
                                        </p:tgtEl>
                                        <p:attrNameLst>
                                          <p:attrName>ppt_x</p:attrName>
                                        </p:attrNameLst>
                                      </p:cBhvr>
                                    </p:anim>
                                    <p:anim from="(-#ppt_h/2)" to="(#ppt_y)" calcmode="lin" valueType="num">
                                      <p:cBhvr>
                                        <p:cTn id="14" dur="1000" fill="hold">
                                          <p:stCondLst>
                                            <p:cond delay="0"/>
                                          </p:stCondLst>
                                        </p:cTn>
                                        <p:tgtEl>
                                          <p:spTgt spid="2"/>
                                        </p:tgtEl>
                                        <p:attrNameLst>
                                          <p:attrName>ppt_y</p:attrName>
                                        </p:attrNameLst>
                                      </p:cBhvr>
                                    </p:anim>
                                    <p:animRot by="21600000">
                                      <p:cBhvr>
                                        <p:cTn id="15" dur="1000" fill="hold">
                                          <p:stCondLst>
                                            <p:cond delay="0"/>
                                          </p:stCondLst>
                                        </p:cTn>
                                        <p:tgtEl>
                                          <p:spTgt spid="2"/>
                                        </p:tgtEl>
                                        <p:attrNameLst>
                                          <p:attrName>r</p:attrName>
                                        </p:attrNameLst>
                                      </p:cBhvr>
                                    </p:animRot>
                                  </p:childTnLst>
                                </p:cTn>
                              </p:par>
                              <p:par>
                                <p:cTn id="16" presetID="25"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21" dur="1000" fill="hold"/>
                                        <p:tgtEl>
                                          <p:spTgt spid="10"/>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40FC0-DCEF-AC45-894D-4697C33BA9D8}"/>
              </a:ext>
            </a:extLst>
          </p:cNvPr>
          <p:cNvSpPr>
            <a:spLocks noGrp="1"/>
          </p:cNvSpPr>
          <p:nvPr>
            <p:ph type="title"/>
          </p:nvPr>
        </p:nvSpPr>
        <p:spPr/>
        <p:txBody>
          <a:bodyPr/>
          <a:lstStyle/>
          <a:p>
            <a:r>
              <a:rPr lang="en-US" dirty="0"/>
              <a:t>Features of Excel</a:t>
            </a:r>
          </a:p>
        </p:txBody>
      </p:sp>
      <p:sp>
        <p:nvSpPr>
          <p:cNvPr id="4" name="TextBox 3">
            <a:extLst>
              <a:ext uri="{FF2B5EF4-FFF2-40B4-BE49-F238E27FC236}">
                <a16:creationId xmlns:a16="http://schemas.microsoft.com/office/drawing/2014/main" id="{2BBB107F-C656-A646-8AAB-32EAF4E99F6C}"/>
              </a:ext>
            </a:extLst>
          </p:cNvPr>
          <p:cNvSpPr txBox="1"/>
          <p:nvPr/>
        </p:nvSpPr>
        <p:spPr>
          <a:xfrm>
            <a:off x="4754288" y="2137719"/>
            <a:ext cx="6462584" cy="4093428"/>
          </a:xfrm>
          <a:prstGeom prst="rect">
            <a:avLst/>
          </a:prstGeom>
          <a:noFill/>
        </p:spPr>
        <p:txBody>
          <a:bodyPr wrap="square" rtlCol="0">
            <a:spAutoFit/>
          </a:bodyPr>
          <a:lstStyle/>
          <a:p>
            <a:pPr marL="285750" indent="-285750">
              <a:buFont typeface="Wingdings" pitchFamily="2" charset="2"/>
              <a:buChar char="ü"/>
            </a:pPr>
            <a:r>
              <a:rPr lang="en-US" sz="2000" dirty="0">
                <a:solidFill>
                  <a:srgbClr val="0070C0"/>
                </a:solidFill>
              </a:rPr>
              <a:t>Excel can handle vast amount of data.</a:t>
            </a:r>
          </a:p>
          <a:p>
            <a:pPr marL="285750" indent="-285750">
              <a:buFont typeface="Wingdings" pitchFamily="2" charset="2"/>
              <a:buChar char="ü"/>
            </a:pPr>
            <a:r>
              <a:rPr lang="en-US" sz="2000" dirty="0">
                <a:solidFill>
                  <a:srgbClr val="0070C0"/>
                </a:solidFill>
              </a:rPr>
              <a:t>In Excel there are different Formulas that are mainly used for performing simple and complex mathematical calculations.</a:t>
            </a:r>
          </a:p>
          <a:p>
            <a:pPr marL="285750" indent="-285750">
              <a:buFont typeface="Wingdings" pitchFamily="2" charset="2"/>
              <a:buChar char="ü"/>
            </a:pPr>
            <a:r>
              <a:rPr lang="en-US" sz="2000" dirty="0">
                <a:solidFill>
                  <a:srgbClr val="0070C0"/>
                </a:solidFill>
              </a:rPr>
              <a:t>Functions are the built-in formulas used for calculating percentage, interest, average, etc.</a:t>
            </a:r>
          </a:p>
          <a:p>
            <a:pPr marL="285750" indent="-285750">
              <a:buFont typeface="Wingdings" pitchFamily="2" charset="2"/>
              <a:buChar char="ü"/>
            </a:pPr>
            <a:r>
              <a:rPr lang="en-US" sz="2000" dirty="0">
                <a:solidFill>
                  <a:srgbClr val="0070C0"/>
                </a:solidFill>
              </a:rPr>
              <a:t>The data can be searched quickly and if required replaced instantly.</a:t>
            </a:r>
          </a:p>
          <a:p>
            <a:pPr marL="285750" indent="-285750">
              <a:buFont typeface="Wingdings" pitchFamily="2" charset="2"/>
              <a:buChar char="ü"/>
            </a:pPr>
            <a:r>
              <a:rPr lang="en-US" sz="2000" dirty="0">
                <a:solidFill>
                  <a:srgbClr val="0070C0"/>
                </a:solidFill>
              </a:rPr>
              <a:t>Using Auto Fill option, quick data entry can be done in a large series of cells.</a:t>
            </a:r>
          </a:p>
          <a:p>
            <a:pPr marL="285750" indent="-285750">
              <a:buFont typeface="Wingdings" pitchFamily="2" charset="2"/>
              <a:buChar char="ü"/>
            </a:pPr>
            <a:r>
              <a:rPr lang="en-US" sz="2000" dirty="0">
                <a:solidFill>
                  <a:srgbClr val="0070C0"/>
                </a:solidFill>
              </a:rPr>
              <a:t>The data can be viewed in a graphical form, such as charts, which help to understand, analyze, and compare data in an effective manner.</a:t>
            </a:r>
          </a:p>
        </p:txBody>
      </p:sp>
    </p:spTree>
    <p:extLst>
      <p:ext uri="{BB962C8B-B14F-4D97-AF65-F5344CB8AC3E}">
        <p14:creationId xmlns:p14="http://schemas.microsoft.com/office/powerpoint/2010/main" val="2014918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3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800" decel="100000"/>
                                        <p:tgtEl>
                                          <p:spTgt spid="4"/>
                                        </p:tgtEl>
                                      </p:cBhvr>
                                    </p:animEffect>
                                    <p:anim calcmode="lin" valueType="num">
                                      <p:cBhvr>
                                        <p:cTn id="13" dur="800" decel="100000" fill="hold"/>
                                        <p:tgtEl>
                                          <p:spTgt spid="4"/>
                                        </p:tgtEl>
                                        <p:attrNameLst>
                                          <p:attrName>style.rotation</p:attrName>
                                        </p:attrNameLst>
                                      </p:cBhvr>
                                      <p:tavLst>
                                        <p:tav tm="0">
                                          <p:val>
                                            <p:fltVal val="-90"/>
                                          </p:val>
                                        </p:tav>
                                        <p:tav tm="100000">
                                          <p:val>
                                            <p:fltVal val="0"/>
                                          </p:val>
                                        </p:tav>
                                      </p:tavLst>
                                    </p:anim>
                                    <p:anim calcmode="lin" valueType="num">
                                      <p:cBhvr>
                                        <p:cTn id="14" dur="800" decel="100000" fill="hold"/>
                                        <p:tgtEl>
                                          <p:spTgt spid="4"/>
                                        </p:tgtEl>
                                        <p:attrNameLst>
                                          <p:attrName>ppt_x</p:attrName>
                                        </p:attrNameLst>
                                      </p:cBhvr>
                                      <p:tavLst>
                                        <p:tav tm="0">
                                          <p:val>
                                            <p:strVal val="#ppt_x+0.4"/>
                                          </p:val>
                                        </p:tav>
                                        <p:tav tm="100000">
                                          <p:val>
                                            <p:strVal val="#ppt_x-0.05"/>
                                          </p:val>
                                        </p:tav>
                                      </p:tavLst>
                                    </p:anim>
                                    <p:anim calcmode="lin" valueType="num">
                                      <p:cBhvr>
                                        <p:cTn id="15" dur="800" decel="100000" fill="hold"/>
                                        <p:tgtEl>
                                          <p:spTgt spid="4"/>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1E4CC-955F-9442-98B1-DF7D39616851}"/>
              </a:ext>
            </a:extLst>
          </p:cNvPr>
          <p:cNvSpPr>
            <a:spLocks noGrp="1"/>
          </p:cNvSpPr>
          <p:nvPr>
            <p:ph type="title"/>
          </p:nvPr>
        </p:nvSpPr>
        <p:spPr/>
        <p:txBody>
          <a:bodyPr/>
          <a:lstStyle/>
          <a:p>
            <a:r>
              <a:rPr lang="en-US" dirty="0"/>
              <a:t>Starting Excel 2019</a:t>
            </a:r>
          </a:p>
        </p:txBody>
      </p:sp>
      <p:sp>
        <p:nvSpPr>
          <p:cNvPr id="4" name="TextBox 3">
            <a:extLst>
              <a:ext uri="{FF2B5EF4-FFF2-40B4-BE49-F238E27FC236}">
                <a16:creationId xmlns:a16="http://schemas.microsoft.com/office/drawing/2014/main" id="{4D3652B6-8704-8740-AC87-D950EAABD4F9}"/>
              </a:ext>
            </a:extLst>
          </p:cNvPr>
          <p:cNvSpPr txBox="1"/>
          <p:nvPr/>
        </p:nvSpPr>
        <p:spPr>
          <a:xfrm>
            <a:off x="4979773" y="457200"/>
            <a:ext cx="6240162" cy="1200329"/>
          </a:xfrm>
          <a:prstGeom prst="rect">
            <a:avLst/>
          </a:prstGeom>
          <a:blipFill dpi="0" rotWithShape="1">
            <a:blip r:embed="rId3"/>
            <a:srcRect/>
            <a:tile tx="0" ty="0" sx="100000" sy="100000" flip="none" algn="tl"/>
          </a:blipFill>
        </p:spPr>
        <p:txBody>
          <a:bodyPr wrap="square" rtlCol="0">
            <a:spAutoFit/>
          </a:bodyPr>
          <a:lstStyle/>
          <a:p>
            <a:r>
              <a:rPr lang="en-US" dirty="0">
                <a:solidFill>
                  <a:srgbClr val="00B050"/>
                </a:solidFill>
              </a:rPr>
              <a:t>To start working on with Excel 2019, follow the given steps:</a:t>
            </a:r>
          </a:p>
          <a:p>
            <a:r>
              <a:rPr lang="en-US" dirty="0">
                <a:solidFill>
                  <a:srgbClr val="00B050"/>
                </a:solidFill>
              </a:rPr>
              <a:t>Click on Start Menu</a:t>
            </a:r>
            <a:r>
              <a:rPr lang="en-US" dirty="0">
                <a:solidFill>
                  <a:srgbClr val="00B050"/>
                </a:solidFill>
                <a:sym typeface="Wingdings" pitchFamily="2" charset="2"/>
              </a:rPr>
              <a:t> Look for Excel  Click on Excel  Excel Window will appear  Select a blank Workbook.</a:t>
            </a:r>
            <a:endParaRPr lang="en-US" dirty="0">
              <a:solidFill>
                <a:srgbClr val="00B050"/>
              </a:solidFill>
            </a:endParaRPr>
          </a:p>
        </p:txBody>
      </p:sp>
      <p:pic>
        <p:nvPicPr>
          <p:cNvPr id="1026" name="Picture 2">
            <a:extLst>
              <a:ext uri="{FF2B5EF4-FFF2-40B4-BE49-F238E27FC236}">
                <a16:creationId xmlns:a16="http://schemas.microsoft.com/office/drawing/2014/main" id="{68A26AC0-CCE7-5648-903A-C1BA05E0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6128" y="1794779"/>
            <a:ext cx="3613472" cy="495201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FE32D5-3AFD-8444-B823-2A420EB7A2DD}"/>
              </a:ext>
            </a:extLst>
          </p:cNvPr>
          <p:cNvSpPr txBox="1"/>
          <p:nvPr/>
        </p:nvSpPr>
        <p:spPr>
          <a:xfrm>
            <a:off x="5350476" y="4806367"/>
            <a:ext cx="2545492" cy="741817"/>
          </a:xfrm>
          <a:prstGeom prst="rect">
            <a:avLst/>
          </a:prstGeom>
          <a:solidFill>
            <a:schemeClr val="bg1">
              <a:lumMod val="95000"/>
            </a:schemeClr>
          </a:solidFill>
        </p:spPr>
        <p:txBody>
          <a:bodyPr wrap="square" rtlCol="0">
            <a:spAutoFit/>
          </a:bodyPr>
          <a:lstStyle/>
          <a:p>
            <a:endParaRPr lang="en-US" dirty="0"/>
          </a:p>
        </p:txBody>
      </p:sp>
      <p:pic>
        <p:nvPicPr>
          <p:cNvPr id="1028" name="Picture 4">
            <a:extLst>
              <a:ext uri="{FF2B5EF4-FFF2-40B4-BE49-F238E27FC236}">
                <a16:creationId xmlns:a16="http://schemas.microsoft.com/office/drawing/2014/main" id="{19720553-23CF-2A48-9351-25F3D4AE33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9264" y="2088291"/>
            <a:ext cx="3733882" cy="413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441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52"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Scale>
                                      <p:cBhvr>
                                        <p:cTn id="23"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4"/>
                                        </p:tgtEl>
                                        <p:attrNameLst>
                                          <p:attrName>ppt_x</p:attrName>
                                          <p:attrName>ppt_y</p:attrName>
                                        </p:attrNameLst>
                                      </p:cBhvr>
                                    </p:animMotion>
                                    <p:animEffect transition="in" filter="fade">
                                      <p:cBhvr>
                                        <p:cTn id="25" dur="1000"/>
                                        <p:tgtEl>
                                          <p:spTgt spid="4"/>
                                        </p:tgtEl>
                                      </p:cBhvr>
                                    </p:animEffect>
                                  </p:childTnLst>
                                </p:cTn>
                              </p:par>
                              <p:par>
                                <p:cTn id="26" presetID="49" presetClass="entr" presetSubtype="0" decel="100000" fill="hold" nodeType="with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 calcmode="lin" valueType="num">
                                      <p:cBhvr>
                                        <p:cTn id="30" dur="500" fill="hold"/>
                                        <p:tgtEl>
                                          <p:spTgt spid="1026"/>
                                        </p:tgtEl>
                                        <p:attrNameLst>
                                          <p:attrName>style.rotation</p:attrName>
                                        </p:attrNameLst>
                                      </p:cBhvr>
                                      <p:tavLst>
                                        <p:tav tm="0">
                                          <p:val>
                                            <p:fltVal val="360"/>
                                          </p:val>
                                        </p:tav>
                                        <p:tav tm="100000">
                                          <p:val>
                                            <p:fltVal val="0"/>
                                          </p:val>
                                        </p:tav>
                                      </p:tavLst>
                                    </p:anim>
                                    <p:animEffect transition="in" filter="fade">
                                      <p:cBhvr>
                                        <p:cTn id="31" dur="500"/>
                                        <p:tgtEl>
                                          <p:spTgt spid="1026"/>
                                        </p:tgtEl>
                                      </p:cBhvr>
                                    </p:animEffect>
                                  </p:childTnLst>
                                </p:cTn>
                              </p:par>
                              <p:par>
                                <p:cTn id="32" presetID="52" presetClass="entr" presetSubtype="0" fill="hold" nodeType="withEffect">
                                  <p:stCondLst>
                                    <p:cond delay="0"/>
                                  </p:stCondLst>
                                  <p:childTnLst>
                                    <p:set>
                                      <p:cBhvr>
                                        <p:cTn id="33" dur="1" fill="hold">
                                          <p:stCondLst>
                                            <p:cond delay="0"/>
                                          </p:stCondLst>
                                        </p:cTn>
                                        <p:tgtEl>
                                          <p:spTgt spid="1028"/>
                                        </p:tgtEl>
                                        <p:attrNameLst>
                                          <p:attrName>style.visibility</p:attrName>
                                        </p:attrNameLst>
                                      </p:cBhvr>
                                      <p:to>
                                        <p:strVal val="visible"/>
                                      </p:to>
                                    </p:set>
                                    <p:animScale>
                                      <p:cBhvr>
                                        <p:cTn id="34" dur="1000" decel="50000" fill="hold">
                                          <p:stCondLst>
                                            <p:cond delay="0"/>
                                          </p:stCondLst>
                                        </p:cTn>
                                        <p:tgtEl>
                                          <p:spTgt spid="102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5" dur="1000" decel="50000" fill="hold">
                                          <p:stCondLst>
                                            <p:cond delay="0"/>
                                          </p:stCondLst>
                                        </p:cTn>
                                        <p:tgtEl>
                                          <p:spTgt spid="1028"/>
                                        </p:tgtEl>
                                        <p:attrNameLst>
                                          <p:attrName>ppt_x</p:attrName>
                                          <p:attrName>ppt_y</p:attrName>
                                        </p:attrNameLst>
                                      </p:cBhvr>
                                    </p:animMotion>
                                    <p:animEffect transition="in" filter="fade">
                                      <p:cBhvr>
                                        <p:cTn id="36"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EBCC0-7590-0449-BAA3-859758F3F9A3}"/>
              </a:ext>
            </a:extLst>
          </p:cNvPr>
          <p:cNvSpPr>
            <a:spLocks noGrp="1"/>
          </p:cNvSpPr>
          <p:nvPr>
            <p:ph type="title"/>
          </p:nvPr>
        </p:nvSpPr>
        <p:spPr/>
        <p:txBody>
          <a:bodyPr/>
          <a:lstStyle/>
          <a:p>
            <a:r>
              <a:rPr lang="en-US" dirty="0"/>
              <a:t>Workbook and Worksheet</a:t>
            </a:r>
          </a:p>
        </p:txBody>
      </p:sp>
      <p:sp>
        <p:nvSpPr>
          <p:cNvPr id="4" name="TextBox 3">
            <a:extLst>
              <a:ext uri="{FF2B5EF4-FFF2-40B4-BE49-F238E27FC236}">
                <a16:creationId xmlns:a16="http://schemas.microsoft.com/office/drawing/2014/main" id="{D812BF6C-0E63-4045-88E8-78110A74D7C8}"/>
              </a:ext>
            </a:extLst>
          </p:cNvPr>
          <p:cNvSpPr txBox="1"/>
          <p:nvPr/>
        </p:nvSpPr>
        <p:spPr>
          <a:xfrm>
            <a:off x="4893277" y="123567"/>
            <a:ext cx="5993027" cy="3693319"/>
          </a:xfrm>
          <a:prstGeom prst="rect">
            <a:avLst/>
          </a:prstGeom>
          <a:blipFill dpi="0" rotWithShape="1">
            <a:blip r:embed="rId3"/>
            <a:srcRect/>
            <a:tile tx="0" ty="0" sx="100000" sy="100000" flip="none" algn="tl"/>
          </a:blipFill>
        </p:spPr>
        <p:txBody>
          <a:bodyPr wrap="square" rtlCol="0">
            <a:spAutoFit/>
          </a:bodyPr>
          <a:lstStyle/>
          <a:p>
            <a:pPr marL="342900" indent="-342900">
              <a:buFont typeface="Wingdings" pitchFamily="2" charset="2"/>
              <a:buChar char="q"/>
            </a:pPr>
            <a:r>
              <a:rPr lang="en-IN" i="0" dirty="0">
                <a:solidFill>
                  <a:srgbClr val="002060"/>
                </a:solidFill>
                <a:effectLst/>
              </a:rPr>
              <a:t>A workbook is an Excel file that contains one or more worksheets where you can enter and store data.</a:t>
            </a:r>
          </a:p>
          <a:p>
            <a:pPr marL="342900" indent="-342900">
              <a:buFont typeface="Wingdings" pitchFamily="2" charset="2"/>
              <a:buChar char="q"/>
            </a:pPr>
            <a:r>
              <a:rPr lang="en-US" dirty="0">
                <a:solidFill>
                  <a:srgbClr val="002060"/>
                </a:solidFill>
              </a:rPr>
              <a:t>A workbook is like a notebook, it is assigned a temporary name as Book1.</a:t>
            </a:r>
          </a:p>
          <a:p>
            <a:pPr marL="342900" indent="-342900">
              <a:buFont typeface="Wingdings" pitchFamily="2" charset="2"/>
              <a:buChar char="q"/>
            </a:pPr>
            <a:r>
              <a:rPr lang="en-US" dirty="0">
                <a:solidFill>
                  <a:srgbClr val="002060"/>
                </a:solidFill>
              </a:rPr>
              <a:t>A worksheet is a grid-like area, made up of rows and columns, where you can enter and work with data. By default, an Excel workbook holds a single worksheet, named Sheet1. You can add any number of worksheets in a workbook according to the limits of memory available on a computer.</a:t>
            </a:r>
          </a:p>
          <a:p>
            <a:pPr marL="342900" indent="-342900">
              <a:buFont typeface="Wingdings" pitchFamily="2" charset="2"/>
              <a:buChar char="q"/>
            </a:pPr>
            <a:r>
              <a:rPr lang="en-US" dirty="0">
                <a:solidFill>
                  <a:srgbClr val="002060"/>
                </a:solidFill>
              </a:rPr>
              <a:t>A worksheet consists of 1,048,576 rows and 16,384 columns.</a:t>
            </a:r>
          </a:p>
        </p:txBody>
      </p:sp>
      <p:pic>
        <p:nvPicPr>
          <p:cNvPr id="5" name="Picture 4">
            <a:extLst>
              <a:ext uri="{FF2B5EF4-FFF2-40B4-BE49-F238E27FC236}">
                <a16:creationId xmlns:a16="http://schemas.microsoft.com/office/drawing/2014/main" id="{A03B7306-7529-D441-95DD-ED0B4C1CBF0D}"/>
              </a:ext>
            </a:extLst>
          </p:cNvPr>
          <p:cNvPicPr>
            <a:picLocks noChangeAspect="1"/>
          </p:cNvPicPr>
          <p:nvPr/>
        </p:nvPicPr>
        <p:blipFill>
          <a:blip r:embed="rId4"/>
          <a:stretch>
            <a:fillRect/>
          </a:stretch>
        </p:blipFill>
        <p:spPr>
          <a:xfrm>
            <a:off x="4905633" y="3804529"/>
            <a:ext cx="5993027" cy="2971800"/>
          </a:xfrm>
          <a:prstGeom prst="rect">
            <a:avLst/>
          </a:prstGeom>
        </p:spPr>
      </p:pic>
    </p:spTree>
    <p:extLst>
      <p:ext uri="{BB962C8B-B14F-4D97-AF65-F5344CB8AC3E}">
        <p14:creationId xmlns:p14="http://schemas.microsoft.com/office/powerpoint/2010/main" val="9724174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tile tx="-12700" ty="-273050" sx="100000" sy="100000" flip="none" algn="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5FF0F-91DB-7143-8941-2BABAA6B7B15}"/>
              </a:ext>
            </a:extLst>
          </p:cNvPr>
          <p:cNvSpPr>
            <a:spLocks noGrp="1"/>
          </p:cNvSpPr>
          <p:nvPr>
            <p:ph type="title"/>
          </p:nvPr>
        </p:nvSpPr>
        <p:spPr/>
        <p:txBody>
          <a:bodyPr/>
          <a:lstStyle/>
          <a:p>
            <a:r>
              <a:rPr lang="en-US" dirty="0"/>
              <a:t>Components of a Worksheet</a:t>
            </a:r>
          </a:p>
        </p:txBody>
      </p:sp>
      <p:sp>
        <p:nvSpPr>
          <p:cNvPr id="4" name="TextBox 3">
            <a:extLst>
              <a:ext uri="{FF2B5EF4-FFF2-40B4-BE49-F238E27FC236}">
                <a16:creationId xmlns:a16="http://schemas.microsoft.com/office/drawing/2014/main" id="{6331CAA5-F428-9B41-B5BD-70BBF6FAD59F}"/>
              </a:ext>
            </a:extLst>
          </p:cNvPr>
          <p:cNvSpPr txBox="1"/>
          <p:nvPr/>
        </p:nvSpPr>
        <p:spPr>
          <a:xfrm>
            <a:off x="4505138" y="1148678"/>
            <a:ext cx="6598508" cy="5355312"/>
          </a:xfrm>
          <a:prstGeom prst="rect">
            <a:avLst/>
          </a:prstGeom>
          <a:noFill/>
        </p:spPr>
        <p:txBody>
          <a:bodyPr wrap="square" rtlCol="0">
            <a:spAutoFit/>
          </a:bodyPr>
          <a:lstStyle/>
          <a:p>
            <a:pPr marL="285750" indent="-285750" algn="just">
              <a:buFont typeface="Wingdings" pitchFamily="2" charset="2"/>
              <a:buChar char="v"/>
            </a:pPr>
            <a:r>
              <a:rPr lang="en-US" u="sng" dirty="0">
                <a:solidFill>
                  <a:srgbClr val="FF0000"/>
                </a:solidFill>
              </a:rPr>
              <a:t>Cell: - </a:t>
            </a:r>
            <a:r>
              <a:rPr lang="en-US" dirty="0">
                <a:solidFill>
                  <a:srgbClr val="FF0000"/>
                </a:solidFill>
              </a:rPr>
              <a:t> </a:t>
            </a:r>
            <a:r>
              <a:rPr lang="en-US" dirty="0">
                <a:solidFill>
                  <a:srgbClr val="7030A0"/>
                </a:solidFill>
              </a:rPr>
              <a:t>A cell is an intersection of a column and row in a worksheet, identified by its column letter and row number, known as </a:t>
            </a:r>
            <a:r>
              <a:rPr lang="en-US" i="1" dirty="0">
                <a:solidFill>
                  <a:srgbClr val="7030A0"/>
                </a:solidFill>
              </a:rPr>
              <a:t>Cell address</a:t>
            </a:r>
            <a:r>
              <a:rPr lang="en-US" dirty="0">
                <a:solidFill>
                  <a:srgbClr val="7030A0"/>
                </a:solidFill>
              </a:rPr>
              <a:t>. For example, A5 refers to the cell at the intersection of column A and row 5. A cell is used to store data, such as </a:t>
            </a:r>
            <a:r>
              <a:rPr lang="en-US" i="1" dirty="0">
                <a:solidFill>
                  <a:srgbClr val="7030A0"/>
                </a:solidFill>
              </a:rPr>
              <a:t>text, numbers, formulas, functions,</a:t>
            </a:r>
            <a:r>
              <a:rPr lang="en-US" dirty="0">
                <a:solidFill>
                  <a:srgbClr val="7030A0"/>
                </a:solidFill>
              </a:rPr>
              <a:t> etc. A cell can have up to </a:t>
            </a:r>
            <a:r>
              <a:rPr lang="en-US" i="1" dirty="0">
                <a:solidFill>
                  <a:srgbClr val="7030A0"/>
                </a:solidFill>
              </a:rPr>
              <a:t>32,767</a:t>
            </a:r>
            <a:r>
              <a:rPr lang="en-US" dirty="0">
                <a:solidFill>
                  <a:srgbClr val="7030A0"/>
                </a:solidFill>
              </a:rPr>
              <a:t> characters.</a:t>
            </a:r>
          </a:p>
          <a:p>
            <a:pPr marL="285750" indent="-285750" algn="just">
              <a:buFont typeface="Wingdings" pitchFamily="2" charset="2"/>
              <a:buChar char="v"/>
            </a:pPr>
            <a:r>
              <a:rPr lang="en-US" u="sng" dirty="0">
                <a:solidFill>
                  <a:schemeClr val="accent1"/>
                </a:solidFill>
              </a:rPr>
              <a:t>Active Cell: - </a:t>
            </a:r>
            <a:r>
              <a:rPr lang="en-US" dirty="0">
                <a:solidFill>
                  <a:schemeClr val="accent1"/>
                </a:solidFill>
              </a:rPr>
              <a:t>  </a:t>
            </a:r>
            <a:r>
              <a:rPr lang="en-US" dirty="0">
                <a:solidFill>
                  <a:srgbClr val="00B050"/>
                </a:solidFill>
              </a:rPr>
              <a:t>When you click on a cell, a thick black border appears around it, which differentiates it from the rest of the cells. This highlighted box is called a </a:t>
            </a:r>
            <a:r>
              <a:rPr lang="en-US" i="1" dirty="0">
                <a:solidFill>
                  <a:srgbClr val="00B050"/>
                </a:solidFill>
              </a:rPr>
              <a:t>Cell pointer</a:t>
            </a:r>
            <a:r>
              <a:rPr lang="en-US" dirty="0">
                <a:solidFill>
                  <a:srgbClr val="00B050"/>
                </a:solidFill>
              </a:rPr>
              <a:t>. It indicates that the current cell is active. Data can be entered only in the active cell.</a:t>
            </a:r>
          </a:p>
          <a:p>
            <a:pPr marL="285750" indent="-285750" algn="just">
              <a:buFont typeface="Wingdings" pitchFamily="2" charset="2"/>
              <a:buChar char="v"/>
            </a:pPr>
            <a:r>
              <a:rPr lang="en-US" u="sng" dirty="0">
                <a:solidFill>
                  <a:schemeClr val="accent1"/>
                </a:solidFill>
              </a:rPr>
              <a:t>Range: - </a:t>
            </a:r>
            <a:r>
              <a:rPr lang="en-US" dirty="0">
                <a:solidFill>
                  <a:srgbClr val="00B050"/>
                </a:solidFill>
              </a:rPr>
              <a:t> </a:t>
            </a:r>
            <a:r>
              <a:rPr lang="en-US" dirty="0">
                <a:solidFill>
                  <a:srgbClr val="00B0F0"/>
                </a:solidFill>
              </a:rPr>
              <a:t>A range is a group of contiguous cells, which form the shape of a rectangle. It can be as small as a single cell or as big as an entire worksheet. You can specify a range by writing the starting cell address followed by the ending cell address, both separated by a colon (:). For example, C1:C10 indicates a range starting from the C1 cell address and ending in the C10 cell address.</a:t>
            </a:r>
          </a:p>
          <a:p>
            <a:pPr marL="285750" indent="-285750">
              <a:buFont typeface="Wingdings" pitchFamily="2" charset="2"/>
              <a:buChar char="v"/>
            </a:pPr>
            <a:endParaRPr lang="en-US" sz="1600" u="sng" dirty="0">
              <a:solidFill>
                <a:schemeClr val="accent1"/>
              </a:solidFill>
            </a:endParaRPr>
          </a:p>
        </p:txBody>
      </p:sp>
    </p:spTree>
    <p:extLst>
      <p:ext uri="{BB962C8B-B14F-4D97-AF65-F5344CB8AC3E}">
        <p14:creationId xmlns:p14="http://schemas.microsoft.com/office/powerpoint/2010/main" val="27517210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3"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
                                        <p:tgtEl>
                                          <p:spTgt spid="4"/>
                                        </p:tgtEl>
                                      </p:cBhvr>
                                    </p:animEffect>
                                    <p:anim calcmode="lin" valueType="num">
                                      <p:cBhvr>
                                        <p:cTn id="13" dur="400" fill="hold"/>
                                        <p:tgtEl>
                                          <p:spTgt spid="4"/>
                                        </p:tgtEl>
                                        <p:attrNameLst>
                                          <p:attrName>ppt_x</p:attrName>
                                        </p:attrNameLst>
                                      </p:cBhvr>
                                      <p:tavLst>
                                        <p:tav tm="0">
                                          <p:val>
                                            <p:strVal val="#ppt_x"/>
                                          </p:val>
                                        </p:tav>
                                        <p:tav tm="100000">
                                          <p:val>
                                            <p:strVal val="#ppt_x"/>
                                          </p:val>
                                        </p:tav>
                                      </p:tavLst>
                                    </p:anim>
                                    <p:anim calcmode="lin" valueType="num">
                                      <p:cBhvr>
                                        <p:cTn id="14" dur="400" fill="hold"/>
                                        <p:tgtEl>
                                          <p:spTgt spid="4"/>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tile tx="-12700" ty="-273050" sx="100000" sy="100000" flip="none" algn="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5FF0F-91DB-7143-8941-2BABAA6B7B15}"/>
              </a:ext>
            </a:extLst>
          </p:cNvPr>
          <p:cNvSpPr>
            <a:spLocks noGrp="1"/>
          </p:cNvSpPr>
          <p:nvPr>
            <p:ph type="title"/>
          </p:nvPr>
        </p:nvSpPr>
        <p:spPr/>
        <p:txBody>
          <a:bodyPr/>
          <a:lstStyle/>
          <a:p>
            <a:r>
              <a:rPr lang="en-US" dirty="0"/>
              <a:t>Components of a Worksheet</a:t>
            </a:r>
          </a:p>
        </p:txBody>
      </p:sp>
      <p:sp>
        <p:nvSpPr>
          <p:cNvPr id="4" name="TextBox 3">
            <a:extLst>
              <a:ext uri="{FF2B5EF4-FFF2-40B4-BE49-F238E27FC236}">
                <a16:creationId xmlns:a16="http://schemas.microsoft.com/office/drawing/2014/main" id="{6331CAA5-F428-9B41-B5BD-70BBF6FAD59F}"/>
              </a:ext>
            </a:extLst>
          </p:cNvPr>
          <p:cNvSpPr txBox="1"/>
          <p:nvPr/>
        </p:nvSpPr>
        <p:spPr>
          <a:xfrm>
            <a:off x="4704861" y="913029"/>
            <a:ext cx="6598508" cy="5355312"/>
          </a:xfrm>
          <a:prstGeom prst="rect">
            <a:avLst/>
          </a:prstGeom>
          <a:noFill/>
        </p:spPr>
        <p:txBody>
          <a:bodyPr wrap="square" rtlCol="0">
            <a:spAutoFit/>
          </a:bodyPr>
          <a:lstStyle/>
          <a:p>
            <a:pPr marL="285750" indent="-285750">
              <a:buFont typeface="Wingdings" pitchFamily="2" charset="2"/>
              <a:buChar char="v"/>
            </a:pPr>
            <a:r>
              <a:rPr lang="en-US" u="sng" dirty="0">
                <a:solidFill>
                  <a:schemeClr val="accent1"/>
                </a:solidFill>
              </a:rPr>
              <a:t>Column Headings: - </a:t>
            </a:r>
            <a:r>
              <a:rPr lang="en-US" dirty="0">
                <a:solidFill>
                  <a:schemeClr val="accent1"/>
                </a:solidFill>
              </a:rPr>
              <a:t> </a:t>
            </a:r>
            <a:r>
              <a:rPr lang="en-US" dirty="0">
                <a:solidFill>
                  <a:srgbClr val="00B050"/>
                </a:solidFill>
              </a:rPr>
              <a:t>Letters across the top border of each worksheet are called Column headings. These headings identify columns with letters A to Z, AA…. AZ, BA.....BZ, ….XAA……XFD. Every worksheet in Excel contains 16,384 columns.</a:t>
            </a:r>
          </a:p>
          <a:p>
            <a:pPr marL="285750" indent="-285750">
              <a:buFont typeface="Wingdings" pitchFamily="2" charset="2"/>
              <a:buChar char="v"/>
            </a:pPr>
            <a:r>
              <a:rPr lang="en-US" u="sng" dirty="0">
                <a:solidFill>
                  <a:schemeClr val="accent1"/>
                </a:solidFill>
              </a:rPr>
              <a:t>Row Headings : </a:t>
            </a:r>
            <a:r>
              <a:rPr lang="en-US" dirty="0">
                <a:solidFill>
                  <a:schemeClr val="accent1"/>
                </a:solidFill>
              </a:rPr>
              <a:t>-  </a:t>
            </a:r>
            <a:r>
              <a:rPr lang="en-US" dirty="0">
                <a:solidFill>
                  <a:srgbClr val="00B050"/>
                </a:solidFill>
              </a:rPr>
              <a:t>Row headings are the numbers marked from 1to 1,048,576 along the left border of the worksheet to represent each row of it.</a:t>
            </a:r>
          </a:p>
          <a:p>
            <a:pPr marL="285750" indent="-285750">
              <a:buFont typeface="Wingdings" pitchFamily="2" charset="2"/>
              <a:buChar char="v"/>
            </a:pPr>
            <a:r>
              <a:rPr lang="en-US" u="sng" dirty="0">
                <a:solidFill>
                  <a:schemeClr val="accent1"/>
                </a:solidFill>
              </a:rPr>
              <a:t>Name Box : - </a:t>
            </a:r>
            <a:r>
              <a:rPr lang="en-US" dirty="0">
                <a:solidFill>
                  <a:schemeClr val="accent1"/>
                </a:solidFill>
              </a:rPr>
              <a:t> </a:t>
            </a:r>
            <a:r>
              <a:rPr lang="en-US" dirty="0">
                <a:solidFill>
                  <a:srgbClr val="00B050"/>
                </a:solidFill>
              </a:rPr>
              <a:t>The Name box is located just above the column headings on the left side of the window. This area displays the location of the cell pointer.</a:t>
            </a:r>
          </a:p>
          <a:p>
            <a:pPr marL="285750" indent="-285750">
              <a:buFont typeface="Wingdings" pitchFamily="2" charset="2"/>
              <a:buChar char="v"/>
            </a:pPr>
            <a:r>
              <a:rPr lang="en-US" u="sng" dirty="0">
                <a:solidFill>
                  <a:schemeClr val="accent1"/>
                </a:solidFill>
              </a:rPr>
              <a:t>Formula Bar: -</a:t>
            </a:r>
            <a:r>
              <a:rPr lang="en-US" dirty="0">
                <a:solidFill>
                  <a:schemeClr val="accent1"/>
                </a:solidFill>
              </a:rPr>
              <a:t> </a:t>
            </a:r>
            <a:r>
              <a:rPr lang="en-US" dirty="0">
                <a:solidFill>
                  <a:srgbClr val="00B050"/>
                </a:solidFill>
              </a:rPr>
              <a:t>The Formula bar is located to the right of the Name box. This bar shows the characters and formulas that you enter in an active cell.</a:t>
            </a:r>
          </a:p>
          <a:p>
            <a:pPr marL="285750" indent="-285750">
              <a:buFont typeface="Wingdings" pitchFamily="2" charset="2"/>
              <a:buChar char="v"/>
            </a:pPr>
            <a:r>
              <a:rPr lang="en-US" u="sng" dirty="0">
                <a:solidFill>
                  <a:schemeClr val="accent1"/>
                </a:solidFill>
              </a:rPr>
              <a:t>Status Bar: -</a:t>
            </a:r>
            <a:r>
              <a:rPr lang="en-US" dirty="0">
                <a:solidFill>
                  <a:schemeClr val="accent1"/>
                </a:solidFill>
              </a:rPr>
              <a:t> </a:t>
            </a:r>
            <a:r>
              <a:rPr lang="en-US" dirty="0">
                <a:solidFill>
                  <a:srgbClr val="00B050"/>
                </a:solidFill>
              </a:rPr>
              <a:t>The Status bar is located at the bottom of the Excel window. It gives you information about the current selection.</a:t>
            </a:r>
          </a:p>
          <a:p>
            <a:pPr marL="285750" indent="-285750">
              <a:buFont typeface="Wingdings" pitchFamily="2" charset="2"/>
              <a:buChar char="v"/>
            </a:pPr>
            <a:r>
              <a:rPr lang="en-US" u="sng" dirty="0">
                <a:solidFill>
                  <a:schemeClr val="accent1"/>
                </a:solidFill>
              </a:rPr>
              <a:t>Title Bar: -</a:t>
            </a:r>
            <a:r>
              <a:rPr lang="en-US" dirty="0">
                <a:solidFill>
                  <a:schemeClr val="accent1"/>
                </a:solidFill>
              </a:rPr>
              <a:t> </a:t>
            </a:r>
            <a:r>
              <a:rPr lang="en-US" dirty="0">
                <a:solidFill>
                  <a:srgbClr val="00B050"/>
                </a:solidFill>
              </a:rPr>
              <a:t>It displays the name of the workbook on which you are currently working.</a:t>
            </a:r>
          </a:p>
        </p:txBody>
      </p:sp>
    </p:spTree>
    <p:extLst>
      <p:ext uri="{BB962C8B-B14F-4D97-AF65-F5344CB8AC3E}">
        <p14:creationId xmlns:p14="http://schemas.microsoft.com/office/powerpoint/2010/main" val="139019702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3"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
                                        <p:tgtEl>
                                          <p:spTgt spid="4"/>
                                        </p:tgtEl>
                                      </p:cBhvr>
                                    </p:animEffect>
                                    <p:anim calcmode="lin" valueType="num">
                                      <p:cBhvr>
                                        <p:cTn id="13" dur="400" fill="hold"/>
                                        <p:tgtEl>
                                          <p:spTgt spid="4"/>
                                        </p:tgtEl>
                                        <p:attrNameLst>
                                          <p:attrName>ppt_x</p:attrName>
                                        </p:attrNameLst>
                                      </p:cBhvr>
                                      <p:tavLst>
                                        <p:tav tm="0">
                                          <p:val>
                                            <p:strVal val="#ppt_x"/>
                                          </p:val>
                                        </p:tav>
                                        <p:tav tm="100000">
                                          <p:val>
                                            <p:strVal val="#ppt_x"/>
                                          </p:val>
                                        </p:tav>
                                      </p:tavLst>
                                    </p:anim>
                                    <p:anim calcmode="lin" valueType="num">
                                      <p:cBhvr>
                                        <p:cTn id="14" dur="400" fill="hold"/>
                                        <p:tgtEl>
                                          <p:spTgt spid="4"/>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8000"/>
            <a:lum/>
          </a:blip>
          <a:srcRect/>
          <a:tile tx="0" ty="0" sx="100000" sy="100000" flip="none" algn="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DE231-5293-DC41-A914-F7B888FFF3A8}"/>
              </a:ext>
            </a:extLst>
          </p:cNvPr>
          <p:cNvSpPr>
            <a:spLocks noGrp="1"/>
          </p:cNvSpPr>
          <p:nvPr>
            <p:ph type="title"/>
          </p:nvPr>
        </p:nvSpPr>
        <p:spPr/>
        <p:txBody>
          <a:bodyPr/>
          <a:lstStyle/>
          <a:p>
            <a:r>
              <a:rPr lang="en-US" dirty="0"/>
              <a:t>Moving Around the Spreadsheet</a:t>
            </a:r>
          </a:p>
        </p:txBody>
      </p:sp>
      <p:graphicFrame>
        <p:nvGraphicFramePr>
          <p:cNvPr id="6" name="Diagram 5">
            <a:extLst>
              <a:ext uri="{FF2B5EF4-FFF2-40B4-BE49-F238E27FC236}">
                <a16:creationId xmlns:a16="http://schemas.microsoft.com/office/drawing/2014/main" id="{3B4A60B2-764A-7543-BC53-5DB4E197E2F7}"/>
              </a:ext>
            </a:extLst>
          </p:cNvPr>
          <p:cNvGraphicFramePr/>
          <p:nvPr>
            <p:extLst>
              <p:ext uri="{D42A27DB-BD31-4B8C-83A1-F6EECF244321}">
                <p14:modId xmlns:p14="http://schemas.microsoft.com/office/powerpoint/2010/main" val="304235696"/>
              </p:ext>
            </p:extLst>
          </p:nvPr>
        </p:nvGraphicFramePr>
        <p:xfrm>
          <a:off x="4819134" y="825075"/>
          <a:ext cx="6610865" cy="923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Table 8">
            <a:extLst>
              <a:ext uri="{FF2B5EF4-FFF2-40B4-BE49-F238E27FC236}">
                <a16:creationId xmlns:a16="http://schemas.microsoft.com/office/drawing/2014/main" id="{B6DEBA20-CFB4-6B4F-B27A-1EB011706219}"/>
              </a:ext>
            </a:extLst>
          </p:cNvPr>
          <p:cNvGraphicFramePr>
            <a:graphicFrameLocks noGrp="1"/>
          </p:cNvGraphicFramePr>
          <p:nvPr>
            <p:extLst>
              <p:ext uri="{D42A27DB-BD31-4B8C-83A1-F6EECF244321}">
                <p14:modId xmlns:p14="http://schemas.microsoft.com/office/powerpoint/2010/main" val="1037702028"/>
              </p:ext>
            </p:extLst>
          </p:nvPr>
        </p:nvGraphicFramePr>
        <p:xfrm>
          <a:off x="4547286" y="1846098"/>
          <a:ext cx="7562336" cy="4937760"/>
        </p:xfrm>
        <a:graphic>
          <a:graphicData uri="http://schemas.openxmlformats.org/drawingml/2006/table">
            <a:tbl>
              <a:tblPr firstRow="1" bandRow="1">
                <a:tableStyleId>{00A15C55-8517-42AA-B614-E9B94910E393}</a:tableStyleId>
              </a:tblPr>
              <a:tblGrid>
                <a:gridCol w="1781037">
                  <a:extLst>
                    <a:ext uri="{9D8B030D-6E8A-4147-A177-3AD203B41FA5}">
                      <a16:colId xmlns:a16="http://schemas.microsoft.com/office/drawing/2014/main" val="771077129"/>
                    </a:ext>
                  </a:extLst>
                </a:gridCol>
                <a:gridCol w="5781299">
                  <a:extLst>
                    <a:ext uri="{9D8B030D-6E8A-4147-A177-3AD203B41FA5}">
                      <a16:colId xmlns:a16="http://schemas.microsoft.com/office/drawing/2014/main" val="1797530054"/>
                    </a:ext>
                  </a:extLst>
                </a:gridCol>
              </a:tblGrid>
              <a:tr h="364574">
                <a:tc>
                  <a:txBody>
                    <a:bodyPr/>
                    <a:lstStyle/>
                    <a:p>
                      <a:pPr algn="ctr"/>
                      <a:r>
                        <a:rPr lang="en-US" dirty="0"/>
                        <a:t>Keys</a:t>
                      </a:r>
                    </a:p>
                  </a:txBody>
                  <a:tcPr/>
                </a:tc>
                <a:tc>
                  <a:txBody>
                    <a:bodyPr/>
                    <a:lstStyle/>
                    <a:p>
                      <a:pPr algn="ctr"/>
                      <a:r>
                        <a:rPr lang="en-US" dirty="0"/>
                        <a:t>Function</a:t>
                      </a:r>
                    </a:p>
                  </a:txBody>
                  <a:tcPr/>
                </a:tc>
                <a:extLst>
                  <a:ext uri="{0D108BD9-81ED-4DB2-BD59-A6C34878D82A}">
                    <a16:rowId xmlns:a16="http://schemas.microsoft.com/office/drawing/2014/main" val="3378936799"/>
                  </a:ext>
                </a:extLst>
              </a:tr>
              <a:tr h="364574">
                <a:tc>
                  <a:txBody>
                    <a:bodyPr/>
                    <a:lstStyle/>
                    <a:p>
                      <a:endParaRPr lang="en-US" dirty="0"/>
                    </a:p>
                  </a:txBody>
                  <a:tcPr/>
                </a:tc>
                <a:tc>
                  <a:txBody>
                    <a:bodyPr/>
                    <a:lstStyle/>
                    <a:p>
                      <a:r>
                        <a:rPr lang="en-US" dirty="0"/>
                        <a:t>Moves one column right</a:t>
                      </a:r>
                    </a:p>
                  </a:txBody>
                  <a:tcPr/>
                </a:tc>
                <a:extLst>
                  <a:ext uri="{0D108BD9-81ED-4DB2-BD59-A6C34878D82A}">
                    <a16:rowId xmlns:a16="http://schemas.microsoft.com/office/drawing/2014/main" val="3159132395"/>
                  </a:ext>
                </a:extLst>
              </a:tr>
              <a:tr h="364574">
                <a:tc>
                  <a:txBody>
                    <a:bodyPr/>
                    <a:lstStyle/>
                    <a:p>
                      <a:endParaRPr lang="en-US" dirty="0"/>
                    </a:p>
                  </a:txBody>
                  <a:tcPr/>
                </a:tc>
                <a:tc>
                  <a:txBody>
                    <a:bodyPr/>
                    <a:lstStyle/>
                    <a:p>
                      <a:r>
                        <a:rPr lang="en-US" dirty="0"/>
                        <a:t>Moves one column left</a:t>
                      </a:r>
                    </a:p>
                  </a:txBody>
                  <a:tcPr/>
                </a:tc>
                <a:extLst>
                  <a:ext uri="{0D108BD9-81ED-4DB2-BD59-A6C34878D82A}">
                    <a16:rowId xmlns:a16="http://schemas.microsoft.com/office/drawing/2014/main" val="2621944437"/>
                  </a:ext>
                </a:extLst>
              </a:tr>
              <a:tr h="364574">
                <a:tc>
                  <a:txBody>
                    <a:bodyPr/>
                    <a:lstStyle/>
                    <a:p>
                      <a:endParaRPr lang="en-US" dirty="0"/>
                    </a:p>
                  </a:txBody>
                  <a:tcPr/>
                </a:tc>
                <a:tc>
                  <a:txBody>
                    <a:bodyPr/>
                    <a:lstStyle/>
                    <a:p>
                      <a:r>
                        <a:rPr lang="en-US" dirty="0"/>
                        <a:t>Moves one row up</a:t>
                      </a:r>
                    </a:p>
                  </a:txBody>
                  <a:tcPr/>
                </a:tc>
                <a:extLst>
                  <a:ext uri="{0D108BD9-81ED-4DB2-BD59-A6C34878D82A}">
                    <a16:rowId xmlns:a16="http://schemas.microsoft.com/office/drawing/2014/main" val="1921891871"/>
                  </a:ext>
                </a:extLst>
              </a:tr>
              <a:tr h="364574">
                <a:tc>
                  <a:txBody>
                    <a:bodyPr/>
                    <a:lstStyle/>
                    <a:p>
                      <a:endParaRPr lang="en-US" dirty="0"/>
                    </a:p>
                  </a:txBody>
                  <a:tcPr/>
                </a:tc>
                <a:tc>
                  <a:txBody>
                    <a:bodyPr/>
                    <a:lstStyle/>
                    <a:p>
                      <a:r>
                        <a:rPr lang="en-US" dirty="0"/>
                        <a:t>Moves one row down</a:t>
                      </a:r>
                    </a:p>
                  </a:txBody>
                  <a:tcPr/>
                </a:tc>
                <a:extLst>
                  <a:ext uri="{0D108BD9-81ED-4DB2-BD59-A6C34878D82A}">
                    <a16:rowId xmlns:a16="http://schemas.microsoft.com/office/drawing/2014/main" val="887952855"/>
                  </a:ext>
                </a:extLst>
              </a:tr>
              <a:tr h="898948">
                <a:tc>
                  <a:txBody>
                    <a:bodyPr/>
                    <a:lstStyle/>
                    <a:p>
                      <a:pPr algn="ctr"/>
                      <a:r>
                        <a:rPr lang="en-US" dirty="0"/>
                        <a:t>Page Up</a:t>
                      </a:r>
                    </a:p>
                  </a:txBody>
                  <a:tcPr/>
                </a:tc>
                <a:tc>
                  <a:txBody>
                    <a:bodyPr/>
                    <a:lstStyle/>
                    <a:p>
                      <a:pPr algn="l"/>
                      <a:r>
                        <a:rPr lang="en-US" dirty="0"/>
                        <a:t>Moves the active cell highlight to first row of the spreadsheet and can be used as an alternative to scroll up the worksheet.</a:t>
                      </a:r>
                    </a:p>
                  </a:txBody>
                  <a:tcPr/>
                </a:tc>
                <a:extLst>
                  <a:ext uri="{0D108BD9-81ED-4DB2-BD59-A6C34878D82A}">
                    <a16:rowId xmlns:a16="http://schemas.microsoft.com/office/drawing/2014/main" val="1058851527"/>
                  </a:ext>
                </a:extLst>
              </a:tr>
              <a:tr h="898948">
                <a:tc>
                  <a:txBody>
                    <a:bodyPr/>
                    <a:lstStyle/>
                    <a:p>
                      <a:pPr algn="ctr"/>
                      <a:r>
                        <a:rPr lang="en-US" dirty="0"/>
                        <a:t>Page Down</a:t>
                      </a:r>
                    </a:p>
                  </a:txBody>
                  <a:tcPr/>
                </a:tc>
                <a:tc>
                  <a:txBody>
                    <a:bodyPr/>
                    <a:lstStyle/>
                    <a:p>
                      <a:r>
                        <a:rPr lang="en-US" dirty="0"/>
                        <a:t>Moves the active cell highlight to the next sheet and can be used as an alternative to scroll down the worksheet.</a:t>
                      </a:r>
                    </a:p>
                  </a:txBody>
                  <a:tcPr/>
                </a:tc>
                <a:extLst>
                  <a:ext uri="{0D108BD9-81ED-4DB2-BD59-A6C34878D82A}">
                    <a16:rowId xmlns:a16="http://schemas.microsoft.com/office/drawing/2014/main" val="24602609"/>
                  </a:ext>
                </a:extLst>
              </a:tr>
              <a:tr h="629264">
                <a:tc>
                  <a:txBody>
                    <a:bodyPr/>
                    <a:lstStyle/>
                    <a:p>
                      <a:pPr algn="ctr"/>
                      <a:r>
                        <a:rPr lang="en-US" dirty="0"/>
                        <a:t>Ctrl +Home</a:t>
                      </a:r>
                    </a:p>
                  </a:txBody>
                  <a:tcPr/>
                </a:tc>
                <a:tc>
                  <a:txBody>
                    <a:bodyPr/>
                    <a:lstStyle/>
                    <a:p>
                      <a:r>
                        <a:rPr lang="en-US" dirty="0"/>
                        <a:t>Moves the cell pointer to the first cell of the topmost row, i.e., A1</a:t>
                      </a:r>
                    </a:p>
                  </a:txBody>
                  <a:tcPr/>
                </a:tc>
                <a:extLst>
                  <a:ext uri="{0D108BD9-81ED-4DB2-BD59-A6C34878D82A}">
                    <a16:rowId xmlns:a16="http://schemas.microsoft.com/office/drawing/2014/main" val="2290841089"/>
                  </a:ext>
                </a:extLst>
              </a:tr>
              <a:tr h="629264">
                <a:tc>
                  <a:txBody>
                    <a:bodyPr/>
                    <a:lstStyle/>
                    <a:p>
                      <a:pPr algn="ctr"/>
                      <a:r>
                        <a:rPr lang="en-US" dirty="0"/>
                        <a:t>Ctrl +End</a:t>
                      </a:r>
                    </a:p>
                  </a:txBody>
                  <a:tcPr/>
                </a:tc>
                <a:tc>
                  <a:txBody>
                    <a:bodyPr/>
                    <a:lstStyle/>
                    <a:p>
                      <a:r>
                        <a:rPr lang="en-US" dirty="0"/>
                        <a:t>Moves the cell pointer to the last used cell on a spreadsheet</a:t>
                      </a:r>
                    </a:p>
                  </a:txBody>
                  <a:tcPr/>
                </a:tc>
                <a:extLst>
                  <a:ext uri="{0D108BD9-81ED-4DB2-BD59-A6C34878D82A}">
                    <a16:rowId xmlns:a16="http://schemas.microsoft.com/office/drawing/2014/main" val="300359454"/>
                  </a:ext>
                </a:extLst>
              </a:tr>
            </a:tbl>
          </a:graphicData>
        </a:graphic>
      </p:graphicFrame>
      <p:cxnSp>
        <p:nvCxnSpPr>
          <p:cNvPr id="10" name="Straight Arrow Connector 9">
            <a:extLst>
              <a:ext uri="{FF2B5EF4-FFF2-40B4-BE49-F238E27FC236}">
                <a16:creationId xmlns:a16="http://schemas.microsoft.com/office/drawing/2014/main" id="{B1843956-13FB-AE4A-8B25-5E0FA6B1AE64}"/>
              </a:ext>
            </a:extLst>
          </p:cNvPr>
          <p:cNvCxnSpPr/>
          <p:nvPr/>
        </p:nvCxnSpPr>
        <p:spPr>
          <a:xfrm>
            <a:off x="5152768" y="2409565"/>
            <a:ext cx="790832" cy="0"/>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A3CD5EC-F8D6-BA45-BEDA-9669BABD3D9B}"/>
              </a:ext>
            </a:extLst>
          </p:cNvPr>
          <p:cNvCxnSpPr>
            <a:cxnSpLocks/>
          </p:cNvCxnSpPr>
          <p:nvPr/>
        </p:nvCxnSpPr>
        <p:spPr>
          <a:xfrm flipH="1">
            <a:off x="5097161" y="2784386"/>
            <a:ext cx="840260" cy="0"/>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Up Arrow 14">
            <a:extLst>
              <a:ext uri="{FF2B5EF4-FFF2-40B4-BE49-F238E27FC236}">
                <a16:creationId xmlns:a16="http://schemas.microsoft.com/office/drawing/2014/main" id="{1525FAF7-28D0-384B-803B-277177FE7E1B}"/>
              </a:ext>
            </a:extLst>
          </p:cNvPr>
          <p:cNvSpPr/>
          <p:nvPr/>
        </p:nvSpPr>
        <p:spPr>
          <a:xfrm>
            <a:off x="5492578" y="2914148"/>
            <a:ext cx="111211" cy="32604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Up Arrow 15">
            <a:extLst>
              <a:ext uri="{FF2B5EF4-FFF2-40B4-BE49-F238E27FC236}">
                <a16:creationId xmlns:a16="http://schemas.microsoft.com/office/drawing/2014/main" id="{662F7340-1E90-1A49-9323-4F8A729DD593}"/>
              </a:ext>
            </a:extLst>
          </p:cNvPr>
          <p:cNvSpPr/>
          <p:nvPr/>
        </p:nvSpPr>
        <p:spPr>
          <a:xfrm rot="10800000">
            <a:off x="5517291" y="3337491"/>
            <a:ext cx="111210" cy="326050"/>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38014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45"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anim calcmode="lin" valueType="num">
                                      <p:cBhvr>
                                        <p:cTn id="12" dur="2000" fill="hold"/>
                                        <p:tgtEl>
                                          <p:spTgt spid="6"/>
                                        </p:tgtEl>
                                        <p:attrNameLst>
                                          <p:attrName>ppt_w</p:attrName>
                                        </p:attrNameLst>
                                      </p:cBhvr>
                                      <p:tavLst>
                                        <p:tav tm="0" fmla="#ppt_w*sin(2.5*pi*$)">
                                          <p:val>
                                            <p:fltVal val="0"/>
                                          </p:val>
                                        </p:tav>
                                        <p:tav tm="100000">
                                          <p:val>
                                            <p:fltVal val="1"/>
                                          </p:val>
                                        </p:tav>
                                      </p:tavLst>
                                    </p:anim>
                                    <p:anim calcmode="lin" valueType="num">
                                      <p:cBhvr>
                                        <p:cTn id="13" dur="2000" fill="hold"/>
                                        <p:tgtEl>
                                          <p:spTgt spid="6"/>
                                        </p:tgtEl>
                                        <p:attrNameLst>
                                          <p:attrName>ppt_h</p:attrName>
                                        </p:attrNameLst>
                                      </p:cBhvr>
                                      <p:tavLst>
                                        <p:tav tm="0">
                                          <p:val>
                                            <p:strVal val="#ppt_h"/>
                                          </p:val>
                                        </p:tav>
                                        <p:tav tm="100000">
                                          <p:val>
                                            <p:strVal val="#ppt_h"/>
                                          </p:val>
                                        </p:tav>
                                      </p:tavLst>
                                    </p:anim>
                                  </p:childTnLst>
                                </p:cTn>
                              </p:par>
                              <p:par>
                                <p:cTn id="14" presetID="43"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
                                        <p:tgtEl>
                                          <p:spTgt spid="8"/>
                                        </p:tgtEl>
                                      </p:cBhvr>
                                    </p:animEffect>
                                    <p:anim calcmode="lin" valueType="num">
                                      <p:cBhvr>
                                        <p:cTn id="17" dur="400" fill="hold"/>
                                        <p:tgtEl>
                                          <p:spTgt spid="8"/>
                                        </p:tgtEl>
                                        <p:attrNameLst>
                                          <p:attrName>ppt_x</p:attrName>
                                        </p:attrNameLst>
                                      </p:cBhvr>
                                      <p:tavLst>
                                        <p:tav tm="0">
                                          <p:val>
                                            <p:strVal val="#ppt_x"/>
                                          </p:val>
                                        </p:tav>
                                        <p:tav tm="100000">
                                          <p:val>
                                            <p:strVal val="#ppt_x"/>
                                          </p:val>
                                        </p:tav>
                                      </p:tavLst>
                                    </p:anim>
                                    <p:anim calcmode="lin" valueType="num">
                                      <p:cBhvr>
                                        <p:cTn id="18" dur="400" fill="hold"/>
                                        <p:tgtEl>
                                          <p:spTgt spid="8"/>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
                                        <p:tgtEl>
                                          <p:spTgt spid="10"/>
                                        </p:tgtEl>
                                      </p:cBhvr>
                                    </p:animEffect>
                                    <p:anim calcmode="lin" valueType="num">
                                      <p:cBhvr>
                                        <p:cTn id="24" dur="400" fill="hold"/>
                                        <p:tgtEl>
                                          <p:spTgt spid="10"/>
                                        </p:tgtEl>
                                        <p:attrNameLst>
                                          <p:attrName>ppt_x</p:attrName>
                                        </p:attrNameLst>
                                      </p:cBhvr>
                                      <p:tavLst>
                                        <p:tav tm="0">
                                          <p:val>
                                            <p:strVal val="#ppt_x"/>
                                          </p:val>
                                        </p:tav>
                                        <p:tav tm="100000">
                                          <p:val>
                                            <p:strVal val="#ppt_x"/>
                                          </p:val>
                                        </p:tav>
                                      </p:tavLst>
                                    </p:anim>
                                    <p:anim calcmode="lin" valueType="num">
                                      <p:cBhvr>
                                        <p:cTn id="25" dur="400" fill="hold"/>
                                        <p:tgtEl>
                                          <p:spTgt spid="10"/>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
                                        <p:tgtEl>
                                          <p:spTgt spid="11"/>
                                        </p:tgtEl>
                                      </p:cBhvr>
                                    </p:animEffect>
                                    <p:anim calcmode="lin" valueType="num">
                                      <p:cBhvr>
                                        <p:cTn id="31" dur="400" fill="hold"/>
                                        <p:tgtEl>
                                          <p:spTgt spid="11"/>
                                        </p:tgtEl>
                                        <p:attrNameLst>
                                          <p:attrName>ppt_x</p:attrName>
                                        </p:attrNameLst>
                                      </p:cBhvr>
                                      <p:tavLst>
                                        <p:tav tm="0">
                                          <p:val>
                                            <p:strVal val="#ppt_x"/>
                                          </p:val>
                                        </p:tav>
                                        <p:tav tm="100000">
                                          <p:val>
                                            <p:strVal val="#ppt_x"/>
                                          </p:val>
                                        </p:tav>
                                      </p:tavLst>
                                    </p:anim>
                                    <p:anim calcmode="lin" valueType="num">
                                      <p:cBhvr>
                                        <p:cTn id="32" dur="400" fill="hold"/>
                                        <p:tgtEl>
                                          <p:spTgt spid="11"/>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5" presetID="43"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
                                        <p:tgtEl>
                                          <p:spTgt spid="15"/>
                                        </p:tgtEl>
                                      </p:cBhvr>
                                    </p:animEffect>
                                    <p:anim calcmode="lin" valueType="num">
                                      <p:cBhvr>
                                        <p:cTn id="38" dur="400" fill="hold"/>
                                        <p:tgtEl>
                                          <p:spTgt spid="15"/>
                                        </p:tgtEl>
                                        <p:attrNameLst>
                                          <p:attrName>ppt_x</p:attrName>
                                        </p:attrNameLst>
                                      </p:cBhvr>
                                      <p:tavLst>
                                        <p:tav tm="0">
                                          <p:val>
                                            <p:strVal val="#ppt_x"/>
                                          </p:val>
                                        </p:tav>
                                        <p:tav tm="100000">
                                          <p:val>
                                            <p:strVal val="#ppt_x"/>
                                          </p:val>
                                        </p:tav>
                                      </p:tavLst>
                                    </p:anim>
                                    <p:anim calcmode="lin" valueType="num">
                                      <p:cBhvr>
                                        <p:cTn id="39" dur="400" fill="hold"/>
                                        <p:tgtEl>
                                          <p:spTgt spid="15"/>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2" presetID="43"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
                                        <p:tgtEl>
                                          <p:spTgt spid="16"/>
                                        </p:tgtEl>
                                      </p:cBhvr>
                                    </p:animEffect>
                                    <p:anim calcmode="lin" valueType="num">
                                      <p:cBhvr>
                                        <p:cTn id="45" dur="400" fill="hold"/>
                                        <p:tgtEl>
                                          <p:spTgt spid="16"/>
                                        </p:tgtEl>
                                        <p:attrNameLst>
                                          <p:attrName>ppt_x</p:attrName>
                                        </p:attrNameLst>
                                      </p:cBhvr>
                                      <p:tavLst>
                                        <p:tav tm="0">
                                          <p:val>
                                            <p:strVal val="#ppt_x"/>
                                          </p:val>
                                        </p:tav>
                                        <p:tav tm="100000">
                                          <p:val>
                                            <p:strVal val="#ppt_x"/>
                                          </p:val>
                                        </p:tav>
                                      </p:tavLst>
                                    </p:anim>
                                    <p:anim calcmode="lin" valueType="num">
                                      <p:cBhvr>
                                        <p:cTn id="46" dur="400" fill="hold"/>
                                        <p:tgtEl>
                                          <p:spTgt spid="16"/>
                                        </p:tgtEl>
                                        <p:attrNameLst>
                                          <p:attrName>ppt_y</p:attrName>
                                        </p:attrNameLst>
                                      </p:cBhvr>
                                      <p:tavLst>
                                        <p:tav tm="0">
                                          <p:val>
                                            <p:strVal val="#ppt_y+0.31"/>
                                          </p:val>
                                        </p:tav>
                                        <p:tav tm="100000">
                                          <p:val>
                                            <p:strVal val="#ppt_y+0.31"/>
                                          </p:val>
                                        </p:tav>
                                      </p:tavLst>
                                    </p:anim>
                                    <p:anim calcmode="lin" valueType="num">
                                      <p:cBhvr>
                                        <p:cTn id="47" dur="600" decel="50000" fill="hold">
                                          <p:stCondLst>
                                            <p:cond delay="4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600" decel="50000" fill="hold">
                                          <p:stCondLst>
                                            <p:cond delay="4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15" grpId="0" animBg="1"/>
      <p:bldP spid="16" grpId="0" animBg="1"/>
    </p:bldLst>
  </p:timing>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575</TotalTime>
  <Words>1852</Words>
  <Application>Microsoft Office PowerPoint</Application>
  <PresentationFormat>Widescreen</PresentationFormat>
  <Paragraphs>107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 Light</vt:lpstr>
      <vt:lpstr>Rockwell</vt:lpstr>
      <vt:lpstr>Wingdings</vt:lpstr>
      <vt:lpstr>Atlas</vt:lpstr>
      <vt:lpstr>Introduction to Excel</vt:lpstr>
      <vt:lpstr>PowerPoint Presentation</vt:lpstr>
      <vt:lpstr>Introduction</vt:lpstr>
      <vt:lpstr>Features of Excel</vt:lpstr>
      <vt:lpstr>Starting Excel 2019</vt:lpstr>
      <vt:lpstr>Workbook and Worksheet</vt:lpstr>
      <vt:lpstr>Components of a Worksheet</vt:lpstr>
      <vt:lpstr>Components of a Worksheet</vt:lpstr>
      <vt:lpstr>Moving Around the Spreadsheet</vt:lpstr>
      <vt:lpstr> Entering Data</vt:lpstr>
      <vt:lpstr>Types of Data</vt:lpstr>
      <vt:lpstr>Performing Calculations</vt:lpstr>
      <vt:lpstr> Managing Worksheets</vt:lpstr>
      <vt:lpstr>Saving a Workbook</vt:lpstr>
      <vt:lpstr>Opening and Closing a Workbook and closing the window.</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Excel</dc:title>
  <dc:creator>Microsoft Office User</dc:creator>
  <cp:lastModifiedBy>biku</cp:lastModifiedBy>
  <cp:revision>53</cp:revision>
  <dcterms:created xsi:type="dcterms:W3CDTF">2023-11-19T05:00:02Z</dcterms:created>
  <dcterms:modified xsi:type="dcterms:W3CDTF">2025-08-10T15:22:09Z</dcterms:modified>
</cp:coreProperties>
</file>