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715000" type="screen16x10"/>
  <p:notesSz cx="11944350" cy="11430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744" y="-90"/>
      </p:cViewPr>
      <p:guideLst>
        <p:guide orient="horz" pos="1378"/>
        <p:guide pos="17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9144000" cy="3080813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5A2A2">
              <a:alpha val="850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9638" y="1265445"/>
            <a:ext cx="804472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1F1E1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1726959"/>
            <a:ext cx="64008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3B3434"/>
                </a:solidFill>
                <a:latin typeface="Roboto Lt"/>
                <a:cs typeface="Roboto L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906" y="230911"/>
            <a:ext cx="7567677" cy="323165"/>
          </a:xfrm>
        </p:spPr>
        <p:txBody>
          <a:bodyPr lIns="0" tIns="0" rIns="0" bIns="0"/>
          <a:lstStyle>
            <a:lvl1pPr>
              <a:defRPr sz="2100" b="0" i="0">
                <a:solidFill>
                  <a:srgbClr val="1F1E1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9902" y="672178"/>
            <a:ext cx="3893312" cy="138499"/>
          </a:xfrm>
        </p:spPr>
        <p:txBody>
          <a:bodyPr lIns="0" tIns="0" rIns="0" bIns="0"/>
          <a:lstStyle>
            <a:lvl1pPr>
              <a:defRPr sz="900" b="0" i="0">
                <a:solidFill>
                  <a:srgbClr val="3B3434"/>
                </a:solidFill>
                <a:latin typeface="Roboto Lt"/>
                <a:cs typeface="Roboto L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906" y="230911"/>
            <a:ext cx="7567677" cy="323165"/>
          </a:xfrm>
        </p:spPr>
        <p:txBody>
          <a:bodyPr lIns="0" tIns="0" rIns="0" bIns="0"/>
          <a:lstStyle>
            <a:lvl1pPr>
              <a:defRPr sz="2100" b="0" i="0">
                <a:solidFill>
                  <a:srgbClr val="1F1E1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709286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709286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906" y="230911"/>
            <a:ext cx="7567677" cy="323165"/>
          </a:xfrm>
        </p:spPr>
        <p:txBody>
          <a:bodyPr lIns="0" tIns="0" rIns="0" bIns="0"/>
          <a:lstStyle>
            <a:lvl1pPr>
              <a:defRPr sz="2100" b="0" i="0">
                <a:solidFill>
                  <a:srgbClr val="1F1E1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906" y="230909"/>
            <a:ext cx="7567677" cy="515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1F1E1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9902" y="672176"/>
            <a:ext cx="389331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3B3434"/>
                </a:solidFill>
                <a:latin typeface="Roboto Lt"/>
                <a:cs typeface="Roboto L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286798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286798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286798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9398">
        <a:defRPr>
          <a:latin typeface="+mn-lt"/>
          <a:ea typeface="+mn-ea"/>
          <a:cs typeface="+mn-cs"/>
        </a:defRPr>
      </a:lvl2pPr>
      <a:lvl3pPr marL="558797">
        <a:defRPr>
          <a:latin typeface="+mn-lt"/>
          <a:ea typeface="+mn-ea"/>
          <a:cs typeface="+mn-cs"/>
        </a:defRPr>
      </a:lvl3pPr>
      <a:lvl4pPr marL="838195">
        <a:defRPr>
          <a:latin typeface="+mn-lt"/>
          <a:ea typeface="+mn-ea"/>
          <a:cs typeface="+mn-cs"/>
        </a:defRPr>
      </a:lvl4pPr>
      <a:lvl5pPr marL="1117594">
        <a:defRPr>
          <a:latin typeface="+mn-lt"/>
          <a:ea typeface="+mn-ea"/>
          <a:cs typeface="+mn-cs"/>
        </a:defRPr>
      </a:lvl5pPr>
      <a:lvl6pPr marL="1396992">
        <a:defRPr>
          <a:latin typeface="+mn-lt"/>
          <a:ea typeface="+mn-ea"/>
          <a:cs typeface="+mn-cs"/>
        </a:defRPr>
      </a:lvl6pPr>
      <a:lvl7pPr marL="1676391">
        <a:defRPr>
          <a:latin typeface="+mn-lt"/>
          <a:ea typeface="+mn-ea"/>
          <a:cs typeface="+mn-cs"/>
        </a:defRPr>
      </a:lvl7pPr>
      <a:lvl8pPr marL="1955790">
        <a:defRPr>
          <a:latin typeface="+mn-lt"/>
          <a:ea typeface="+mn-ea"/>
          <a:cs typeface="+mn-cs"/>
        </a:defRPr>
      </a:lvl8pPr>
      <a:lvl9pPr marL="223518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9398">
        <a:defRPr>
          <a:latin typeface="+mn-lt"/>
          <a:ea typeface="+mn-ea"/>
          <a:cs typeface="+mn-cs"/>
        </a:defRPr>
      </a:lvl2pPr>
      <a:lvl3pPr marL="558797">
        <a:defRPr>
          <a:latin typeface="+mn-lt"/>
          <a:ea typeface="+mn-ea"/>
          <a:cs typeface="+mn-cs"/>
        </a:defRPr>
      </a:lvl3pPr>
      <a:lvl4pPr marL="838195">
        <a:defRPr>
          <a:latin typeface="+mn-lt"/>
          <a:ea typeface="+mn-ea"/>
          <a:cs typeface="+mn-cs"/>
        </a:defRPr>
      </a:lvl4pPr>
      <a:lvl5pPr marL="1117594">
        <a:defRPr>
          <a:latin typeface="+mn-lt"/>
          <a:ea typeface="+mn-ea"/>
          <a:cs typeface="+mn-cs"/>
        </a:defRPr>
      </a:lvl5pPr>
      <a:lvl6pPr marL="1396992">
        <a:defRPr>
          <a:latin typeface="+mn-lt"/>
          <a:ea typeface="+mn-ea"/>
          <a:cs typeface="+mn-cs"/>
        </a:defRPr>
      </a:lvl6pPr>
      <a:lvl7pPr marL="1676391">
        <a:defRPr>
          <a:latin typeface="+mn-lt"/>
          <a:ea typeface="+mn-ea"/>
          <a:cs typeface="+mn-cs"/>
        </a:defRPr>
      </a:lvl7pPr>
      <a:lvl8pPr marL="1955790">
        <a:defRPr>
          <a:latin typeface="+mn-lt"/>
          <a:ea typeface="+mn-ea"/>
          <a:cs typeface="+mn-cs"/>
        </a:defRPr>
      </a:lvl8pPr>
      <a:lvl9pPr marL="223518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49638" y="1265445"/>
            <a:ext cx="8044720" cy="332961"/>
          </a:xfrm>
          <a:prstGeom prst="rect">
            <a:avLst/>
          </a:prstGeom>
        </p:spPr>
        <p:txBody>
          <a:bodyPr vert="horz" wrap="square" lIns="0" tIns="9701" rIns="0" bIns="0" rtlCol="0">
            <a:spAutoFit/>
          </a:bodyPr>
          <a:lstStyle/>
          <a:p>
            <a:pPr marL="7761">
              <a:spcBef>
                <a:spcPts val="77"/>
              </a:spcBef>
            </a:pPr>
            <a:r>
              <a:rPr dirty="0"/>
              <a:t>Ancient</a:t>
            </a:r>
            <a:r>
              <a:rPr spc="-73" dirty="0"/>
              <a:t> </a:t>
            </a:r>
            <a:r>
              <a:rPr spc="31" dirty="0"/>
              <a:t>Urban</a:t>
            </a:r>
            <a:r>
              <a:rPr spc="-73" dirty="0"/>
              <a:t> </a:t>
            </a:r>
            <a:r>
              <a:rPr spc="-12" dirty="0"/>
              <a:t>Planning:</a:t>
            </a:r>
            <a:r>
              <a:rPr spc="-73" dirty="0"/>
              <a:t> </a:t>
            </a:r>
            <a:r>
              <a:rPr dirty="0"/>
              <a:t>Harappa</a:t>
            </a:r>
            <a:r>
              <a:rPr spc="-73" dirty="0"/>
              <a:t> </a:t>
            </a:r>
            <a:r>
              <a:rPr dirty="0"/>
              <a:t>and</a:t>
            </a:r>
            <a:r>
              <a:rPr spc="-73" dirty="0"/>
              <a:t> </a:t>
            </a:r>
            <a:r>
              <a:rPr spc="56" dirty="0"/>
              <a:t>Mohenjo-</a:t>
            </a:r>
            <a:r>
              <a:rPr spc="34" dirty="0"/>
              <a:t>Daro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1551" y="1665950"/>
            <a:ext cx="2760981" cy="149080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7761">
              <a:spcBef>
                <a:spcPts val="82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Unearthing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blueprint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early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civilization</a:t>
            </a:r>
            <a:endParaRPr sz="900">
              <a:latin typeface="Roboto Lt"/>
              <a:cs typeface="Roboto 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3080813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5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8326" y="891735"/>
            <a:ext cx="6787389" cy="349974"/>
          </a:xfrm>
          <a:prstGeom prst="rect">
            <a:avLst/>
          </a:prstGeom>
        </p:spPr>
        <p:txBody>
          <a:bodyPr vert="horz" wrap="square" lIns="0" tIns="7372" rIns="0" bIns="0" rtlCol="0">
            <a:spAutoFit/>
          </a:bodyPr>
          <a:lstStyle/>
          <a:p>
            <a:pPr marL="2078415" marR="3104" indent="-2071041">
              <a:lnSpc>
                <a:spcPct val="106300"/>
              </a:lnSpc>
              <a:spcBef>
                <a:spcPts val="58"/>
              </a:spcBef>
            </a:pPr>
            <a:r>
              <a:rPr dirty="0"/>
              <a:t>Conclusion:</a:t>
            </a:r>
            <a:r>
              <a:rPr spc="-119" dirty="0"/>
              <a:t> </a:t>
            </a:r>
            <a:r>
              <a:rPr spc="89" dirty="0"/>
              <a:t>Lessons</a:t>
            </a:r>
            <a:r>
              <a:rPr spc="-116" dirty="0"/>
              <a:t> </a:t>
            </a:r>
            <a:r>
              <a:rPr dirty="0"/>
              <a:t>from</a:t>
            </a:r>
            <a:r>
              <a:rPr spc="-116" dirty="0"/>
              <a:t> </a:t>
            </a:r>
            <a:r>
              <a:rPr dirty="0"/>
              <a:t>the</a:t>
            </a:r>
            <a:r>
              <a:rPr spc="-116" dirty="0"/>
              <a:t> </a:t>
            </a:r>
            <a:r>
              <a:rPr dirty="0"/>
              <a:t>Ancient</a:t>
            </a:r>
            <a:r>
              <a:rPr spc="-116" dirty="0"/>
              <a:t> </a:t>
            </a:r>
            <a:r>
              <a:rPr spc="24" dirty="0"/>
              <a:t>Urban </a:t>
            </a:r>
            <a:r>
              <a:rPr spc="21" dirty="0"/>
              <a:t>Pioneers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4675" y="1569989"/>
            <a:ext cx="8035037" cy="767937"/>
          </a:xfrm>
          <a:prstGeom prst="rect">
            <a:avLst/>
          </a:prstGeom>
        </p:spPr>
        <p:txBody>
          <a:bodyPr vert="horz" wrap="square" lIns="0" tIns="8924" rIns="0" bIns="0" rtlCol="0">
            <a:spAutoFit/>
          </a:bodyPr>
          <a:lstStyle/>
          <a:p>
            <a:pPr marL="7761" marR="3104" indent="-388" algn="ctr">
              <a:lnSpc>
                <a:spcPct val="136900"/>
              </a:lnSpc>
              <a:spcBef>
                <a:spcPts val="70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Harappa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Mohenjo-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Daro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demonstrate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timeless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power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foresightful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planning,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robust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sanitation,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cohesive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social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organization.</a:t>
            </a:r>
            <a:r>
              <a:rPr sz="900" spc="1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Their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achievements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remind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that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advanced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living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deeply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rooted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thoughtful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design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collective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community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care.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Preserving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these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sites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connects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31" dirty="0">
                <a:solidFill>
                  <a:srgbClr val="3B3434"/>
                </a:solidFill>
                <a:latin typeface="Roboto Lt"/>
                <a:cs typeface="Roboto Lt"/>
              </a:rPr>
              <a:t>humanity9s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shared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past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inspires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future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innovation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our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own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urban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landscapes.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Let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us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continue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honor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learn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from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these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extraordinary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ancient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cities4the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true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cradle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civilization.</a:t>
            </a:r>
            <a:endParaRPr sz="900">
              <a:latin typeface="Roboto Lt"/>
              <a:cs typeface="Roboto 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390718"/>
          </a:xfrm>
          <a:custGeom>
            <a:avLst/>
            <a:gdLst/>
            <a:ahLst/>
            <a:cxnLst/>
            <a:rect l="l" t="t" r="r" b="b"/>
            <a:pathLst>
              <a:path w="11430000" h="7086600">
                <a:moveTo>
                  <a:pt x="11430000" y="0"/>
                </a:moveTo>
                <a:lnTo>
                  <a:pt x="0" y="0"/>
                </a:lnTo>
                <a:lnTo>
                  <a:pt x="0" y="7086600"/>
                </a:lnTo>
                <a:lnTo>
                  <a:pt x="11430000" y="70866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9906" y="230911"/>
            <a:ext cx="7567677" cy="332961"/>
          </a:xfrm>
          <a:prstGeom prst="rect">
            <a:avLst/>
          </a:prstGeom>
        </p:spPr>
        <p:txBody>
          <a:bodyPr vert="horz" wrap="square" lIns="0" tIns="9701" rIns="0" bIns="0" rtlCol="0">
            <a:spAutoFit/>
          </a:bodyPr>
          <a:lstStyle/>
          <a:p>
            <a:pPr marL="7761">
              <a:spcBef>
                <a:spcPts val="77"/>
              </a:spcBef>
            </a:pPr>
            <a:r>
              <a:rPr spc="43" dirty="0"/>
              <a:t>The</a:t>
            </a:r>
            <a:r>
              <a:rPr spc="-92" dirty="0"/>
              <a:t> </a:t>
            </a:r>
            <a:r>
              <a:rPr dirty="0"/>
              <a:t>Indus</a:t>
            </a:r>
            <a:r>
              <a:rPr spc="-89" dirty="0"/>
              <a:t> </a:t>
            </a:r>
            <a:r>
              <a:rPr spc="-39" dirty="0"/>
              <a:t>Valley</a:t>
            </a:r>
            <a:r>
              <a:rPr spc="-89" dirty="0"/>
              <a:t> </a:t>
            </a:r>
            <a:r>
              <a:rPr spc="-49" dirty="0"/>
              <a:t>Civilization:</a:t>
            </a:r>
            <a:r>
              <a:rPr spc="-89" dirty="0"/>
              <a:t> </a:t>
            </a:r>
            <a:r>
              <a:rPr spc="144" dirty="0"/>
              <a:t>A</a:t>
            </a:r>
            <a:r>
              <a:rPr spc="-89" dirty="0"/>
              <a:t> </a:t>
            </a:r>
            <a:r>
              <a:rPr dirty="0"/>
              <a:t>Bronze</a:t>
            </a:r>
            <a:r>
              <a:rPr spc="-89" dirty="0"/>
              <a:t> </a:t>
            </a:r>
            <a:r>
              <a:rPr spc="98" dirty="0"/>
              <a:t>Age</a:t>
            </a:r>
            <a:r>
              <a:rPr spc="-92" dirty="0"/>
              <a:t> </a:t>
            </a:r>
            <a:r>
              <a:rPr spc="-6" dirty="0"/>
              <a:t>Marvel</a:t>
            </a:r>
          </a:p>
        </p:txBody>
      </p:sp>
      <p:sp>
        <p:nvSpPr>
          <p:cNvPr id="4" name="object 4"/>
          <p:cNvSpPr/>
          <p:nvPr/>
        </p:nvSpPr>
        <p:spPr>
          <a:xfrm>
            <a:off x="541022" y="761089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2" y="1070995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2" y="1380898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32909" y="672177"/>
            <a:ext cx="3495040" cy="123085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7761" marR="3104">
              <a:lnSpc>
                <a:spcPct val="138400"/>
              </a:lnSpc>
              <a:spcBef>
                <a:spcPts val="56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Flourished</a:t>
            </a:r>
            <a:r>
              <a:rPr sz="900" spc="5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c.</a:t>
            </a:r>
            <a:r>
              <a:rPr sz="900" spc="5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330031300</a:t>
            </a:r>
            <a:r>
              <a:rPr sz="900" spc="5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BCE</a:t>
            </a:r>
            <a:r>
              <a:rPr sz="900" spc="5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across</a:t>
            </a:r>
            <a:r>
              <a:rPr sz="900" spc="5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modern</a:t>
            </a:r>
            <a:r>
              <a:rPr sz="900" spc="5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Pakistan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northwest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India</a:t>
            </a:r>
            <a:endParaRPr sz="900">
              <a:latin typeface="Roboto Lt"/>
              <a:cs typeface="Roboto Lt"/>
            </a:endParaRPr>
          </a:p>
          <a:p>
            <a:pPr marL="7761" marR="131550">
              <a:lnSpc>
                <a:spcPct val="138400"/>
              </a:lnSpc>
              <a:spcBef>
                <a:spcPts val="27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Population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estimates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up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5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million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at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its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peak,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with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major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cities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Harappa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Mohenjo-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Daro</a:t>
            </a:r>
            <a:endParaRPr sz="900">
              <a:latin typeface="Roboto Lt"/>
              <a:cs typeface="Roboto Lt"/>
            </a:endParaRPr>
          </a:p>
          <a:p>
            <a:pPr marL="7761" marR="320532">
              <a:lnSpc>
                <a:spcPct val="138400"/>
              </a:lnSpc>
              <a:spcBef>
                <a:spcPts val="27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Among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52" dirty="0">
                <a:solidFill>
                  <a:srgbClr val="3B3434"/>
                </a:solidFill>
                <a:latin typeface="Roboto Lt"/>
                <a:cs typeface="Roboto Lt"/>
              </a:rPr>
              <a:t>world9s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earliest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cultures,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contemporaneous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with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Egypt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Mesopotamia</a:t>
            </a:r>
            <a:endParaRPr sz="900">
              <a:latin typeface="Roboto Lt"/>
              <a:cs typeface="Roboto L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4885" y="729188"/>
            <a:ext cx="3886198" cy="2319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390718"/>
          </a:xfrm>
          <a:custGeom>
            <a:avLst/>
            <a:gdLst/>
            <a:ahLst/>
            <a:cxnLst/>
            <a:rect l="l" t="t" r="r" b="b"/>
            <a:pathLst>
              <a:path w="11430000" h="7086600">
                <a:moveTo>
                  <a:pt x="11430000" y="0"/>
                </a:moveTo>
                <a:lnTo>
                  <a:pt x="0" y="0"/>
                </a:lnTo>
                <a:lnTo>
                  <a:pt x="0" y="7086600"/>
                </a:lnTo>
                <a:lnTo>
                  <a:pt x="11430000" y="70866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9906" y="230911"/>
            <a:ext cx="7567677" cy="332961"/>
          </a:xfrm>
          <a:prstGeom prst="rect">
            <a:avLst/>
          </a:prstGeom>
        </p:spPr>
        <p:txBody>
          <a:bodyPr vert="horz" wrap="square" lIns="0" tIns="9701" rIns="0" bIns="0" rtlCol="0">
            <a:spAutoFit/>
          </a:bodyPr>
          <a:lstStyle/>
          <a:p>
            <a:pPr marL="7761">
              <a:spcBef>
                <a:spcPts val="77"/>
              </a:spcBef>
            </a:pPr>
            <a:r>
              <a:rPr spc="37" dirty="0"/>
              <a:t>Mastering</a:t>
            </a:r>
            <a:r>
              <a:rPr spc="-131" dirty="0"/>
              <a:t> </a:t>
            </a:r>
            <a:r>
              <a:rPr dirty="0"/>
              <a:t>the</a:t>
            </a:r>
            <a:r>
              <a:rPr spc="-128" dirty="0"/>
              <a:t> </a:t>
            </a:r>
            <a:r>
              <a:rPr spc="-31" dirty="0"/>
              <a:t>Grid:</a:t>
            </a:r>
            <a:r>
              <a:rPr spc="-131" dirty="0"/>
              <a:t> </a:t>
            </a:r>
            <a:r>
              <a:rPr spc="43" dirty="0"/>
              <a:t>The</a:t>
            </a:r>
            <a:r>
              <a:rPr spc="-128" dirty="0"/>
              <a:t> </a:t>
            </a:r>
            <a:r>
              <a:rPr spc="31" dirty="0"/>
              <a:t>City</a:t>
            </a:r>
            <a:r>
              <a:rPr spc="-131" dirty="0"/>
              <a:t> </a:t>
            </a:r>
            <a:r>
              <a:rPr spc="31" dirty="0"/>
              <a:t>Layout</a:t>
            </a:r>
          </a:p>
        </p:txBody>
      </p:sp>
      <p:sp>
        <p:nvSpPr>
          <p:cNvPr id="4" name="object 4"/>
          <p:cNvSpPr/>
          <p:nvPr/>
        </p:nvSpPr>
        <p:spPr>
          <a:xfrm>
            <a:off x="541022" y="1399128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2" y="1709032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2" y="2018937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499902" y="672177"/>
            <a:ext cx="3893312" cy="1896772"/>
          </a:xfrm>
          <a:prstGeom prst="rect">
            <a:avLst/>
          </a:prstGeom>
        </p:spPr>
        <p:txBody>
          <a:bodyPr vert="horz" wrap="square" lIns="0" tIns="8924" rIns="0" bIns="0" rtlCol="0">
            <a:spAutoFit/>
          </a:bodyPr>
          <a:lstStyle/>
          <a:p>
            <a:pPr marL="7761" marR="46567">
              <a:lnSpc>
                <a:spcPct val="136900"/>
              </a:lnSpc>
              <a:spcBef>
                <a:spcPts val="70"/>
              </a:spcBef>
            </a:pPr>
            <a:r>
              <a:rPr dirty="0"/>
              <a:t>Both</a:t>
            </a:r>
            <a:r>
              <a:rPr spc="28" dirty="0"/>
              <a:t> </a:t>
            </a:r>
            <a:r>
              <a:rPr dirty="0"/>
              <a:t>cities</a:t>
            </a:r>
            <a:r>
              <a:rPr spc="31" dirty="0"/>
              <a:t> </a:t>
            </a:r>
            <a:r>
              <a:rPr dirty="0"/>
              <a:t>were</a:t>
            </a:r>
            <a:r>
              <a:rPr spc="28" dirty="0"/>
              <a:t> </a:t>
            </a:r>
            <a:r>
              <a:rPr dirty="0"/>
              <a:t>meticulously</a:t>
            </a:r>
            <a:r>
              <a:rPr spc="31" dirty="0"/>
              <a:t> </a:t>
            </a:r>
            <a:r>
              <a:rPr dirty="0"/>
              <a:t>designed</a:t>
            </a:r>
            <a:r>
              <a:rPr spc="28" dirty="0"/>
              <a:t> </a:t>
            </a:r>
            <a:r>
              <a:rPr dirty="0"/>
              <a:t>on</a:t>
            </a:r>
            <a:r>
              <a:rPr spc="31" dirty="0"/>
              <a:t> </a:t>
            </a:r>
            <a:r>
              <a:rPr dirty="0"/>
              <a:t>a</a:t>
            </a:r>
            <a:r>
              <a:rPr spc="28" dirty="0"/>
              <a:t> </a:t>
            </a:r>
            <a:r>
              <a:rPr spc="-6" dirty="0"/>
              <a:t>precise </a:t>
            </a:r>
            <a:r>
              <a:rPr dirty="0"/>
              <a:t>rectangular</a:t>
            </a:r>
            <a:r>
              <a:rPr spc="34" dirty="0"/>
              <a:t> </a:t>
            </a:r>
            <a:r>
              <a:rPr dirty="0"/>
              <a:t>grid</a:t>
            </a:r>
            <a:r>
              <a:rPr spc="34" dirty="0"/>
              <a:t> </a:t>
            </a:r>
            <a:r>
              <a:rPr dirty="0"/>
              <a:t>system,</a:t>
            </a:r>
            <a:r>
              <a:rPr spc="37" dirty="0"/>
              <a:t> </a:t>
            </a:r>
            <a:r>
              <a:rPr dirty="0"/>
              <a:t>a</a:t>
            </a:r>
            <a:r>
              <a:rPr spc="34" dirty="0"/>
              <a:t> </a:t>
            </a:r>
            <a:r>
              <a:rPr dirty="0"/>
              <a:t>testament</a:t>
            </a:r>
            <a:r>
              <a:rPr spc="37" dirty="0"/>
              <a:t> </a:t>
            </a:r>
            <a:r>
              <a:rPr dirty="0"/>
              <a:t>to</a:t>
            </a:r>
            <a:r>
              <a:rPr spc="34" dirty="0"/>
              <a:t> </a:t>
            </a:r>
            <a:r>
              <a:rPr dirty="0"/>
              <a:t>sophisticated</a:t>
            </a:r>
            <a:r>
              <a:rPr spc="34" dirty="0"/>
              <a:t> </a:t>
            </a:r>
            <a:r>
              <a:rPr spc="-6" dirty="0"/>
              <a:t>urban </a:t>
            </a:r>
            <a:r>
              <a:rPr dirty="0"/>
              <a:t>planning.</a:t>
            </a:r>
            <a:r>
              <a:rPr spc="28" dirty="0"/>
              <a:t> </a:t>
            </a:r>
            <a:r>
              <a:rPr dirty="0"/>
              <a:t>Streets</a:t>
            </a:r>
            <a:r>
              <a:rPr spc="31" dirty="0"/>
              <a:t> </a:t>
            </a:r>
            <a:r>
              <a:rPr dirty="0"/>
              <a:t>intersected</a:t>
            </a:r>
            <a:r>
              <a:rPr spc="31" dirty="0"/>
              <a:t> </a:t>
            </a:r>
            <a:r>
              <a:rPr dirty="0"/>
              <a:t>at</a:t>
            </a:r>
            <a:r>
              <a:rPr spc="31" dirty="0"/>
              <a:t> </a:t>
            </a:r>
            <a:r>
              <a:rPr dirty="0"/>
              <a:t>perfect</a:t>
            </a:r>
            <a:r>
              <a:rPr spc="31" dirty="0"/>
              <a:t> </a:t>
            </a:r>
            <a:r>
              <a:rPr dirty="0"/>
              <a:t>right</a:t>
            </a:r>
            <a:r>
              <a:rPr spc="28" dirty="0"/>
              <a:t> </a:t>
            </a:r>
            <a:r>
              <a:rPr dirty="0"/>
              <a:t>angles,</a:t>
            </a:r>
            <a:r>
              <a:rPr spc="31" dirty="0"/>
              <a:t> </a:t>
            </a:r>
            <a:r>
              <a:rPr spc="-6" dirty="0"/>
              <a:t>creating </a:t>
            </a:r>
            <a:r>
              <a:rPr dirty="0"/>
              <a:t>a</a:t>
            </a:r>
            <a:r>
              <a:rPr spc="28" dirty="0"/>
              <a:t> </a:t>
            </a:r>
            <a:r>
              <a:rPr dirty="0"/>
              <a:t>highly</a:t>
            </a:r>
            <a:r>
              <a:rPr spc="28" dirty="0"/>
              <a:t> </a:t>
            </a:r>
            <a:r>
              <a:rPr dirty="0"/>
              <a:t>organized</a:t>
            </a:r>
            <a:r>
              <a:rPr spc="31" dirty="0"/>
              <a:t> </a:t>
            </a:r>
            <a:r>
              <a:rPr dirty="0"/>
              <a:t>and</a:t>
            </a:r>
            <a:r>
              <a:rPr spc="28" dirty="0"/>
              <a:t> </a:t>
            </a:r>
            <a:r>
              <a:rPr dirty="0"/>
              <a:t>efficient</a:t>
            </a:r>
            <a:r>
              <a:rPr spc="28" dirty="0"/>
              <a:t> </a:t>
            </a:r>
            <a:r>
              <a:rPr spc="-6" dirty="0"/>
              <a:t>layout.</a:t>
            </a:r>
          </a:p>
          <a:p>
            <a:pPr marL="185489" marR="86924">
              <a:lnSpc>
                <a:spcPct val="133900"/>
              </a:lnSpc>
              <a:spcBef>
                <a:spcPts val="825"/>
              </a:spcBef>
            </a:pPr>
            <a:r>
              <a:rPr dirty="0"/>
              <a:t>Main</a:t>
            </a:r>
            <a:r>
              <a:rPr spc="31" dirty="0"/>
              <a:t> </a:t>
            </a:r>
            <a:r>
              <a:rPr dirty="0"/>
              <a:t>streets</a:t>
            </a:r>
            <a:r>
              <a:rPr spc="34" dirty="0"/>
              <a:t> </a:t>
            </a:r>
            <a:r>
              <a:rPr dirty="0"/>
              <a:t>ran</a:t>
            </a:r>
            <a:r>
              <a:rPr spc="31" dirty="0"/>
              <a:t> </a:t>
            </a:r>
            <a:r>
              <a:rPr spc="-19" dirty="0"/>
              <a:t>north-</a:t>
            </a:r>
            <a:r>
              <a:rPr dirty="0"/>
              <a:t>south</a:t>
            </a:r>
            <a:r>
              <a:rPr spc="34" dirty="0"/>
              <a:t> </a:t>
            </a:r>
            <a:r>
              <a:rPr dirty="0"/>
              <a:t>and</a:t>
            </a:r>
            <a:r>
              <a:rPr spc="31" dirty="0"/>
              <a:t> </a:t>
            </a:r>
            <a:r>
              <a:rPr spc="-24" dirty="0"/>
              <a:t>east-</a:t>
            </a:r>
            <a:r>
              <a:rPr dirty="0"/>
              <a:t>west,</a:t>
            </a:r>
            <a:r>
              <a:rPr spc="34" dirty="0"/>
              <a:t> </a:t>
            </a:r>
            <a:r>
              <a:rPr dirty="0"/>
              <a:t>dividing</a:t>
            </a:r>
            <a:r>
              <a:rPr spc="31" dirty="0"/>
              <a:t> </a:t>
            </a:r>
            <a:r>
              <a:rPr spc="-15" dirty="0"/>
              <a:t>the </a:t>
            </a:r>
            <a:r>
              <a:rPr dirty="0"/>
              <a:t>city</a:t>
            </a:r>
            <a:r>
              <a:rPr spc="21" dirty="0"/>
              <a:t> </a:t>
            </a:r>
            <a:r>
              <a:rPr dirty="0"/>
              <a:t>into</a:t>
            </a:r>
            <a:r>
              <a:rPr spc="24" dirty="0"/>
              <a:t> </a:t>
            </a:r>
            <a:r>
              <a:rPr dirty="0"/>
              <a:t>uniform</a:t>
            </a:r>
            <a:r>
              <a:rPr spc="24" dirty="0"/>
              <a:t> </a:t>
            </a:r>
            <a:r>
              <a:rPr spc="-6" dirty="0"/>
              <a:t>blocks.</a:t>
            </a:r>
          </a:p>
          <a:p>
            <a:pPr marL="185489" marR="417157">
              <a:lnSpc>
                <a:spcPct val="133900"/>
              </a:lnSpc>
              <a:spcBef>
                <a:spcPts val="370"/>
              </a:spcBef>
            </a:pPr>
            <a:r>
              <a:rPr dirty="0"/>
              <a:t>Smaller</a:t>
            </a:r>
            <a:r>
              <a:rPr spc="24" dirty="0"/>
              <a:t> </a:t>
            </a:r>
            <a:r>
              <a:rPr dirty="0"/>
              <a:t>lanes</a:t>
            </a:r>
            <a:r>
              <a:rPr spc="28" dirty="0"/>
              <a:t> </a:t>
            </a:r>
            <a:r>
              <a:rPr dirty="0"/>
              <a:t>and</a:t>
            </a:r>
            <a:r>
              <a:rPr spc="24" dirty="0"/>
              <a:t> </a:t>
            </a:r>
            <a:r>
              <a:rPr dirty="0"/>
              <a:t>alleys</a:t>
            </a:r>
            <a:r>
              <a:rPr spc="28" dirty="0"/>
              <a:t> </a:t>
            </a:r>
            <a:r>
              <a:rPr dirty="0"/>
              <a:t>branched</a:t>
            </a:r>
            <a:r>
              <a:rPr spc="24" dirty="0"/>
              <a:t> </a:t>
            </a:r>
            <a:r>
              <a:rPr dirty="0"/>
              <a:t>off,</a:t>
            </a:r>
            <a:r>
              <a:rPr spc="28" dirty="0"/>
              <a:t> </a:t>
            </a:r>
            <a:r>
              <a:rPr spc="-6" dirty="0"/>
              <a:t>facilitating </a:t>
            </a:r>
            <a:r>
              <a:rPr dirty="0"/>
              <a:t>efficient</a:t>
            </a:r>
            <a:r>
              <a:rPr spc="37" dirty="0"/>
              <a:t> </a:t>
            </a:r>
            <a:r>
              <a:rPr dirty="0"/>
              <a:t>movement</a:t>
            </a:r>
            <a:r>
              <a:rPr spc="37" dirty="0"/>
              <a:t> </a:t>
            </a:r>
            <a:r>
              <a:rPr dirty="0"/>
              <a:t>of</a:t>
            </a:r>
            <a:r>
              <a:rPr spc="37" dirty="0"/>
              <a:t> </a:t>
            </a:r>
            <a:r>
              <a:rPr dirty="0"/>
              <a:t>people</a:t>
            </a:r>
            <a:r>
              <a:rPr spc="39" dirty="0"/>
              <a:t> </a:t>
            </a:r>
            <a:r>
              <a:rPr dirty="0"/>
              <a:t>and</a:t>
            </a:r>
            <a:r>
              <a:rPr spc="37" dirty="0"/>
              <a:t> </a:t>
            </a:r>
            <a:r>
              <a:rPr spc="-6" dirty="0"/>
              <a:t>goods.</a:t>
            </a:r>
          </a:p>
          <a:p>
            <a:pPr marL="185489" marR="3104">
              <a:lnSpc>
                <a:spcPct val="133900"/>
              </a:lnSpc>
              <a:spcBef>
                <a:spcPts val="367"/>
              </a:spcBef>
            </a:pPr>
            <a:r>
              <a:rPr dirty="0"/>
              <a:t>This</a:t>
            </a:r>
            <a:r>
              <a:rPr spc="34" dirty="0"/>
              <a:t> </a:t>
            </a:r>
            <a:r>
              <a:rPr dirty="0"/>
              <a:t>methodical</a:t>
            </a:r>
            <a:r>
              <a:rPr spc="34" dirty="0"/>
              <a:t> </a:t>
            </a:r>
            <a:r>
              <a:rPr dirty="0"/>
              <a:t>urban</a:t>
            </a:r>
            <a:r>
              <a:rPr spc="37" dirty="0"/>
              <a:t> </a:t>
            </a:r>
            <a:r>
              <a:rPr dirty="0"/>
              <a:t>design</a:t>
            </a:r>
            <a:r>
              <a:rPr spc="34" dirty="0"/>
              <a:t> </a:t>
            </a:r>
            <a:r>
              <a:rPr dirty="0"/>
              <a:t>allowed</a:t>
            </a:r>
            <a:r>
              <a:rPr spc="37" dirty="0"/>
              <a:t> </a:t>
            </a:r>
            <a:r>
              <a:rPr dirty="0"/>
              <a:t>for</a:t>
            </a:r>
            <a:r>
              <a:rPr spc="34" dirty="0"/>
              <a:t> </a:t>
            </a:r>
            <a:r>
              <a:rPr dirty="0"/>
              <a:t>easy</a:t>
            </a:r>
            <a:r>
              <a:rPr spc="37" dirty="0"/>
              <a:t> </a:t>
            </a:r>
            <a:r>
              <a:rPr spc="-6" dirty="0"/>
              <a:t>expansion </a:t>
            </a:r>
            <a:r>
              <a:rPr dirty="0"/>
              <a:t>and</a:t>
            </a:r>
            <a:r>
              <a:rPr spc="21" dirty="0"/>
              <a:t> </a:t>
            </a:r>
            <a:r>
              <a:rPr dirty="0"/>
              <a:t>reflected</a:t>
            </a:r>
            <a:r>
              <a:rPr spc="21" dirty="0"/>
              <a:t> </a:t>
            </a:r>
            <a:r>
              <a:rPr dirty="0"/>
              <a:t>centralized</a:t>
            </a:r>
            <a:r>
              <a:rPr spc="21" dirty="0"/>
              <a:t> </a:t>
            </a:r>
            <a:r>
              <a:rPr dirty="0"/>
              <a:t>city</a:t>
            </a:r>
            <a:r>
              <a:rPr spc="21" dirty="0"/>
              <a:t> </a:t>
            </a:r>
            <a:r>
              <a:rPr spc="-6" dirty="0"/>
              <a:t>planning.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4885" y="729188"/>
            <a:ext cx="3886198" cy="2319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5140766"/>
          </a:xfrm>
          <a:custGeom>
            <a:avLst/>
            <a:gdLst/>
            <a:ahLst/>
            <a:cxnLst/>
            <a:rect l="l" t="t" r="r" b="b"/>
            <a:pathLst>
              <a:path w="11430000" h="10744200">
                <a:moveTo>
                  <a:pt x="11430000" y="0"/>
                </a:moveTo>
                <a:lnTo>
                  <a:pt x="0" y="0"/>
                </a:lnTo>
                <a:lnTo>
                  <a:pt x="0" y="10744200"/>
                </a:lnTo>
                <a:lnTo>
                  <a:pt x="11430000" y="107442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5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715002" y="1"/>
            <a:ext cx="3429000" cy="5140766"/>
            <a:chOff x="7143750" y="0"/>
            <a:chExt cx="4286250" cy="10744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3750" y="0"/>
              <a:ext cx="4286250" cy="10744199"/>
            </a:xfrm>
            <a:prstGeom prst="rect">
              <a:avLst/>
            </a:prstGeom>
          </p:spPr>
        </p:pic>
        <p:pic>
          <p:nvPicPr>
            <p:cNvPr id="5" name="object 5">
              <a:hlinkClick r:id="rId3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80244" y="10229850"/>
              <a:ext cx="1754504" cy="4191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5884" y="230910"/>
            <a:ext cx="4303269" cy="670768"/>
          </a:xfrm>
          <a:prstGeom prst="rect">
            <a:avLst/>
          </a:prstGeom>
        </p:spPr>
        <p:txBody>
          <a:bodyPr vert="horz" wrap="square" lIns="0" tIns="3881" rIns="0" bIns="0" rtlCol="0">
            <a:spAutoFit/>
          </a:bodyPr>
          <a:lstStyle/>
          <a:p>
            <a:pPr marL="7761" marR="3104" indent="140475">
              <a:lnSpc>
                <a:spcPts val="2567"/>
              </a:lnSpc>
              <a:spcBef>
                <a:spcPts val="31"/>
              </a:spcBef>
            </a:pPr>
            <a:r>
              <a:rPr spc="31" dirty="0"/>
              <a:t>Advanced</a:t>
            </a:r>
            <a:r>
              <a:rPr spc="-103" dirty="0"/>
              <a:t> </a:t>
            </a:r>
            <a:r>
              <a:rPr spc="-19" dirty="0"/>
              <a:t>Sanitation:</a:t>
            </a:r>
            <a:r>
              <a:rPr spc="-101" dirty="0"/>
              <a:t> </a:t>
            </a:r>
            <a:r>
              <a:rPr spc="28" dirty="0"/>
              <a:t>The </a:t>
            </a:r>
            <a:r>
              <a:rPr dirty="0"/>
              <a:t>World's</a:t>
            </a:r>
            <a:r>
              <a:rPr spc="-92" dirty="0"/>
              <a:t> </a:t>
            </a:r>
            <a:r>
              <a:rPr dirty="0"/>
              <a:t>First</a:t>
            </a:r>
            <a:r>
              <a:rPr spc="-92" dirty="0"/>
              <a:t> </a:t>
            </a:r>
            <a:r>
              <a:rPr spc="34" dirty="0"/>
              <a:t>Sewer</a:t>
            </a:r>
            <a:r>
              <a:rPr spc="-89" dirty="0"/>
              <a:t> </a:t>
            </a:r>
            <a:r>
              <a:rPr spc="61" dirty="0"/>
              <a:t>Systems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10541" y="884141"/>
            <a:ext cx="4693920" cy="1043649"/>
            <a:chOff x="638174" y="1847849"/>
            <a:chExt cx="5867400" cy="2181225"/>
          </a:xfrm>
        </p:grpSpPr>
        <p:sp>
          <p:nvSpPr>
            <p:cNvPr id="8" name="object 8"/>
            <p:cNvSpPr/>
            <p:nvPr/>
          </p:nvSpPr>
          <p:spPr>
            <a:xfrm>
              <a:off x="647700" y="2114549"/>
              <a:ext cx="5848350" cy="1905000"/>
            </a:xfrm>
            <a:custGeom>
              <a:avLst/>
              <a:gdLst/>
              <a:ahLst/>
              <a:cxnLst/>
              <a:rect l="l" t="t" r="r" b="b"/>
              <a:pathLst>
                <a:path w="5848350" h="1905000">
                  <a:moveTo>
                    <a:pt x="5786056" y="0"/>
                  </a:moveTo>
                  <a:lnTo>
                    <a:pt x="62299" y="0"/>
                  </a:lnTo>
                  <a:lnTo>
                    <a:pt x="57964" y="482"/>
                  </a:lnTo>
                  <a:lnTo>
                    <a:pt x="22622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891753"/>
                  </a:lnTo>
                  <a:lnTo>
                    <a:pt x="0" y="1893506"/>
                  </a:lnTo>
                  <a:lnTo>
                    <a:pt x="11489" y="1905000"/>
                  </a:lnTo>
                  <a:lnTo>
                    <a:pt x="5836856" y="1905000"/>
                  </a:lnTo>
                  <a:lnTo>
                    <a:pt x="5848350" y="1893506"/>
                  </a:lnTo>
                  <a:lnTo>
                    <a:pt x="5848350" y="71196"/>
                  </a:lnTo>
                  <a:lnTo>
                    <a:pt x="5834684" y="29705"/>
                  </a:lnTo>
                  <a:lnTo>
                    <a:pt x="5803150" y="3886"/>
                  </a:lnTo>
                  <a:lnTo>
                    <a:pt x="5790387" y="482"/>
                  </a:lnTo>
                  <a:lnTo>
                    <a:pt x="5786056" y="0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8162" y="2115400"/>
              <a:ext cx="5867400" cy="1913889"/>
            </a:xfrm>
            <a:custGeom>
              <a:avLst/>
              <a:gdLst/>
              <a:ahLst/>
              <a:cxnLst/>
              <a:rect l="l" t="t" r="r" b="b"/>
              <a:pathLst>
                <a:path w="5867400" h="1913889">
                  <a:moveTo>
                    <a:pt x="5867400" y="75361"/>
                  </a:moveTo>
                  <a:lnTo>
                    <a:pt x="5854573" y="33020"/>
                  </a:lnTo>
                  <a:lnTo>
                    <a:pt x="5820359" y="4965"/>
                  </a:lnTo>
                  <a:lnTo>
                    <a:pt x="5801969" y="0"/>
                  </a:lnTo>
                  <a:lnTo>
                    <a:pt x="5806071" y="1092"/>
                  </a:lnTo>
                  <a:lnTo>
                    <a:pt x="5820067" y="8826"/>
                  </a:lnTo>
                  <a:lnTo>
                    <a:pt x="5843994" y="46202"/>
                  </a:lnTo>
                  <a:lnTo>
                    <a:pt x="5848350" y="75361"/>
                  </a:lnTo>
                  <a:lnTo>
                    <a:pt x="5848350" y="1893392"/>
                  </a:lnTo>
                  <a:lnTo>
                    <a:pt x="5847258" y="1894484"/>
                  </a:lnTo>
                  <a:lnTo>
                    <a:pt x="5847105" y="1894636"/>
                  </a:lnTo>
                  <a:lnTo>
                    <a:pt x="20294" y="1894636"/>
                  </a:lnTo>
                  <a:lnTo>
                    <a:pt x="20142" y="1894497"/>
                  </a:lnTo>
                  <a:lnTo>
                    <a:pt x="19850" y="1894192"/>
                  </a:lnTo>
                  <a:lnTo>
                    <a:pt x="19685" y="1894014"/>
                  </a:lnTo>
                  <a:lnTo>
                    <a:pt x="19050" y="1893392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41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26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897202"/>
                  </a:lnTo>
                  <a:lnTo>
                    <a:pt x="2222" y="1902574"/>
                  </a:lnTo>
                  <a:lnTo>
                    <a:pt x="7150" y="1907489"/>
                  </a:lnTo>
                  <a:lnTo>
                    <a:pt x="11125" y="1911464"/>
                  </a:lnTo>
                  <a:lnTo>
                    <a:pt x="16484" y="1913686"/>
                  </a:lnTo>
                  <a:lnTo>
                    <a:pt x="5850915" y="1913686"/>
                  </a:lnTo>
                  <a:lnTo>
                    <a:pt x="5856287" y="1911464"/>
                  </a:lnTo>
                  <a:lnTo>
                    <a:pt x="5860262" y="1907489"/>
                  </a:lnTo>
                  <a:lnTo>
                    <a:pt x="5860732" y="1907019"/>
                  </a:lnTo>
                  <a:lnTo>
                    <a:pt x="5865177" y="1902574"/>
                  </a:lnTo>
                  <a:lnTo>
                    <a:pt x="5867400" y="1897202"/>
                  </a:lnTo>
                  <a:lnTo>
                    <a:pt x="5867400" y="75361"/>
                  </a:lnTo>
                  <a:close/>
                </a:path>
              </a:pathLst>
            </a:custGeom>
            <a:solidFill>
              <a:srgbClr val="D9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8175" y="1847849"/>
              <a:ext cx="5867400" cy="542925"/>
            </a:xfrm>
            <a:custGeom>
              <a:avLst/>
              <a:gdLst/>
              <a:ahLst/>
              <a:cxnLst/>
              <a:rect l="l" t="t" r="r" b="b"/>
              <a:pathLst>
                <a:path w="5867400" h="542925">
                  <a:moveTo>
                    <a:pt x="5867400" y="267398"/>
                  </a:moveTo>
                  <a:lnTo>
                    <a:pt x="5847651" y="247650"/>
                  </a:lnTo>
                  <a:lnTo>
                    <a:pt x="3202292" y="247650"/>
                  </a:lnTo>
                  <a:lnTo>
                    <a:pt x="3202063" y="244868"/>
                  </a:lnTo>
                  <a:lnTo>
                    <a:pt x="3195231" y="205511"/>
                  </a:lnTo>
                  <a:lnTo>
                    <a:pt x="3182709" y="167576"/>
                  </a:lnTo>
                  <a:lnTo>
                    <a:pt x="3164751" y="131914"/>
                  </a:lnTo>
                  <a:lnTo>
                    <a:pt x="3141751" y="99250"/>
                  </a:lnTo>
                  <a:lnTo>
                    <a:pt x="3114217" y="70332"/>
                  </a:lnTo>
                  <a:lnTo>
                    <a:pt x="3082721" y="45745"/>
                  </a:lnTo>
                  <a:lnTo>
                    <a:pt x="3047974" y="26073"/>
                  </a:lnTo>
                  <a:lnTo>
                    <a:pt x="3010712" y="11684"/>
                  </a:lnTo>
                  <a:lnTo>
                    <a:pt x="2971736" y="2946"/>
                  </a:lnTo>
                  <a:lnTo>
                    <a:pt x="2931909" y="0"/>
                  </a:lnTo>
                  <a:lnTo>
                    <a:pt x="2925241" y="88"/>
                  </a:lnTo>
                  <a:lnTo>
                    <a:pt x="2885503" y="4000"/>
                  </a:lnTo>
                  <a:lnTo>
                    <a:pt x="2846755" y="13703"/>
                  </a:lnTo>
                  <a:lnTo>
                    <a:pt x="2809862" y="28994"/>
                  </a:lnTo>
                  <a:lnTo>
                    <a:pt x="2775597" y="49517"/>
                  </a:lnTo>
                  <a:lnTo>
                    <a:pt x="2744724" y="74866"/>
                  </a:lnTo>
                  <a:lnTo>
                    <a:pt x="2717901" y="104457"/>
                  </a:lnTo>
                  <a:lnTo>
                    <a:pt x="2695714" y="137668"/>
                  </a:lnTo>
                  <a:lnTo>
                    <a:pt x="2678633" y="173774"/>
                  </a:lnTo>
                  <a:lnTo>
                    <a:pt x="2667038" y="211988"/>
                  </a:lnTo>
                  <a:lnTo>
                    <a:pt x="2661513" y="247650"/>
                  </a:lnTo>
                  <a:lnTo>
                    <a:pt x="19748" y="247650"/>
                  </a:lnTo>
                  <a:lnTo>
                    <a:pt x="0" y="267398"/>
                  </a:lnTo>
                  <a:lnTo>
                    <a:pt x="0" y="323850"/>
                  </a:lnTo>
                  <a:lnTo>
                    <a:pt x="2665539" y="323850"/>
                  </a:lnTo>
                  <a:lnTo>
                    <a:pt x="2665653" y="324421"/>
                  </a:lnTo>
                  <a:lnTo>
                    <a:pt x="2676309" y="362927"/>
                  </a:lnTo>
                  <a:lnTo>
                    <a:pt x="2692501" y="399427"/>
                  </a:lnTo>
                  <a:lnTo>
                    <a:pt x="2713863" y="433171"/>
                  </a:lnTo>
                  <a:lnTo>
                    <a:pt x="2739961" y="463410"/>
                  </a:lnTo>
                  <a:lnTo>
                    <a:pt x="2770200" y="489508"/>
                  </a:lnTo>
                  <a:lnTo>
                    <a:pt x="2803944" y="510870"/>
                  </a:lnTo>
                  <a:lnTo>
                    <a:pt x="2840456" y="527062"/>
                  </a:lnTo>
                  <a:lnTo>
                    <a:pt x="2878950" y="537705"/>
                  </a:lnTo>
                  <a:lnTo>
                    <a:pt x="2918587" y="542607"/>
                  </a:lnTo>
                  <a:lnTo>
                    <a:pt x="2931909" y="542925"/>
                  </a:lnTo>
                  <a:lnTo>
                    <a:pt x="2938564" y="542848"/>
                  </a:lnTo>
                  <a:lnTo>
                    <a:pt x="2978315" y="538937"/>
                  </a:lnTo>
                  <a:lnTo>
                    <a:pt x="3017062" y="529234"/>
                  </a:lnTo>
                  <a:lnTo>
                    <a:pt x="3053956" y="513943"/>
                  </a:lnTo>
                  <a:lnTo>
                    <a:pt x="3088221" y="493420"/>
                  </a:lnTo>
                  <a:lnTo>
                    <a:pt x="3119094" y="468071"/>
                  </a:lnTo>
                  <a:lnTo>
                    <a:pt x="3145917" y="438480"/>
                  </a:lnTo>
                  <a:lnTo>
                    <a:pt x="3168104" y="405269"/>
                  </a:lnTo>
                  <a:lnTo>
                    <a:pt x="3185172" y="369163"/>
                  </a:lnTo>
                  <a:lnTo>
                    <a:pt x="3196780" y="330949"/>
                  </a:lnTo>
                  <a:lnTo>
                    <a:pt x="3198266" y="323850"/>
                  </a:lnTo>
                  <a:lnTo>
                    <a:pt x="5867400" y="323850"/>
                  </a:lnTo>
                  <a:lnTo>
                    <a:pt x="5867400" y="267398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60878" y="937537"/>
            <a:ext cx="4261613" cy="1196652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100118" algn="ctr">
              <a:spcBef>
                <a:spcPts val="73"/>
              </a:spcBef>
            </a:pPr>
            <a:r>
              <a:rPr spc="-254" dirty="0">
                <a:latin typeface="Trebuchet MS"/>
                <a:cs typeface="Trebuchet MS"/>
              </a:rPr>
              <a:t>1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419"/>
              </a:spcBef>
            </a:pPr>
            <a:endParaRPr>
              <a:latin typeface="Trebuchet MS"/>
              <a:cs typeface="Trebuchet MS"/>
            </a:endParaRPr>
          </a:p>
          <a:p>
            <a:pPr marL="7761"/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Covered</a:t>
            </a:r>
            <a:r>
              <a:rPr sz="1000" spc="110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Drainage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6200"/>
              </a:lnSpc>
              <a:spcBef>
                <a:spcPts val="361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Covered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brick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drains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ran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beneath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streets,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connected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individual </a:t>
            </a:r>
            <a:r>
              <a:rPr sz="900" spc="-43" dirty="0">
                <a:solidFill>
                  <a:srgbClr val="3B3434"/>
                </a:solidFill>
                <a:latin typeface="Roboto Lt"/>
                <a:cs typeface="Roboto Lt"/>
              </a:rPr>
              <a:t>houses9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wastewater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outlets,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demonstrating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remarkable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foresight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in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public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health.</a:t>
            </a:r>
            <a:endParaRPr sz="900">
              <a:latin typeface="Roboto Lt"/>
              <a:cs typeface="Roboto L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10541" y="2014379"/>
            <a:ext cx="4693920" cy="902368"/>
            <a:chOff x="638174" y="4210050"/>
            <a:chExt cx="5867400" cy="1885950"/>
          </a:xfrm>
        </p:grpSpPr>
        <p:sp>
          <p:nvSpPr>
            <p:cNvPr id="13" name="object 13"/>
            <p:cNvSpPr/>
            <p:nvPr/>
          </p:nvSpPr>
          <p:spPr>
            <a:xfrm>
              <a:off x="647700" y="4486275"/>
              <a:ext cx="5848350" cy="1600200"/>
            </a:xfrm>
            <a:custGeom>
              <a:avLst/>
              <a:gdLst/>
              <a:ahLst/>
              <a:cxnLst/>
              <a:rect l="l" t="t" r="r" b="b"/>
              <a:pathLst>
                <a:path w="5848350" h="1600200">
                  <a:moveTo>
                    <a:pt x="5786056" y="0"/>
                  </a:moveTo>
                  <a:lnTo>
                    <a:pt x="62299" y="0"/>
                  </a:lnTo>
                  <a:lnTo>
                    <a:pt x="57964" y="482"/>
                  </a:lnTo>
                  <a:lnTo>
                    <a:pt x="22622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586953"/>
                  </a:lnTo>
                  <a:lnTo>
                    <a:pt x="0" y="1588706"/>
                  </a:lnTo>
                  <a:lnTo>
                    <a:pt x="11489" y="1600200"/>
                  </a:lnTo>
                  <a:lnTo>
                    <a:pt x="5836856" y="1600200"/>
                  </a:lnTo>
                  <a:lnTo>
                    <a:pt x="5848350" y="1588706"/>
                  </a:lnTo>
                  <a:lnTo>
                    <a:pt x="5848350" y="71196"/>
                  </a:lnTo>
                  <a:lnTo>
                    <a:pt x="5834684" y="29705"/>
                  </a:lnTo>
                  <a:lnTo>
                    <a:pt x="5803150" y="3886"/>
                  </a:lnTo>
                  <a:lnTo>
                    <a:pt x="5790387" y="482"/>
                  </a:lnTo>
                  <a:lnTo>
                    <a:pt x="5786056" y="0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8162" y="4487125"/>
              <a:ext cx="5867400" cy="1609090"/>
            </a:xfrm>
            <a:custGeom>
              <a:avLst/>
              <a:gdLst/>
              <a:ahLst/>
              <a:cxnLst/>
              <a:rect l="l" t="t" r="r" b="b"/>
              <a:pathLst>
                <a:path w="5867400" h="1609089">
                  <a:moveTo>
                    <a:pt x="5867400" y="75361"/>
                  </a:moveTo>
                  <a:lnTo>
                    <a:pt x="5854573" y="33020"/>
                  </a:lnTo>
                  <a:lnTo>
                    <a:pt x="5820359" y="4965"/>
                  </a:lnTo>
                  <a:lnTo>
                    <a:pt x="5801969" y="0"/>
                  </a:lnTo>
                  <a:lnTo>
                    <a:pt x="5806071" y="1092"/>
                  </a:lnTo>
                  <a:lnTo>
                    <a:pt x="5820067" y="8826"/>
                  </a:lnTo>
                  <a:lnTo>
                    <a:pt x="5843994" y="46202"/>
                  </a:lnTo>
                  <a:lnTo>
                    <a:pt x="5848350" y="75361"/>
                  </a:lnTo>
                  <a:lnTo>
                    <a:pt x="5848350" y="1588592"/>
                  </a:lnTo>
                  <a:lnTo>
                    <a:pt x="5847258" y="1589684"/>
                  </a:lnTo>
                  <a:lnTo>
                    <a:pt x="5847105" y="1589836"/>
                  </a:lnTo>
                  <a:lnTo>
                    <a:pt x="20294" y="1589836"/>
                  </a:lnTo>
                  <a:lnTo>
                    <a:pt x="20142" y="1589697"/>
                  </a:lnTo>
                  <a:lnTo>
                    <a:pt x="19850" y="1589392"/>
                  </a:lnTo>
                  <a:lnTo>
                    <a:pt x="19685" y="1589214"/>
                  </a:lnTo>
                  <a:lnTo>
                    <a:pt x="19050" y="1588592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41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26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592402"/>
                  </a:lnTo>
                  <a:lnTo>
                    <a:pt x="2222" y="1597774"/>
                  </a:lnTo>
                  <a:lnTo>
                    <a:pt x="7150" y="1602689"/>
                  </a:lnTo>
                  <a:lnTo>
                    <a:pt x="11125" y="1606664"/>
                  </a:lnTo>
                  <a:lnTo>
                    <a:pt x="16484" y="1608886"/>
                  </a:lnTo>
                  <a:lnTo>
                    <a:pt x="5850915" y="1608886"/>
                  </a:lnTo>
                  <a:lnTo>
                    <a:pt x="5856287" y="1606664"/>
                  </a:lnTo>
                  <a:lnTo>
                    <a:pt x="5860262" y="1602689"/>
                  </a:lnTo>
                  <a:lnTo>
                    <a:pt x="5860732" y="1602219"/>
                  </a:lnTo>
                  <a:lnTo>
                    <a:pt x="5865177" y="1597774"/>
                  </a:lnTo>
                  <a:lnTo>
                    <a:pt x="5867400" y="1592402"/>
                  </a:lnTo>
                  <a:lnTo>
                    <a:pt x="5867400" y="75361"/>
                  </a:lnTo>
                  <a:close/>
                </a:path>
              </a:pathLst>
            </a:custGeom>
            <a:solidFill>
              <a:srgbClr val="D9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175" y="4210049"/>
              <a:ext cx="5867400" cy="542925"/>
            </a:xfrm>
            <a:custGeom>
              <a:avLst/>
              <a:gdLst/>
              <a:ahLst/>
              <a:cxnLst/>
              <a:rect l="l" t="t" r="r" b="b"/>
              <a:pathLst>
                <a:path w="5867400" h="542925">
                  <a:moveTo>
                    <a:pt x="5867400" y="276923"/>
                  </a:moveTo>
                  <a:lnTo>
                    <a:pt x="5847651" y="257175"/>
                  </a:lnTo>
                  <a:lnTo>
                    <a:pt x="3202978" y="257175"/>
                  </a:lnTo>
                  <a:lnTo>
                    <a:pt x="3202635" y="251498"/>
                  </a:lnTo>
                  <a:lnTo>
                    <a:pt x="3196780" y="211988"/>
                  </a:lnTo>
                  <a:lnTo>
                    <a:pt x="3185172" y="173774"/>
                  </a:lnTo>
                  <a:lnTo>
                    <a:pt x="3168104" y="137668"/>
                  </a:lnTo>
                  <a:lnTo>
                    <a:pt x="3145917" y="104457"/>
                  </a:lnTo>
                  <a:lnTo>
                    <a:pt x="3119094" y="74866"/>
                  </a:lnTo>
                  <a:lnTo>
                    <a:pt x="3088221" y="49517"/>
                  </a:lnTo>
                  <a:lnTo>
                    <a:pt x="3053956" y="28994"/>
                  </a:lnTo>
                  <a:lnTo>
                    <a:pt x="3017062" y="13703"/>
                  </a:lnTo>
                  <a:lnTo>
                    <a:pt x="2978315" y="4000"/>
                  </a:lnTo>
                  <a:lnTo>
                    <a:pt x="2938564" y="88"/>
                  </a:lnTo>
                  <a:lnTo>
                    <a:pt x="2931909" y="0"/>
                  </a:lnTo>
                  <a:lnTo>
                    <a:pt x="2925241" y="88"/>
                  </a:lnTo>
                  <a:lnTo>
                    <a:pt x="2885503" y="4000"/>
                  </a:lnTo>
                  <a:lnTo>
                    <a:pt x="2846755" y="13703"/>
                  </a:lnTo>
                  <a:lnTo>
                    <a:pt x="2809862" y="28994"/>
                  </a:lnTo>
                  <a:lnTo>
                    <a:pt x="2775597" y="49517"/>
                  </a:lnTo>
                  <a:lnTo>
                    <a:pt x="2744724" y="74866"/>
                  </a:lnTo>
                  <a:lnTo>
                    <a:pt x="2717901" y="104457"/>
                  </a:lnTo>
                  <a:lnTo>
                    <a:pt x="2695714" y="137668"/>
                  </a:lnTo>
                  <a:lnTo>
                    <a:pt x="2678633" y="173774"/>
                  </a:lnTo>
                  <a:lnTo>
                    <a:pt x="2667038" y="211988"/>
                  </a:lnTo>
                  <a:lnTo>
                    <a:pt x="2661183" y="251498"/>
                  </a:lnTo>
                  <a:lnTo>
                    <a:pt x="2660827" y="257175"/>
                  </a:lnTo>
                  <a:lnTo>
                    <a:pt x="19748" y="257175"/>
                  </a:lnTo>
                  <a:lnTo>
                    <a:pt x="0" y="276923"/>
                  </a:lnTo>
                  <a:lnTo>
                    <a:pt x="0" y="333375"/>
                  </a:lnTo>
                  <a:lnTo>
                    <a:pt x="2667609" y="333375"/>
                  </a:lnTo>
                  <a:lnTo>
                    <a:pt x="2668587" y="337426"/>
                  </a:lnTo>
                  <a:lnTo>
                    <a:pt x="2681109" y="375348"/>
                  </a:lnTo>
                  <a:lnTo>
                    <a:pt x="2699067" y="411022"/>
                  </a:lnTo>
                  <a:lnTo>
                    <a:pt x="2722067" y="443687"/>
                  </a:lnTo>
                  <a:lnTo>
                    <a:pt x="2749600" y="472605"/>
                  </a:lnTo>
                  <a:lnTo>
                    <a:pt x="2781096" y="497179"/>
                  </a:lnTo>
                  <a:lnTo>
                    <a:pt x="2815844" y="516864"/>
                  </a:lnTo>
                  <a:lnTo>
                    <a:pt x="2853118" y="531241"/>
                  </a:lnTo>
                  <a:lnTo>
                    <a:pt x="2892082" y="539991"/>
                  </a:lnTo>
                  <a:lnTo>
                    <a:pt x="2931909" y="542925"/>
                  </a:lnTo>
                  <a:lnTo>
                    <a:pt x="2938564" y="542848"/>
                  </a:lnTo>
                  <a:lnTo>
                    <a:pt x="2978315" y="538937"/>
                  </a:lnTo>
                  <a:lnTo>
                    <a:pt x="3017062" y="529234"/>
                  </a:lnTo>
                  <a:lnTo>
                    <a:pt x="3053956" y="513943"/>
                  </a:lnTo>
                  <a:lnTo>
                    <a:pt x="3088221" y="493420"/>
                  </a:lnTo>
                  <a:lnTo>
                    <a:pt x="3119094" y="468071"/>
                  </a:lnTo>
                  <a:lnTo>
                    <a:pt x="3145917" y="438480"/>
                  </a:lnTo>
                  <a:lnTo>
                    <a:pt x="3168104" y="405269"/>
                  </a:lnTo>
                  <a:lnTo>
                    <a:pt x="3185172" y="369163"/>
                  </a:lnTo>
                  <a:lnTo>
                    <a:pt x="3196196" y="333375"/>
                  </a:lnTo>
                  <a:lnTo>
                    <a:pt x="5867400" y="333375"/>
                  </a:lnTo>
                  <a:lnTo>
                    <a:pt x="5867400" y="276923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60877" y="2067777"/>
            <a:ext cx="4381501" cy="1189342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924" algn="ctr">
              <a:spcBef>
                <a:spcPts val="73"/>
              </a:spcBef>
            </a:pPr>
            <a:r>
              <a:rPr spc="56" dirty="0">
                <a:latin typeface="Trebuchet MS"/>
                <a:cs typeface="Trebuchet MS"/>
              </a:rPr>
              <a:t>2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419"/>
              </a:spcBef>
            </a:pPr>
            <a:endParaRPr>
              <a:latin typeface="Trebuchet MS"/>
              <a:cs typeface="Trebuchet MS"/>
            </a:endParaRPr>
          </a:p>
          <a:p>
            <a:pPr marL="7761"/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Waste</a:t>
            </a:r>
            <a:r>
              <a:rPr sz="1000" spc="24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Disposal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8400"/>
              </a:lnSpc>
              <a:spcBef>
                <a:spcPts val="336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Drains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larger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sewers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that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effectively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disposed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waste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outside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1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city,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significantly</a:t>
            </a:r>
            <a:r>
              <a:rPr sz="900" spc="1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reducing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1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spread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1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disease.</a:t>
            </a:r>
            <a:endParaRPr sz="900">
              <a:latin typeface="Roboto Lt"/>
              <a:cs typeface="Roboto L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10541" y="3003339"/>
            <a:ext cx="4693920" cy="906926"/>
            <a:chOff x="638174" y="6276975"/>
            <a:chExt cx="5867400" cy="1895475"/>
          </a:xfrm>
        </p:grpSpPr>
        <p:sp>
          <p:nvSpPr>
            <p:cNvPr id="18" name="object 18"/>
            <p:cNvSpPr/>
            <p:nvPr/>
          </p:nvSpPr>
          <p:spPr>
            <a:xfrm>
              <a:off x="647700" y="6553200"/>
              <a:ext cx="5848350" cy="1609725"/>
            </a:xfrm>
            <a:custGeom>
              <a:avLst/>
              <a:gdLst/>
              <a:ahLst/>
              <a:cxnLst/>
              <a:rect l="l" t="t" r="r" b="b"/>
              <a:pathLst>
                <a:path w="5848350" h="1609725">
                  <a:moveTo>
                    <a:pt x="5786056" y="0"/>
                  </a:moveTo>
                  <a:lnTo>
                    <a:pt x="62299" y="0"/>
                  </a:lnTo>
                  <a:lnTo>
                    <a:pt x="57964" y="482"/>
                  </a:lnTo>
                  <a:lnTo>
                    <a:pt x="22622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596478"/>
                  </a:lnTo>
                  <a:lnTo>
                    <a:pt x="0" y="1598231"/>
                  </a:lnTo>
                  <a:lnTo>
                    <a:pt x="11489" y="1609725"/>
                  </a:lnTo>
                  <a:lnTo>
                    <a:pt x="5836856" y="1609725"/>
                  </a:lnTo>
                  <a:lnTo>
                    <a:pt x="5848350" y="1598231"/>
                  </a:lnTo>
                  <a:lnTo>
                    <a:pt x="5848350" y="71196"/>
                  </a:lnTo>
                  <a:lnTo>
                    <a:pt x="5834684" y="29705"/>
                  </a:lnTo>
                  <a:lnTo>
                    <a:pt x="5803150" y="3886"/>
                  </a:lnTo>
                  <a:lnTo>
                    <a:pt x="5790387" y="482"/>
                  </a:lnTo>
                  <a:lnTo>
                    <a:pt x="5786056" y="0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8162" y="6554050"/>
              <a:ext cx="5867400" cy="1618615"/>
            </a:xfrm>
            <a:custGeom>
              <a:avLst/>
              <a:gdLst/>
              <a:ahLst/>
              <a:cxnLst/>
              <a:rect l="l" t="t" r="r" b="b"/>
              <a:pathLst>
                <a:path w="5867400" h="1618615">
                  <a:moveTo>
                    <a:pt x="5867400" y="75361"/>
                  </a:moveTo>
                  <a:lnTo>
                    <a:pt x="5854573" y="33020"/>
                  </a:lnTo>
                  <a:lnTo>
                    <a:pt x="5820359" y="4965"/>
                  </a:lnTo>
                  <a:lnTo>
                    <a:pt x="5801969" y="0"/>
                  </a:lnTo>
                  <a:lnTo>
                    <a:pt x="5806071" y="1092"/>
                  </a:lnTo>
                  <a:lnTo>
                    <a:pt x="5820067" y="8826"/>
                  </a:lnTo>
                  <a:lnTo>
                    <a:pt x="5843994" y="46202"/>
                  </a:lnTo>
                  <a:lnTo>
                    <a:pt x="5848350" y="75361"/>
                  </a:lnTo>
                  <a:lnTo>
                    <a:pt x="5848350" y="1598117"/>
                  </a:lnTo>
                  <a:lnTo>
                    <a:pt x="5847258" y="1599209"/>
                  </a:lnTo>
                  <a:lnTo>
                    <a:pt x="5847105" y="1599361"/>
                  </a:lnTo>
                  <a:lnTo>
                    <a:pt x="20294" y="1599361"/>
                  </a:lnTo>
                  <a:lnTo>
                    <a:pt x="20142" y="1599222"/>
                  </a:lnTo>
                  <a:lnTo>
                    <a:pt x="19850" y="1598917"/>
                  </a:lnTo>
                  <a:lnTo>
                    <a:pt x="19685" y="1598739"/>
                  </a:lnTo>
                  <a:lnTo>
                    <a:pt x="19050" y="1598117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41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26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601927"/>
                  </a:lnTo>
                  <a:lnTo>
                    <a:pt x="2222" y="1607299"/>
                  </a:lnTo>
                  <a:lnTo>
                    <a:pt x="7150" y="1612214"/>
                  </a:lnTo>
                  <a:lnTo>
                    <a:pt x="11125" y="1616189"/>
                  </a:lnTo>
                  <a:lnTo>
                    <a:pt x="16484" y="1618411"/>
                  </a:lnTo>
                  <a:lnTo>
                    <a:pt x="5850915" y="1618411"/>
                  </a:lnTo>
                  <a:lnTo>
                    <a:pt x="5856287" y="1616189"/>
                  </a:lnTo>
                  <a:lnTo>
                    <a:pt x="5860262" y="1612214"/>
                  </a:lnTo>
                  <a:lnTo>
                    <a:pt x="5860732" y="1611744"/>
                  </a:lnTo>
                  <a:lnTo>
                    <a:pt x="5865177" y="1607299"/>
                  </a:lnTo>
                  <a:lnTo>
                    <a:pt x="5867400" y="1601927"/>
                  </a:lnTo>
                  <a:lnTo>
                    <a:pt x="5867400" y="75361"/>
                  </a:lnTo>
                  <a:close/>
                </a:path>
              </a:pathLst>
            </a:custGeom>
            <a:solidFill>
              <a:srgbClr val="D9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8175" y="6276974"/>
              <a:ext cx="5867400" cy="552450"/>
            </a:xfrm>
            <a:custGeom>
              <a:avLst/>
              <a:gdLst/>
              <a:ahLst/>
              <a:cxnLst/>
              <a:rect l="l" t="t" r="r" b="b"/>
              <a:pathLst>
                <a:path w="5867400" h="552450">
                  <a:moveTo>
                    <a:pt x="5867400" y="276923"/>
                  </a:moveTo>
                  <a:lnTo>
                    <a:pt x="5847651" y="257175"/>
                  </a:lnTo>
                  <a:lnTo>
                    <a:pt x="3202978" y="257175"/>
                  </a:lnTo>
                  <a:lnTo>
                    <a:pt x="3202635" y="251498"/>
                  </a:lnTo>
                  <a:lnTo>
                    <a:pt x="3196780" y="211988"/>
                  </a:lnTo>
                  <a:lnTo>
                    <a:pt x="3185172" y="173774"/>
                  </a:lnTo>
                  <a:lnTo>
                    <a:pt x="3168104" y="137668"/>
                  </a:lnTo>
                  <a:lnTo>
                    <a:pt x="3145917" y="104457"/>
                  </a:lnTo>
                  <a:lnTo>
                    <a:pt x="3119094" y="74866"/>
                  </a:lnTo>
                  <a:lnTo>
                    <a:pt x="3088221" y="49517"/>
                  </a:lnTo>
                  <a:lnTo>
                    <a:pt x="3053956" y="28994"/>
                  </a:lnTo>
                  <a:lnTo>
                    <a:pt x="3017062" y="13703"/>
                  </a:lnTo>
                  <a:lnTo>
                    <a:pt x="2978315" y="4000"/>
                  </a:lnTo>
                  <a:lnTo>
                    <a:pt x="2938564" y="88"/>
                  </a:lnTo>
                  <a:lnTo>
                    <a:pt x="2931909" y="0"/>
                  </a:lnTo>
                  <a:lnTo>
                    <a:pt x="2925241" y="88"/>
                  </a:lnTo>
                  <a:lnTo>
                    <a:pt x="2885503" y="4000"/>
                  </a:lnTo>
                  <a:lnTo>
                    <a:pt x="2846755" y="13703"/>
                  </a:lnTo>
                  <a:lnTo>
                    <a:pt x="2809862" y="28994"/>
                  </a:lnTo>
                  <a:lnTo>
                    <a:pt x="2775597" y="49517"/>
                  </a:lnTo>
                  <a:lnTo>
                    <a:pt x="2744724" y="74866"/>
                  </a:lnTo>
                  <a:lnTo>
                    <a:pt x="2717901" y="104457"/>
                  </a:lnTo>
                  <a:lnTo>
                    <a:pt x="2695714" y="137668"/>
                  </a:lnTo>
                  <a:lnTo>
                    <a:pt x="2678633" y="173774"/>
                  </a:lnTo>
                  <a:lnTo>
                    <a:pt x="2667038" y="211988"/>
                  </a:lnTo>
                  <a:lnTo>
                    <a:pt x="2661183" y="251498"/>
                  </a:lnTo>
                  <a:lnTo>
                    <a:pt x="2660827" y="257175"/>
                  </a:lnTo>
                  <a:lnTo>
                    <a:pt x="19748" y="257175"/>
                  </a:lnTo>
                  <a:lnTo>
                    <a:pt x="0" y="276923"/>
                  </a:lnTo>
                  <a:lnTo>
                    <a:pt x="0" y="333375"/>
                  </a:lnTo>
                  <a:lnTo>
                    <a:pt x="2665539" y="333375"/>
                  </a:lnTo>
                  <a:lnTo>
                    <a:pt x="2665653" y="333946"/>
                  </a:lnTo>
                  <a:lnTo>
                    <a:pt x="2676309" y="372452"/>
                  </a:lnTo>
                  <a:lnTo>
                    <a:pt x="2692501" y="408952"/>
                  </a:lnTo>
                  <a:lnTo>
                    <a:pt x="2713863" y="442696"/>
                  </a:lnTo>
                  <a:lnTo>
                    <a:pt x="2739961" y="472935"/>
                  </a:lnTo>
                  <a:lnTo>
                    <a:pt x="2770200" y="499033"/>
                  </a:lnTo>
                  <a:lnTo>
                    <a:pt x="2803944" y="520395"/>
                  </a:lnTo>
                  <a:lnTo>
                    <a:pt x="2840456" y="536587"/>
                  </a:lnTo>
                  <a:lnTo>
                    <a:pt x="2878950" y="547230"/>
                  </a:lnTo>
                  <a:lnTo>
                    <a:pt x="2918587" y="552132"/>
                  </a:lnTo>
                  <a:lnTo>
                    <a:pt x="2931909" y="552450"/>
                  </a:lnTo>
                  <a:lnTo>
                    <a:pt x="2938564" y="552373"/>
                  </a:lnTo>
                  <a:lnTo>
                    <a:pt x="2978315" y="548462"/>
                  </a:lnTo>
                  <a:lnTo>
                    <a:pt x="3017062" y="538759"/>
                  </a:lnTo>
                  <a:lnTo>
                    <a:pt x="3053956" y="523468"/>
                  </a:lnTo>
                  <a:lnTo>
                    <a:pt x="3088221" y="502945"/>
                  </a:lnTo>
                  <a:lnTo>
                    <a:pt x="3119094" y="477596"/>
                  </a:lnTo>
                  <a:lnTo>
                    <a:pt x="3145917" y="448005"/>
                  </a:lnTo>
                  <a:lnTo>
                    <a:pt x="3168104" y="414794"/>
                  </a:lnTo>
                  <a:lnTo>
                    <a:pt x="3185172" y="378688"/>
                  </a:lnTo>
                  <a:lnTo>
                    <a:pt x="3196780" y="340474"/>
                  </a:lnTo>
                  <a:lnTo>
                    <a:pt x="3198266" y="333375"/>
                  </a:lnTo>
                  <a:lnTo>
                    <a:pt x="5867400" y="333375"/>
                  </a:lnTo>
                  <a:lnTo>
                    <a:pt x="5867400" y="276923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0877" y="3061295"/>
            <a:ext cx="4088384" cy="1191009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232832" algn="ctr">
              <a:spcBef>
                <a:spcPts val="73"/>
              </a:spcBef>
            </a:pPr>
            <a:r>
              <a:rPr spc="56" dirty="0">
                <a:latin typeface="Trebuchet MS"/>
                <a:cs typeface="Trebuchet MS"/>
              </a:rPr>
              <a:t>3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419"/>
              </a:spcBef>
            </a:pPr>
            <a:endParaRPr>
              <a:latin typeface="Trebuchet MS"/>
              <a:cs typeface="Trebuchet MS"/>
            </a:endParaRPr>
          </a:p>
          <a:p>
            <a:pPr marL="7761"/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Clean</a:t>
            </a:r>
            <a:r>
              <a:rPr sz="1000" spc="-9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Water</a:t>
            </a:r>
            <a:r>
              <a:rPr sz="1000" spc="-9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31" dirty="0">
                <a:solidFill>
                  <a:srgbClr val="3B3434"/>
                </a:solidFill>
                <a:latin typeface="Trebuchet MS"/>
                <a:cs typeface="Trebuchet MS"/>
              </a:rPr>
              <a:t>Access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3900"/>
              </a:lnSpc>
              <a:spcBef>
                <a:spcPts val="382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Public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private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wells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provided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clean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water,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with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some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houses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even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having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their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own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wells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private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bathrooms.</a:t>
            </a:r>
            <a:endParaRPr sz="900">
              <a:latin typeface="Roboto Lt"/>
              <a:cs typeface="Roboto L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10541" y="3996857"/>
            <a:ext cx="4693920" cy="902368"/>
            <a:chOff x="638174" y="8353425"/>
            <a:chExt cx="5867400" cy="1885950"/>
          </a:xfrm>
        </p:grpSpPr>
        <p:sp>
          <p:nvSpPr>
            <p:cNvPr id="23" name="object 23"/>
            <p:cNvSpPr/>
            <p:nvPr/>
          </p:nvSpPr>
          <p:spPr>
            <a:xfrm>
              <a:off x="647700" y="8629650"/>
              <a:ext cx="5848350" cy="1600200"/>
            </a:xfrm>
            <a:custGeom>
              <a:avLst/>
              <a:gdLst/>
              <a:ahLst/>
              <a:cxnLst/>
              <a:rect l="l" t="t" r="r" b="b"/>
              <a:pathLst>
                <a:path w="5848350" h="1600200">
                  <a:moveTo>
                    <a:pt x="5786056" y="0"/>
                  </a:moveTo>
                  <a:lnTo>
                    <a:pt x="62299" y="0"/>
                  </a:lnTo>
                  <a:lnTo>
                    <a:pt x="57964" y="482"/>
                  </a:lnTo>
                  <a:lnTo>
                    <a:pt x="22622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586953"/>
                  </a:lnTo>
                  <a:lnTo>
                    <a:pt x="0" y="1588710"/>
                  </a:lnTo>
                  <a:lnTo>
                    <a:pt x="11489" y="1600200"/>
                  </a:lnTo>
                  <a:lnTo>
                    <a:pt x="5836856" y="1600200"/>
                  </a:lnTo>
                  <a:lnTo>
                    <a:pt x="5848350" y="1588710"/>
                  </a:lnTo>
                  <a:lnTo>
                    <a:pt x="5848350" y="71196"/>
                  </a:lnTo>
                  <a:lnTo>
                    <a:pt x="5834684" y="29705"/>
                  </a:lnTo>
                  <a:lnTo>
                    <a:pt x="5803150" y="3886"/>
                  </a:lnTo>
                  <a:lnTo>
                    <a:pt x="5790387" y="482"/>
                  </a:lnTo>
                  <a:lnTo>
                    <a:pt x="5786056" y="0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8162" y="8630500"/>
              <a:ext cx="5867400" cy="1609090"/>
            </a:xfrm>
            <a:custGeom>
              <a:avLst/>
              <a:gdLst/>
              <a:ahLst/>
              <a:cxnLst/>
              <a:rect l="l" t="t" r="r" b="b"/>
              <a:pathLst>
                <a:path w="5867400" h="1609090">
                  <a:moveTo>
                    <a:pt x="5867400" y="75361"/>
                  </a:moveTo>
                  <a:lnTo>
                    <a:pt x="5854573" y="33020"/>
                  </a:lnTo>
                  <a:lnTo>
                    <a:pt x="5820359" y="4965"/>
                  </a:lnTo>
                  <a:lnTo>
                    <a:pt x="5801969" y="0"/>
                  </a:lnTo>
                  <a:lnTo>
                    <a:pt x="5806071" y="1092"/>
                  </a:lnTo>
                  <a:lnTo>
                    <a:pt x="5820067" y="8826"/>
                  </a:lnTo>
                  <a:lnTo>
                    <a:pt x="5843994" y="46202"/>
                  </a:lnTo>
                  <a:lnTo>
                    <a:pt x="5848350" y="75361"/>
                  </a:lnTo>
                  <a:lnTo>
                    <a:pt x="5848350" y="1588592"/>
                  </a:lnTo>
                  <a:lnTo>
                    <a:pt x="5847258" y="1589684"/>
                  </a:lnTo>
                  <a:lnTo>
                    <a:pt x="5847105" y="1589836"/>
                  </a:lnTo>
                  <a:lnTo>
                    <a:pt x="20294" y="1589836"/>
                  </a:lnTo>
                  <a:lnTo>
                    <a:pt x="20142" y="1589697"/>
                  </a:lnTo>
                  <a:lnTo>
                    <a:pt x="19672" y="1589214"/>
                  </a:lnTo>
                  <a:lnTo>
                    <a:pt x="19050" y="1588592"/>
                  </a:lnTo>
                  <a:lnTo>
                    <a:pt x="19050" y="75361"/>
                  </a:lnTo>
                  <a:lnTo>
                    <a:pt x="28676" y="33020"/>
                  </a:lnTo>
                  <a:lnTo>
                    <a:pt x="61341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26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592402"/>
                  </a:lnTo>
                  <a:lnTo>
                    <a:pt x="2222" y="1597761"/>
                  </a:lnTo>
                  <a:lnTo>
                    <a:pt x="7150" y="1602689"/>
                  </a:lnTo>
                  <a:lnTo>
                    <a:pt x="11125" y="1606651"/>
                  </a:lnTo>
                  <a:lnTo>
                    <a:pt x="16484" y="1608886"/>
                  </a:lnTo>
                  <a:lnTo>
                    <a:pt x="5850915" y="1608886"/>
                  </a:lnTo>
                  <a:lnTo>
                    <a:pt x="5856287" y="1606651"/>
                  </a:lnTo>
                  <a:lnTo>
                    <a:pt x="5860250" y="1602689"/>
                  </a:lnTo>
                  <a:lnTo>
                    <a:pt x="5860732" y="1602206"/>
                  </a:lnTo>
                  <a:lnTo>
                    <a:pt x="5865177" y="1597761"/>
                  </a:lnTo>
                  <a:lnTo>
                    <a:pt x="5867400" y="1592402"/>
                  </a:lnTo>
                  <a:lnTo>
                    <a:pt x="5867400" y="75361"/>
                  </a:lnTo>
                  <a:close/>
                </a:path>
              </a:pathLst>
            </a:custGeom>
            <a:solidFill>
              <a:srgbClr val="D9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8175" y="8353424"/>
              <a:ext cx="5867400" cy="542925"/>
            </a:xfrm>
            <a:custGeom>
              <a:avLst/>
              <a:gdLst/>
              <a:ahLst/>
              <a:cxnLst/>
              <a:rect l="l" t="t" r="r" b="b"/>
              <a:pathLst>
                <a:path w="5867400" h="542925">
                  <a:moveTo>
                    <a:pt x="5867400" y="276923"/>
                  </a:moveTo>
                  <a:lnTo>
                    <a:pt x="5847651" y="257175"/>
                  </a:lnTo>
                  <a:lnTo>
                    <a:pt x="3202978" y="257175"/>
                  </a:lnTo>
                  <a:lnTo>
                    <a:pt x="3202635" y="251498"/>
                  </a:lnTo>
                  <a:lnTo>
                    <a:pt x="3196780" y="211988"/>
                  </a:lnTo>
                  <a:lnTo>
                    <a:pt x="3185172" y="173774"/>
                  </a:lnTo>
                  <a:lnTo>
                    <a:pt x="3168104" y="137668"/>
                  </a:lnTo>
                  <a:lnTo>
                    <a:pt x="3145917" y="104457"/>
                  </a:lnTo>
                  <a:lnTo>
                    <a:pt x="3119094" y="74866"/>
                  </a:lnTo>
                  <a:lnTo>
                    <a:pt x="3088221" y="49517"/>
                  </a:lnTo>
                  <a:lnTo>
                    <a:pt x="3053956" y="28994"/>
                  </a:lnTo>
                  <a:lnTo>
                    <a:pt x="3017062" y="13703"/>
                  </a:lnTo>
                  <a:lnTo>
                    <a:pt x="2978315" y="4000"/>
                  </a:lnTo>
                  <a:lnTo>
                    <a:pt x="2938564" y="88"/>
                  </a:lnTo>
                  <a:lnTo>
                    <a:pt x="2931909" y="0"/>
                  </a:lnTo>
                  <a:lnTo>
                    <a:pt x="2925241" y="88"/>
                  </a:lnTo>
                  <a:lnTo>
                    <a:pt x="2885503" y="4000"/>
                  </a:lnTo>
                  <a:lnTo>
                    <a:pt x="2846755" y="13703"/>
                  </a:lnTo>
                  <a:lnTo>
                    <a:pt x="2809862" y="28994"/>
                  </a:lnTo>
                  <a:lnTo>
                    <a:pt x="2775597" y="49517"/>
                  </a:lnTo>
                  <a:lnTo>
                    <a:pt x="2744724" y="74866"/>
                  </a:lnTo>
                  <a:lnTo>
                    <a:pt x="2717901" y="104457"/>
                  </a:lnTo>
                  <a:lnTo>
                    <a:pt x="2695714" y="137668"/>
                  </a:lnTo>
                  <a:lnTo>
                    <a:pt x="2678633" y="173774"/>
                  </a:lnTo>
                  <a:lnTo>
                    <a:pt x="2667038" y="211988"/>
                  </a:lnTo>
                  <a:lnTo>
                    <a:pt x="2661183" y="251498"/>
                  </a:lnTo>
                  <a:lnTo>
                    <a:pt x="2660827" y="257175"/>
                  </a:lnTo>
                  <a:lnTo>
                    <a:pt x="19748" y="257175"/>
                  </a:lnTo>
                  <a:lnTo>
                    <a:pt x="0" y="276923"/>
                  </a:lnTo>
                  <a:lnTo>
                    <a:pt x="0" y="333375"/>
                  </a:lnTo>
                  <a:lnTo>
                    <a:pt x="2667609" y="333375"/>
                  </a:lnTo>
                  <a:lnTo>
                    <a:pt x="2668587" y="337426"/>
                  </a:lnTo>
                  <a:lnTo>
                    <a:pt x="2681109" y="375348"/>
                  </a:lnTo>
                  <a:lnTo>
                    <a:pt x="2699067" y="411022"/>
                  </a:lnTo>
                  <a:lnTo>
                    <a:pt x="2722067" y="443674"/>
                  </a:lnTo>
                  <a:lnTo>
                    <a:pt x="2749600" y="472605"/>
                  </a:lnTo>
                  <a:lnTo>
                    <a:pt x="2781096" y="497179"/>
                  </a:lnTo>
                  <a:lnTo>
                    <a:pt x="2815844" y="516864"/>
                  </a:lnTo>
                  <a:lnTo>
                    <a:pt x="2853118" y="531241"/>
                  </a:lnTo>
                  <a:lnTo>
                    <a:pt x="2892082" y="539991"/>
                  </a:lnTo>
                  <a:lnTo>
                    <a:pt x="2931909" y="542925"/>
                  </a:lnTo>
                  <a:lnTo>
                    <a:pt x="2938564" y="542848"/>
                  </a:lnTo>
                  <a:lnTo>
                    <a:pt x="2978315" y="538937"/>
                  </a:lnTo>
                  <a:lnTo>
                    <a:pt x="3017062" y="529234"/>
                  </a:lnTo>
                  <a:lnTo>
                    <a:pt x="3053956" y="513943"/>
                  </a:lnTo>
                  <a:lnTo>
                    <a:pt x="3088221" y="493420"/>
                  </a:lnTo>
                  <a:lnTo>
                    <a:pt x="3119094" y="468071"/>
                  </a:lnTo>
                  <a:lnTo>
                    <a:pt x="3145917" y="438480"/>
                  </a:lnTo>
                  <a:lnTo>
                    <a:pt x="3168104" y="405269"/>
                  </a:lnTo>
                  <a:lnTo>
                    <a:pt x="3185172" y="369163"/>
                  </a:lnTo>
                  <a:lnTo>
                    <a:pt x="3196196" y="333375"/>
                  </a:lnTo>
                  <a:lnTo>
                    <a:pt x="5867400" y="333375"/>
                  </a:lnTo>
                  <a:lnTo>
                    <a:pt x="5867400" y="276923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60879" y="4050252"/>
            <a:ext cx="4358133" cy="1189342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26775" algn="ctr">
              <a:spcBef>
                <a:spcPts val="73"/>
              </a:spcBef>
            </a:pPr>
            <a:r>
              <a:rPr spc="70" dirty="0">
                <a:latin typeface="Trebuchet MS"/>
                <a:cs typeface="Trebuchet MS"/>
              </a:rPr>
              <a:t>4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419"/>
              </a:spcBef>
            </a:pPr>
            <a:endParaRPr>
              <a:latin typeface="Trebuchet MS"/>
              <a:cs typeface="Trebuchet MS"/>
            </a:endParaRPr>
          </a:p>
          <a:p>
            <a:pPr marL="7761"/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The</a:t>
            </a:r>
            <a:r>
              <a:rPr sz="1000" spc="9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Great</a:t>
            </a:r>
            <a:r>
              <a:rPr sz="1000" spc="12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19" dirty="0">
                <a:solidFill>
                  <a:srgbClr val="3B3434"/>
                </a:solidFill>
                <a:latin typeface="Trebuchet MS"/>
                <a:cs typeface="Trebuchet MS"/>
              </a:rPr>
              <a:t>Bath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8400"/>
              </a:lnSpc>
              <a:spcBef>
                <a:spcPts val="336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iconic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Great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Bath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Mohenjo-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Daro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was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large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public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pool,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likely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used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for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ritualistic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bathing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hygiene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purposes.</a:t>
            </a:r>
            <a:endParaRPr sz="900">
              <a:latin typeface="Roboto Lt"/>
              <a:cs typeface="Roboto 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3645933"/>
          </a:xfrm>
          <a:custGeom>
            <a:avLst/>
            <a:gdLst/>
            <a:ahLst/>
            <a:cxnLst/>
            <a:rect l="l" t="t" r="r" b="b"/>
            <a:pathLst>
              <a:path w="11430000" h="7620000">
                <a:moveTo>
                  <a:pt x="11430000" y="0"/>
                </a:moveTo>
                <a:lnTo>
                  <a:pt x="0" y="0"/>
                </a:lnTo>
                <a:lnTo>
                  <a:pt x="0" y="7620000"/>
                </a:lnTo>
                <a:lnTo>
                  <a:pt x="11430000" y="76200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9906" y="230909"/>
            <a:ext cx="7607301" cy="337344"/>
          </a:xfrm>
          <a:prstGeom prst="rect">
            <a:avLst/>
          </a:prstGeom>
        </p:spPr>
        <p:txBody>
          <a:bodyPr vert="horz" wrap="square" lIns="0" tIns="3881" rIns="0" bIns="0" rtlCol="0">
            <a:spAutoFit/>
          </a:bodyPr>
          <a:lstStyle/>
          <a:p>
            <a:pPr marL="7761" marR="3104">
              <a:lnSpc>
                <a:spcPts val="2567"/>
              </a:lnSpc>
              <a:spcBef>
                <a:spcPts val="31"/>
              </a:spcBef>
            </a:pPr>
            <a:r>
              <a:rPr dirty="0"/>
              <a:t>Standardized</a:t>
            </a:r>
            <a:r>
              <a:rPr spc="-77" dirty="0"/>
              <a:t> </a:t>
            </a:r>
            <a:r>
              <a:rPr spc="-34" dirty="0"/>
              <a:t>Architecture:</a:t>
            </a:r>
            <a:r>
              <a:rPr spc="-77" dirty="0"/>
              <a:t> </a:t>
            </a:r>
            <a:r>
              <a:rPr spc="-6" dirty="0"/>
              <a:t>Fired</a:t>
            </a:r>
            <a:r>
              <a:rPr spc="-73" dirty="0"/>
              <a:t> </a:t>
            </a:r>
            <a:r>
              <a:rPr dirty="0"/>
              <a:t>Bricks</a:t>
            </a:r>
            <a:r>
              <a:rPr spc="-77" dirty="0"/>
              <a:t> </a:t>
            </a:r>
            <a:r>
              <a:rPr dirty="0"/>
              <a:t>and</a:t>
            </a:r>
            <a:r>
              <a:rPr spc="-73" dirty="0"/>
              <a:t> </a:t>
            </a:r>
            <a:r>
              <a:rPr spc="28" dirty="0"/>
              <a:t>Multi- </a:t>
            </a:r>
            <a:r>
              <a:rPr spc="49" dirty="0"/>
              <a:t>Story</a:t>
            </a:r>
            <a:r>
              <a:rPr spc="-128" dirty="0"/>
              <a:t> </a:t>
            </a:r>
            <a:r>
              <a:rPr spc="73" dirty="0"/>
              <a:t>Homes</a:t>
            </a:r>
          </a:p>
        </p:txBody>
      </p:sp>
      <p:sp>
        <p:nvSpPr>
          <p:cNvPr id="4" name="object 4"/>
          <p:cNvSpPr/>
          <p:nvPr/>
        </p:nvSpPr>
        <p:spPr>
          <a:xfrm>
            <a:off x="541022" y="1016305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2" y="1467489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2" y="1777394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2" y="2224020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2910" y="927395"/>
            <a:ext cx="3661664" cy="1820563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7761" marR="183161">
              <a:lnSpc>
                <a:spcPct val="138400"/>
              </a:lnSpc>
              <a:spcBef>
                <a:spcPts val="56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Uniform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baked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bricks,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standardized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size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shape,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were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used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consistently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across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civilization,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highlighting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advanced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manufacturing.</a:t>
            </a:r>
            <a:endParaRPr sz="900">
              <a:latin typeface="Roboto Lt"/>
              <a:cs typeface="Roboto Lt"/>
            </a:endParaRPr>
          </a:p>
          <a:p>
            <a:pPr marL="7761" marR="3104">
              <a:lnSpc>
                <a:spcPct val="133900"/>
              </a:lnSpc>
              <a:spcBef>
                <a:spcPts val="320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Houses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were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typically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two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stories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tall,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built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around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central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courtyards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for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optimal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light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ventilation.</a:t>
            </a:r>
            <a:endParaRPr sz="900">
              <a:latin typeface="Roboto Lt"/>
              <a:cs typeface="Roboto Lt"/>
            </a:endParaRPr>
          </a:p>
          <a:p>
            <a:pPr marL="7761" marR="91580">
              <a:lnSpc>
                <a:spcPct val="136200"/>
              </a:lnSpc>
              <a:spcBef>
                <a:spcPts val="34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Thick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walls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small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windows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helped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regulate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temperature,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providing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natural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climate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control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hot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climate.</a:t>
            </a:r>
            <a:endParaRPr sz="900">
              <a:latin typeface="Roboto Lt"/>
              <a:cs typeface="Roboto Lt"/>
            </a:endParaRPr>
          </a:p>
          <a:p>
            <a:pPr marL="7761" marR="13193">
              <a:lnSpc>
                <a:spcPct val="136200"/>
              </a:lnSpc>
              <a:spcBef>
                <a:spcPts val="29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Residences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included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private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wells,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bathrooms,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and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sophisticated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drainage,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indicative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high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living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standards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for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time.</a:t>
            </a:r>
            <a:endParaRPr sz="900">
              <a:latin typeface="Roboto Lt"/>
              <a:cs typeface="Roboto L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4885" y="984404"/>
            <a:ext cx="3886198" cy="2319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390718"/>
          </a:xfrm>
          <a:custGeom>
            <a:avLst/>
            <a:gdLst/>
            <a:ahLst/>
            <a:cxnLst/>
            <a:rect l="l" t="t" r="r" b="b"/>
            <a:pathLst>
              <a:path w="11430000" h="7086600">
                <a:moveTo>
                  <a:pt x="11430000" y="0"/>
                </a:moveTo>
                <a:lnTo>
                  <a:pt x="0" y="0"/>
                </a:lnTo>
                <a:lnTo>
                  <a:pt x="0" y="7086600"/>
                </a:lnTo>
                <a:lnTo>
                  <a:pt x="11430000" y="70866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9906" y="230911"/>
            <a:ext cx="7567677" cy="332961"/>
          </a:xfrm>
          <a:prstGeom prst="rect">
            <a:avLst/>
          </a:prstGeom>
        </p:spPr>
        <p:txBody>
          <a:bodyPr vert="horz" wrap="square" lIns="0" tIns="9701" rIns="0" bIns="0" rtlCol="0">
            <a:spAutoFit/>
          </a:bodyPr>
          <a:lstStyle/>
          <a:p>
            <a:pPr marL="7761">
              <a:spcBef>
                <a:spcPts val="77"/>
              </a:spcBef>
            </a:pPr>
            <a:r>
              <a:rPr spc="43" dirty="0"/>
              <a:t>The</a:t>
            </a:r>
            <a:r>
              <a:rPr spc="-98" dirty="0"/>
              <a:t> </a:t>
            </a:r>
            <a:r>
              <a:rPr spc="-31" dirty="0"/>
              <a:t>Citadel:</a:t>
            </a:r>
            <a:r>
              <a:rPr spc="-98" dirty="0"/>
              <a:t> </a:t>
            </a:r>
            <a:r>
              <a:rPr spc="-39" dirty="0"/>
              <a:t>Political</a:t>
            </a:r>
            <a:r>
              <a:rPr spc="-98" dirty="0"/>
              <a:t> </a:t>
            </a:r>
            <a:r>
              <a:rPr dirty="0"/>
              <a:t>and</a:t>
            </a:r>
            <a:r>
              <a:rPr spc="-98" dirty="0"/>
              <a:t> </a:t>
            </a:r>
            <a:r>
              <a:rPr dirty="0"/>
              <a:t>Religious</a:t>
            </a:r>
            <a:r>
              <a:rPr spc="-98" dirty="0"/>
              <a:t> </a:t>
            </a:r>
            <a:r>
              <a:rPr spc="-6" dirty="0"/>
              <a:t>Heart</a:t>
            </a:r>
          </a:p>
        </p:txBody>
      </p:sp>
      <p:sp>
        <p:nvSpPr>
          <p:cNvPr id="4" name="object 4"/>
          <p:cNvSpPr/>
          <p:nvPr/>
        </p:nvSpPr>
        <p:spPr>
          <a:xfrm>
            <a:off x="541022" y="1257848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2" y="1567752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2" y="1877657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499902" y="672178"/>
            <a:ext cx="3893312" cy="1896217"/>
          </a:xfrm>
          <a:prstGeom prst="rect">
            <a:avLst/>
          </a:prstGeom>
        </p:spPr>
        <p:txBody>
          <a:bodyPr vert="horz" wrap="square" lIns="0" tIns="10089" rIns="0" bIns="0" rtlCol="0">
            <a:spAutoFit/>
          </a:bodyPr>
          <a:lstStyle/>
          <a:p>
            <a:pPr marL="7761" marR="48895">
              <a:lnSpc>
                <a:spcPct val="136200"/>
              </a:lnSpc>
              <a:spcBef>
                <a:spcPts val="79"/>
              </a:spcBef>
            </a:pPr>
            <a:r>
              <a:rPr dirty="0"/>
              <a:t>The</a:t>
            </a:r>
            <a:r>
              <a:rPr spc="31" dirty="0"/>
              <a:t> </a:t>
            </a:r>
            <a:r>
              <a:rPr dirty="0"/>
              <a:t>elevated,</a:t>
            </a:r>
            <a:r>
              <a:rPr spc="34" dirty="0"/>
              <a:t> </a:t>
            </a:r>
            <a:r>
              <a:rPr dirty="0"/>
              <a:t>fortified</a:t>
            </a:r>
            <a:r>
              <a:rPr spc="34" dirty="0"/>
              <a:t> </a:t>
            </a:r>
            <a:r>
              <a:rPr dirty="0"/>
              <a:t>citadels</a:t>
            </a:r>
            <a:r>
              <a:rPr spc="34" dirty="0"/>
              <a:t> </a:t>
            </a:r>
            <a:r>
              <a:rPr dirty="0"/>
              <a:t>were</a:t>
            </a:r>
            <a:r>
              <a:rPr spc="34" dirty="0"/>
              <a:t> </a:t>
            </a:r>
            <a:r>
              <a:rPr dirty="0"/>
              <a:t>distinct</a:t>
            </a:r>
            <a:r>
              <a:rPr spc="34" dirty="0"/>
              <a:t> </a:t>
            </a:r>
            <a:r>
              <a:rPr dirty="0"/>
              <a:t>from</a:t>
            </a:r>
            <a:r>
              <a:rPr spc="34" dirty="0"/>
              <a:t> </a:t>
            </a:r>
            <a:r>
              <a:rPr dirty="0"/>
              <a:t>the</a:t>
            </a:r>
            <a:r>
              <a:rPr spc="34" dirty="0"/>
              <a:t> </a:t>
            </a:r>
            <a:r>
              <a:rPr spc="-6" dirty="0"/>
              <a:t>lower </a:t>
            </a:r>
            <a:r>
              <a:rPr dirty="0"/>
              <a:t>residential</a:t>
            </a:r>
            <a:r>
              <a:rPr spc="28" dirty="0"/>
              <a:t> </a:t>
            </a:r>
            <a:r>
              <a:rPr dirty="0"/>
              <a:t>towns,</a:t>
            </a:r>
            <a:r>
              <a:rPr spc="28" dirty="0"/>
              <a:t> </a:t>
            </a:r>
            <a:r>
              <a:rPr dirty="0"/>
              <a:t>separated</a:t>
            </a:r>
            <a:r>
              <a:rPr spc="28" dirty="0"/>
              <a:t> </a:t>
            </a:r>
            <a:r>
              <a:rPr dirty="0"/>
              <a:t>by</a:t>
            </a:r>
            <a:r>
              <a:rPr spc="28" dirty="0"/>
              <a:t> </a:t>
            </a:r>
            <a:r>
              <a:rPr dirty="0"/>
              <a:t>thick</a:t>
            </a:r>
            <a:r>
              <a:rPr spc="31" dirty="0"/>
              <a:t> </a:t>
            </a:r>
            <a:r>
              <a:rPr dirty="0"/>
              <a:t>walls.</a:t>
            </a:r>
            <a:r>
              <a:rPr spc="9" dirty="0"/>
              <a:t> </a:t>
            </a:r>
            <a:r>
              <a:rPr dirty="0"/>
              <a:t>These</a:t>
            </a:r>
            <a:r>
              <a:rPr spc="31" dirty="0"/>
              <a:t> </a:t>
            </a:r>
            <a:r>
              <a:rPr spc="-6" dirty="0"/>
              <a:t>structures </a:t>
            </a:r>
            <a:r>
              <a:rPr dirty="0"/>
              <a:t>were</a:t>
            </a:r>
            <a:r>
              <a:rPr spc="24" dirty="0"/>
              <a:t> </a:t>
            </a:r>
            <a:r>
              <a:rPr dirty="0"/>
              <a:t>crucial</a:t>
            </a:r>
            <a:r>
              <a:rPr spc="28" dirty="0"/>
              <a:t> </a:t>
            </a:r>
            <a:r>
              <a:rPr dirty="0"/>
              <a:t>centers</a:t>
            </a:r>
            <a:r>
              <a:rPr spc="24" dirty="0"/>
              <a:t> </a:t>
            </a:r>
            <a:r>
              <a:rPr dirty="0"/>
              <a:t>of</a:t>
            </a:r>
            <a:r>
              <a:rPr spc="28" dirty="0"/>
              <a:t> </a:t>
            </a:r>
            <a:r>
              <a:rPr dirty="0"/>
              <a:t>power</a:t>
            </a:r>
            <a:r>
              <a:rPr spc="24" dirty="0"/>
              <a:t> </a:t>
            </a:r>
            <a:r>
              <a:rPr dirty="0"/>
              <a:t>and</a:t>
            </a:r>
            <a:r>
              <a:rPr spc="28" dirty="0"/>
              <a:t> </a:t>
            </a:r>
            <a:r>
              <a:rPr spc="-6" dirty="0"/>
              <a:t>community.</a:t>
            </a:r>
          </a:p>
          <a:p>
            <a:pPr marL="185489" marR="123013">
              <a:lnSpc>
                <a:spcPct val="138400"/>
              </a:lnSpc>
              <a:spcBef>
                <a:spcPts val="779"/>
              </a:spcBef>
            </a:pPr>
            <a:r>
              <a:rPr dirty="0"/>
              <a:t>Housed</a:t>
            </a:r>
            <a:r>
              <a:rPr spc="49" dirty="0"/>
              <a:t> </a:t>
            </a:r>
            <a:r>
              <a:rPr dirty="0"/>
              <a:t>important</a:t>
            </a:r>
            <a:r>
              <a:rPr spc="49" dirty="0"/>
              <a:t> </a:t>
            </a:r>
            <a:r>
              <a:rPr dirty="0"/>
              <a:t>public</a:t>
            </a:r>
            <a:r>
              <a:rPr spc="49" dirty="0"/>
              <a:t> </a:t>
            </a:r>
            <a:r>
              <a:rPr dirty="0"/>
              <a:t>buildings,</a:t>
            </a:r>
            <a:r>
              <a:rPr spc="49" dirty="0"/>
              <a:t> </a:t>
            </a:r>
            <a:r>
              <a:rPr dirty="0"/>
              <a:t>including</a:t>
            </a:r>
            <a:r>
              <a:rPr spc="49" dirty="0"/>
              <a:t> </a:t>
            </a:r>
            <a:r>
              <a:rPr spc="-6" dirty="0"/>
              <a:t>granaries, </a:t>
            </a:r>
            <a:r>
              <a:rPr dirty="0"/>
              <a:t>assembly</a:t>
            </a:r>
            <a:r>
              <a:rPr spc="28" dirty="0"/>
              <a:t> </a:t>
            </a:r>
            <a:r>
              <a:rPr dirty="0"/>
              <a:t>halls,</a:t>
            </a:r>
            <a:r>
              <a:rPr spc="31" dirty="0"/>
              <a:t> </a:t>
            </a:r>
            <a:r>
              <a:rPr dirty="0"/>
              <a:t>and</a:t>
            </a:r>
            <a:r>
              <a:rPr spc="31" dirty="0"/>
              <a:t> </a:t>
            </a:r>
            <a:r>
              <a:rPr dirty="0"/>
              <a:t>elite</a:t>
            </a:r>
            <a:r>
              <a:rPr spc="31" dirty="0"/>
              <a:t> </a:t>
            </a:r>
            <a:r>
              <a:rPr spc="-6" dirty="0"/>
              <a:t>residences.</a:t>
            </a:r>
          </a:p>
          <a:p>
            <a:pPr marL="185489" marR="3104">
              <a:lnSpc>
                <a:spcPct val="138400"/>
              </a:lnSpc>
              <a:spcBef>
                <a:spcPts val="275"/>
              </a:spcBef>
            </a:pPr>
            <a:r>
              <a:rPr dirty="0"/>
              <a:t>Fortifications</a:t>
            </a:r>
            <a:r>
              <a:rPr spc="43" dirty="0"/>
              <a:t> </a:t>
            </a:r>
            <a:r>
              <a:rPr dirty="0"/>
              <a:t>with</a:t>
            </a:r>
            <a:r>
              <a:rPr spc="43" dirty="0"/>
              <a:t> </a:t>
            </a:r>
            <a:r>
              <a:rPr dirty="0"/>
              <a:t>bastions</a:t>
            </a:r>
            <a:r>
              <a:rPr spc="45" dirty="0"/>
              <a:t> </a:t>
            </a:r>
            <a:r>
              <a:rPr dirty="0"/>
              <a:t>and</a:t>
            </a:r>
            <a:r>
              <a:rPr spc="43" dirty="0"/>
              <a:t> </a:t>
            </a:r>
            <a:r>
              <a:rPr dirty="0"/>
              <a:t>gates</a:t>
            </a:r>
            <a:r>
              <a:rPr spc="45" dirty="0"/>
              <a:t> </a:t>
            </a:r>
            <a:r>
              <a:rPr dirty="0"/>
              <a:t>suggest</a:t>
            </a:r>
            <a:r>
              <a:rPr spc="43" dirty="0"/>
              <a:t> </a:t>
            </a:r>
            <a:r>
              <a:rPr spc="-6" dirty="0"/>
              <a:t>significant </a:t>
            </a:r>
            <a:r>
              <a:rPr dirty="0"/>
              <a:t>concerns</a:t>
            </a:r>
            <a:r>
              <a:rPr spc="28" dirty="0"/>
              <a:t> </a:t>
            </a:r>
            <a:r>
              <a:rPr dirty="0"/>
              <a:t>for</a:t>
            </a:r>
            <a:r>
              <a:rPr spc="31" dirty="0"/>
              <a:t> </a:t>
            </a:r>
            <a:r>
              <a:rPr dirty="0"/>
              <a:t>defense</a:t>
            </a:r>
            <a:r>
              <a:rPr spc="31" dirty="0"/>
              <a:t> </a:t>
            </a:r>
            <a:r>
              <a:rPr dirty="0"/>
              <a:t>and</a:t>
            </a:r>
            <a:r>
              <a:rPr spc="31" dirty="0"/>
              <a:t> </a:t>
            </a:r>
            <a:r>
              <a:rPr spc="-6" dirty="0"/>
              <a:t>control.</a:t>
            </a:r>
          </a:p>
          <a:p>
            <a:pPr marL="185489" marR="215370">
              <a:lnSpc>
                <a:spcPct val="136200"/>
              </a:lnSpc>
              <a:spcBef>
                <a:spcPts val="295"/>
              </a:spcBef>
            </a:pPr>
            <a:r>
              <a:rPr dirty="0"/>
              <a:t>Citadel</a:t>
            </a:r>
            <a:r>
              <a:rPr spc="31" dirty="0"/>
              <a:t> </a:t>
            </a:r>
            <a:r>
              <a:rPr dirty="0"/>
              <a:t>platforms</a:t>
            </a:r>
            <a:r>
              <a:rPr spc="31" dirty="0"/>
              <a:t> </a:t>
            </a:r>
            <a:r>
              <a:rPr dirty="0"/>
              <a:t>were</a:t>
            </a:r>
            <a:r>
              <a:rPr spc="31" dirty="0"/>
              <a:t> </a:t>
            </a:r>
            <a:r>
              <a:rPr dirty="0"/>
              <a:t>strategically</a:t>
            </a:r>
            <a:r>
              <a:rPr spc="34" dirty="0"/>
              <a:t> </a:t>
            </a:r>
            <a:r>
              <a:rPr dirty="0"/>
              <a:t>raised</a:t>
            </a:r>
            <a:r>
              <a:rPr spc="31" dirty="0"/>
              <a:t> </a:t>
            </a:r>
            <a:r>
              <a:rPr dirty="0"/>
              <a:t>6</a:t>
            </a:r>
            <a:r>
              <a:rPr spc="31" dirty="0"/>
              <a:t> </a:t>
            </a:r>
            <a:r>
              <a:rPr spc="-6" dirty="0"/>
              <a:t>meters </a:t>
            </a:r>
            <a:r>
              <a:rPr dirty="0"/>
              <a:t>above</a:t>
            </a:r>
            <a:r>
              <a:rPr spc="24" dirty="0"/>
              <a:t> </a:t>
            </a:r>
            <a:r>
              <a:rPr dirty="0"/>
              <a:t>the</a:t>
            </a:r>
            <a:r>
              <a:rPr spc="24" dirty="0"/>
              <a:t> </a:t>
            </a:r>
            <a:r>
              <a:rPr dirty="0"/>
              <a:t>flood</a:t>
            </a:r>
            <a:r>
              <a:rPr spc="28" dirty="0"/>
              <a:t> </a:t>
            </a:r>
            <a:r>
              <a:rPr dirty="0"/>
              <a:t>plains</a:t>
            </a:r>
            <a:r>
              <a:rPr spc="24" dirty="0"/>
              <a:t> </a:t>
            </a:r>
            <a:r>
              <a:rPr dirty="0"/>
              <a:t>to</a:t>
            </a:r>
            <a:r>
              <a:rPr spc="28" dirty="0"/>
              <a:t> </a:t>
            </a:r>
            <a:r>
              <a:rPr dirty="0"/>
              <a:t>protect</a:t>
            </a:r>
            <a:r>
              <a:rPr spc="24" dirty="0"/>
              <a:t> </a:t>
            </a:r>
            <a:r>
              <a:rPr dirty="0"/>
              <a:t>against</a:t>
            </a:r>
            <a:r>
              <a:rPr spc="28" dirty="0"/>
              <a:t> </a:t>
            </a:r>
            <a:r>
              <a:rPr dirty="0"/>
              <a:t>the</a:t>
            </a:r>
            <a:r>
              <a:rPr spc="24" dirty="0"/>
              <a:t> </a:t>
            </a:r>
            <a:r>
              <a:rPr spc="-6" dirty="0"/>
              <a:t>frequent </a:t>
            </a:r>
            <a:r>
              <a:rPr dirty="0"/>
              <a:t>Indus</a:t>
            </a:r>
            <a:r>
              <a:rPr spc="9" dirty="0"/>
              <a:t> </a:t>
            </a:r>
            <a:r>
              <a:rPr dirty="0"/>
              <a:t>River</a:t>
            </a:r>
            <a:r>
              <a:rPr spc="9" dirty="0"/>
              <a:t> </a:t>
            </a:r>
            <a:r>
              <a:rPr spc="-6" dirty="0"/>
              <a:t>floods.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4885" y="729188"/>
            <a:ext cx="3886198" cy="2319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9144000" cy="5710442"/>
          </a:xfrm>
          <a:custGeom>
            <a:avLst/>
            <a:gdLst/>
            <a:ahLst/>
            <a:cxnLst/>
            <a:rect l="l" t="t" r="r" b="b"/>
            <a:pathLst>
              <a:path w="11430000" h="11934825">
                <a:moveTo>
                  <a:pt x="11430000" y="0"/>
                </a:moveTo>
                <a:lnTo>
                  <a:pt x="0" y="0"/>
                </a:lnTo>
                <a:lnTo>
                  <a:pt x="0" y="11934825"/>
                </a:lnTo>
                <a:lnTo>
                  <a:pt x="11430000" y="1193482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5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3429000" cy="571044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39549" y="230911"/>
            <a:ext cx="3893821" cy="1004193"/>
          </a:xfrm>
          <a:prstGeom prst="rect">
            <a:avLst/>
          </a:prstGeom>
        </p:spPr>
        <p:txBody>
          <a:bodyPr vert="horz" wrap="square" lIns="0" tIns="3881" rIns="0" bIns="0" rtlCol="0">
            <a:spAutoFit/>
          </a:bodyPr>
          <a:lstStyle/>
          <a:p>
            <a:pPr marL="7761" marR="3104" indent="-388" algn="ctr">
              <a:lnSpc>
                <a:spcPts val="2567"/>
              </a:lnSpc>
              <a:spcBef>
                <a:spcPts val="31"/>
              </a:spcBef>
            </a:pPr>
            <a:r>
              <a:rPr spc="31" dirty="0"/>
              <a:t>Economic</a:t>
            </a:r>
            <a:r>
              <a:rPr spc="-98" dirty="0"/>
              <a:t> </a:t>
            </a:r>
            <a:r>
              <a:rPr dirty="0"/>
              <a:t>and</a:t>
            </a:r>
            <a:r>
              <a:rPr spc="-95" dirty="0"/>
              <a:t> </a:t>
            </a:r>
            <a:r>
              <a:rPr spc="-6" dirty="0"/>
              <a:t>Social </a:t>
            </a:r>
            <a:r>
              <a:rPr dirty="0"/>
              <a:t>Organization</a:t>
            </a:r>
            <a:r>
              <a:rPr spc="-61" dirty="0"/>
              <a:t> </a:t>
            </a:r>
            <a:r>
              <a:rPr dirty="0"/>
              <a:t>Reflected</a:t>
            </a:r>
            <a:r>
              <a:rPr spc="-61" dirty="0"/>
              <a:t> </a:t>
            </a:r>
            <a:r>
              <a:rPr spc="-21" dirty="0"/>
              <a:t>in </a:t>
            </a:r>
            <a:r>
              <a:rPr spc="31" dirty="0"/>
              <a:t>Urban</a:t>
            </a:r>
            <a:r>
              <a:rPr spc="-131" dirty="0"/>
              <a:t> </a:t>
            </a:r>
            <a:r>
              <a:rPr spc="61" dirty="0"/>
              <a:t>Design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939541" y="1139355"/>
            <a:ext cx="4693920" cy="984402"/>
            <a:chOff x="4924425" y="2381250"/>
            <a:chExt cx="5867400" cy="2057400"/>
          </a:xfrm>
        </p:grpSpPr>
        <p:sp>
          <p:nvSpPr>
            <p:cNvPr id="6" name="object 6"/>
            <p:cNvSpPr/>
            <p:nvPr/>
          </p:nvSpPr>
          <p:spPr>
            <a:xfrm>
              <a:off x="4924425" y="2381250"/>
              <a:ext cx="5867400" cy="2057400"/>
            </a:xfrm>
            <a:custGeom>
              <a:avLst/>
              <a:gdLst/>
              <a:ahLst/>
              <a:cxnLst/>
              <a:rect l="l" t="t" r="r" b="b"/>
              <a:pathLst>
                <a:path w="5867400" h="2057400">
                  <a:moveTo>
                    <a:pt x="5847651" y="0"/>
                  </a:moveTo>
                  <a:lnTo>
                    <a:pt x="19748" y="0"/>
                  </a:lnTo>
                  <a:lnTo>
                    <a:pt x="16852" y="584"/>
                  </a:lnTo>
                  <a:lnTo>
                    <a:pt x="0" y="19748"/>
                  </a:lnTo>
                  <a:lnTo>
                    <a:pt x="0" y="2034628"/>
                  </a:lnTo>
                  <a:lnTo>
                    <a:pt x="0" y="2037651"/>
                  </a:lnTo>
                  <a:lnTo>
                    <a:pt x="19748" y="2057400"/>
                  </a:lnTo>
                  <a:lnTo>
                    <a:pt x="5847651" y="2057400"/>
                  </a:lnTo>
                  <a:lnTo>
                    <a:pt x="5867400" y="2037651"/>
                  </a:lnTo>
                  <a:lnTo>
                    <a:pt x="5867400" y="19748"/>
                  </a:lnTo>
                  <a:lnTo>
                    <a:pt x="5850547" y="584"/>
                  </a:lnTo>
                  <a:lnTo>
                    <a:pt x="5847651" y="0"/>
                  </a:lnTo>
                  <a:close/>
                </a:path>
              </a:pathLst>
            </a:custGeom>
            <a:solidFill>
              <a:srgbClr val="F3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05400" y="2562225"/>
              <a:ext cx="542925" cy="552450"/>
            </a:xfrm>
            <a:custGeom>
              <a:avLst/>
              <a:gdLst/>
              <a:ahLst/>
              <a:cxnLst/>
              <a:rect l="l" t="t" r="r" b="b"/>
              <a:pathLst>
                <a:path w="542925" h="552450">
                  <a:moveTo>
                    <a:pt x="271462" y="0"/>
                  </a:moveTo>
                  <a:lnTo>
                    <a:pt x="231627" y="2935"/>
                  </a:lnTo>
                  <a:lnTo>
                    <a:pt x="192659" y="11684"/>
                  </a:lnTo>
                  <a:lnTo>
                    <a:pt x="155394" y="26063"/>
                  </a:lnTo>
                  <a:lnTo>
                    <a:pt x="120650" y="45745"/>
                  </a:lnTo>
                  <a:lnTo>
                    <a:pt x="89154" y="70323"/>
                  </a:lnTo>
                  <a:lnTo>
                    <a:pt x="61620" y="99250"/>
                  </a:lnTo>
                  <a:lnTo>
                    <a:pt x="38619" y="131906"/>
                  </a:lnTo>
                  <a:lnTo>
                    <a:pt x="20662" y="167576"/>
                  </a:lnTo>
                  <a:lnTo>
                    <a:pt x="8132" y="205500"/>
                  </a:lnTo>
                  <a:lnTo>
                    <a:pt x="1308" y="244856"/>
                  </a:lnTo>
                  <a:lnTo>
                    <a:pt x="0" y="271462"/>
                  </a:lnTo>
                  <a:lnTo>
                    <a:pt x="0" y="280987"/>
                  </a:lnTo>
                  <a:lnTo>
                    <a:pt x="2935" y="320822"/>
                  </a:lnTo>
                  <a:lnTo>
                    <a:pt x="11684" y="359791"/>
                  </a:lnTo>
                  <a:lnTo>
                    <a:pt x="26063" y="397051"/>
                  </a:lnTo>
                  <a:lnTo>
                    <a:pt x="45745" y="431800"/>
                  </a:lnTo>
                  <a:lnTo>
                    <a:pt x="70324" y="463286"/>
                  </a:lnTo>
                  <a:lnTo>
                    <a:pt x="99250" y="490829"/>
                  </a:lnTo>
                  <a:lnTo>
                    <a:pt x="131906" y="513830"/>
                  </a:lnTo>
                  <a:lnTo>
                    <a:pt x="167576" y="531787"/>
                  </a:lnTo>
                  <a:lnTo>
                    <a:pt x="205500" y="544317"/>
                  </a:lnTo>
                  <a:lnTo>
                    <a:pt x="244856" y="551141"/>
                  </a:lnTo>
                  <a:lnTo>
                    <a:pt x="271462" y="552450"/>
                  </a:lnTo>
                  <a:lnTo>
                    <a:pt x="278125" y="552368"/>
                  </a:lnTo>
                  <a:lnTo>
                    <a:pt x="317867" y="548452"/>
                  </a:lnTo>
                  <a:lnTo>
                    <a:pt x="356619" y="538748"/>
                  </a:lnTo>
                  <a:lnTo>
                    <a:pt x="393515" y="523464"/>
                  </a:lnTo>
                  <a:lnTo>
                    <a:pt x="427770" y="502932"/>
                  </a:lnTo>
                  <a:lnTo>
                    <a:pt x="458646" y="477590"/>
                  </a:lnTo>
                  <a:lnTo>
                    <a:pt x="485469" y="447996"/>
                  </a:lnTo>
                  <a:lnTo>
                    <a:pt x="507657" y="414788"/>
                  </a:lnTo>
                  <a:lnTo>
                    <a:pt x="524738" y="378684"/>
                  </a:lnTo>
                  <a:lnTo>
                    <a:pt x="536329" y="340468"/>
                  </a:lnTo>
                  <a:lnTo>
                    <a:pt x="542190" y="300952"/>
                  </a:lnTo>
                  <a:lnTo>
                    <a:pt x="542925" y="280987"/>
                  </a:lnTo>
                  <a:lnTo>
                    <a:pt x="542925" y="271462"/>
                  </a:lnTo>
                  <a:lnTo>
                    <a:pt x="539989" y="231632"/>
                  </a:lnTo>
                  <a:lnTo>
                    <a:pt x="531241" y="192659"/>
                  </a:lnTo>
                  <a:lnTo>
                    <a:pt x="516861" y="155394"/>
                  </a:lnTo>
                  <a:lnTo>
                    <a:pt x="497179" y="120650"/>
                  </a:lnTo>
                  <a:lnTo>
                    <a:pt x="472600" y="89161"/>
                  </a:lnTo>
                  <a:lnTo>
                    <a:pt x="443674" y="61620"/>
                  </a:lnTo>
                  <a:lnTo>
                    <a:pt x="411018" y="38619"/>
                  </a:lnTo>
                  <a:lnTo>
                    <a:pt x="375348" y="20662"/>
                  </a:lnTo>
                  <a:lnTo>
                    <a:pt x="337424" y="8132"/>
                  </a:lnTo>
                  <a:lnTo>
                    <a:pt x="298069" y="1308"/>
                  </a:lnTo>
                  <a:lnTo>
                    <a:pt x="271462" y="0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75287" y="2709180"/>
              <a:ext cx="216341" cy="25674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38601" y="1418168"/>
            <a:ext cx="3951733" cy="585225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7761">
              <a:spcBef>
                <a:spcPts val="82"/>
              </a:spcBef>
            </a:pPr>
            <a:r>
              <a:rPr sz="1000" spc="37" dirty="0">
                <a:solidFill>
                  <a:srgbClr val="3B3434"/>
                </a:solidFill>
                <a:latin typeface="Trebuchet MS"/>
                <a:cs typeface="Trebuchet MS"/>
              </a:rPr>
              <a:t>Food</a:t>
            </a:r>
            <a:r>
              <a:rPr sz="1000" spc="-64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Surplus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8400"/>
              </a:lnSpc>
              <a:spcBef>
                <a:spcPts val="290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Large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granaries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indicate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surplus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food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storage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centralized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resource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management,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vital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for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supporting</a:t>
            </a:r>
            <a:r>
              <a:rPr sz="900" spc="43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populations.</a:t>
            </a:r>
            <a:endParaRPr sz="900">
              <a:latin typeface="Roboto Lt"/>
              <a:cs typeface="Roboto L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39541" y="2210349"/>
            <a:ext cx="4693920" cy="97984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38600" y="2518835"/>
            <a:ext cx="3997453" cy="585225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7761">
              <a:spcBef>
                <a:spcPts val="82"/>
              </a:spcBef>
            </a:pPr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Trade</a:t>
            </a:r>
            <a:r>
              <a:rPr sz="1000" spc="-52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37" dirty="0">
                <a:solidFill>
                  <a:srgbClr val="3B3434"/>
                </a:solidFill>
                <a:latin typeface="Trebuchet MS"/>
                <a:cs typeface="Trebuchet MS"/>
              </a:rPr>
              <a:t>Hubs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8400"/>
              </a:lnSpc>
              <a:spcBef>
                <a:spcPts val="336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Dockyards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along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Indus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River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facilitated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extensive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trade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and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transportation,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connecting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cities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broader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network.</a:t>
            </a:r>
            <a:endParaRPr sz="900">
              <a:latin typeface="Roboto Lt"/>
              <a:cs typeface="Roboto L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9541" y="3276782"/>
            <a:ext cx="4693920" cy="98440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038601" y="3534833"/>
            <a:ext cx="3904997" cy="586892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7761">
              <a:spcBef>
                <a:spcPts val="82"/>
              </a:spcBef>
            </a:pP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Standardization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3900"/>
              </a:lnSpc>
              <a:spcBef>
                <a:spcPts val="382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Uniformity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weights,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measures,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bricks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points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highly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sophisticated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organized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governance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system.</a:t>
            </a:r>
            <a:endParaRPr sz="900">
              <a:latin typeface="Roboto Lt"/>
              <a:cs typeface="Roboto L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939541" y="4347776"/>
            <a:ext cx="4693920" cy="1121124"/>
            <a:chOff x="4924425" y="9086850"/>
            <a:chExt cx="5867400" cy="2343150"/>
          </a:xfrm>
        </p:grpSpPr>
        <p:sp>
          <p:nvSpPr>
            <p:cNvPr id="15" name="object 15"/>
            <p:cNvSpPr/>
            <p:nvPr/>
          </p:nvSpPr>
          <p:spPr>
            <a:xfrm>
              <a:off x="4924425" y="9086850"/>
              <a:ext cx="5867400" cy="2343150"/>
            </a:xfrm>
            <a:custGeom>
              <a:avLst/>
              <a:gdLst/>
              <a:ahLst/>
              <a:cxnLst/>
              <a:rect l="l" t="t" r="r" b="b"/>
              <a:pathLst>
                <a:path w="5867400" h="2343150">
                  <a:moveTo>
                    <a:pt x="5847651" y="0"/>
                  </a:moveTo>
                  <a:lnTo>
                    <a:pt x="19748" y="0"/>
                  </a:lnTo>
                  <a:lnTo>
                    <a:pt x="16852" y="571"/>
                  </a:lnTo>
                  <a:lnTo>
                    <a:pt x="0" y="19748"/>
                  </a:lnTo>
                  <a:lnTo>
                    <a:pt x="0" y="2320378"/>
                  </a:lnTo>
                  <a:lnTo>
                    <a:pt x="0" y="2323395"/>
                  </a:lnTo>
                  <a:lnTo>
                    <a:pt x="19748" y="2343148"/>
                  </a:lnTo>
                  <a:lnTo>
                    <a:pt x="5847651" y="2343148"/>
                  </a:lnTo>
                  <a:lnTo>
                    <a:pt x="5867400" y="2323395"/>
                  </a:lnTo>
                  <a:lnTo>
                    <a:pt x="5867400" y="19748"/>
                  </a:lnTo>
                  <a:lnTo>
                    <a:pt x="5850547" y="571"/>
                  </a:lnTo>
                  <a:lnTo>
                    <a:pt x="5847651" y="0"/>
                  </a:lnTo>
                  <a:close/>
                </a:path>
              </a:pathLst>
            </a:custGeom>
            <a:solidFill>
              <a:srgbClr val="F3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105400" y="9267825"/>
              <a:ext cx="542925" cy="552450"/>
            </a:xfrm>
            <a:custGeom>
              <a:avLst/>
              <a:gdLst/>
              <a:ahLst/>
              <a:cxnLst/>
              <a:rect l="l" t="t" r="r" b="b"/>
              <a:pathLst>
                <a:path w="542925" h="552450">
                  <a:moveTo>
                    <a:pt x="271462" y="0"/>
                  </a:moveTo>
                  <a:lnTo>
                    <a:pt x="231627" y="2933"/>
                  </a:lnTo>
                  <a:lnTo>
                    <a:pt x="192659" y="11684"/>
                  </a:lnTo>
                  <a:lnTo>
                    <a:pt x="155394" y="26063"/>
                  </a:lnTo>
                  <a:lnTo>
                    <a:pt x="120650" y="45745"/>
                  </a:lnTo>
                  <a:lnTo>
                    <a:pt x="89154" y="70323"/>
                  </a:lnTo>
                  <a:lnTo>
                    <a:pt x="61620" y="99250"/>
                  </a:lnTo>
                  <a:lnTo>
                    <a:pt x="38619" y="131906"/>
                  </a:lnTo>
                  <a:lnTo>
                    <a:pt x="20662" y="167576"/>
                  </a:lnTo>
                  <a:lnTo>
                    <a:pt x="8132" y="205500"/>
                  </a:lnTo>
                  <a:lnTo>
                    <a:pt x="1308" y="244856"/>
                  </a:lnTo>
                  <a:lnTo>
                    <a:pt x="0" y="271462"/>
                  </a:lnTo>
                  <a:lnTo>
                    <a:pt x="0" y="280987"/>
                  </a:lnTo>
                  <a:lnTo>
                    <a:pt x="2935" y="320822"/>
                  </a:lnTo>
                  <a:lnTo>
                    <a:pt x="11684" y="359791"/>
                  </a:lnTo>
                  <a:lnTo>
                    <a:pt x="26063" y="397051"/>
                  </a:lnTo>
                  <a:lnTo>
                    <a:pt x="45745" y="431800"/>
                  </a:lnTo>
                  <a:lnTo>
                    <a:pt x="70324" y="463286"/>
                  </a:lnTo>
                  <a:lnTo>
                    <a:pt x="99250" y="490829"/>
                  </a:lnTo>
                  <a:lnTo>
                    <a:pt x="131906" y="513830"/>
                  </a:lnTo>
                  <a:lnTo>
                    <a:pt x="167576" y="531787"/>
                  </a:lnTo>
                  <a:lnTo>
                    <a:pt x="205500" y="544317"/>
                  </a:lnTo>
                  <a:lnTo>
                    <a:pt x="244856" y="551141"/>
                  </a:lnTo>
                  <a:lnTo>
                    <a:pt x="271462" y="552450"/>
                  </a:lnTo>
                  <a:lnTo>
                    <a:pt x="278125" y="552368"/>
                  </a:lnTo>
                  <a:lnTo>
                    <a:pt x="317867" y="548452"/>
                  </a:lnTo>
                  <a:lnTo>
                    <a:pt x="356619" y="538748"/>
                  </a:lnTo>
                  <a:lnTo>
                    <a:pt x="393515" y="523464"/>
                  </a:lnTo>
                  <a:lnTo>
                    <a:pt x="427770" y="502932"/>
                  </a:lnTo>
                  <a:lnTo>
                    <a:pt x="458646" y="477590"/>
                  </a:lnTo>
                  <a:lnTo>
                    <a:pt x="485469" y="447996"/>
                  </a:lnTo>
                  <a:lnTo>
                    <a:pt x="507657" y="414788"/>
                  </a:lnTo>
                  <a:lnTo>
                    <a:pt x="524738" y="378684"/>
                  </a:lnTo>
                  <a:lnTo>
                    <a:pt x="536329" y="340468"/>
                  </a:lnTo>
                  <a:lnTo>
                    <a:pt x="542190" y="300952"/>
                  </a:lnTo>
                  <a:lnTo>
                    <a:pt x="542925" y="280987"/>
                  </a:lnTo>
                  <a:lnTo>
                    <a:pt x="542925" y="271462"/>
                  </a:lnTo>
                  <a:lnTo>
                    <a:pt x="539989" y="231627"/>
                  </a:lnTo>
                  <a:lnTo>
                    <a:pt x="531241" y="192659"/>
                  </a:lnTo>
                  <a:lnTo>
                    <a:pt x="516861" y="155394"/>
                  </a:lnTo>
                  <a:lnTo>
                    <a:pt x="497179" y="120650"/>
                  </a:lnTo>
                  <a:lnTo>
                    <a:pt x="472600" y="89157"/>
                  </a:lnTo>
                  <a:lnTo>
                    <a:pt x="443674" y="61620"/>
                  </a:lnTo>
                  <a:lnTo>
                    <a:pt x="411018" y="38619"/>
                  </a:lnTo>
                  <a:lnTo>
                    <a:pt x="375348" y="20662"/>
                  </a:lnTo>
                  <a:lnTo>
                    <a:pt x="337424" y="8131"/>
                  </a:lnTo>
                  <a:lnTo>
                    <a:pt x="298069" y="1308"/>
                  </a:lnTo>
                  <a:lnTo>
                    <a:pt x="271462" y="0"/>
                  </a:lnTo>
                  <a:close/>
                </a:path>
              </a:pathLst>
            </a:custGeom>
            <a:solidFill>
              <a:srgbClr val="F5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0389" y="9420225"/>
              <a:ext cx="220693" cy="25130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074638" y="4776934"/>
            <a:ext cx="4324096" cy="585225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7761">
              <a:spcBef>
                <a:spcPts val="82"/>
              </a:spcBef>
            </a:pP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Egalitarianism</a:t>
            </a:r>
            <a:endParaRPr sz="1000">
              <a:latin typeface="Trebuchet MS"/>
              <a:cs typeface="Trebuchet MS"/>
            </a:endParaRPr>
          </a:p>
          <a:p>
            <a:pPr marL="7761" marR="3104">
              <a:lnSpc>
                <a:spcPct val="138400"/>
              </a:lnSpc>
              <a:spcBef>
                <a:spcPts val="290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near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absence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ostentatious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palaces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or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temples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suggests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31" dirty="0">
                <a:solidFill>
                  <a:srgbClr val="3B3434"/>
                </a:solidFill>
                <a:latin typeface="Roboto Lt"/>
                <a:cs typeface="Roboto Lt"/>
              </a:rPr>
              <a:t>a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more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egalitarian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society,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prioritizing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functionality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collective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well- being.</a:t>
            </a:r>
            <a:endParaRPr sz="900">
              <a:latin typeface="Roboto Lt"/>
              <a:cs typeface="Roboto 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3645933"/>
          </a:xfrm>
          <a:custGeom>
            <a:avLst/>
            <a:gdLst/>
            <a:ahLst/>
            <a:cxnLst/>
            <a:rect l="l" t="t" r="r" b="b"/>
            <a:pathLst>
              <a:path w="11430000" h="7620000">
                <a:moveTo>
                  <a:pt x="11430000" y="0"/>
                </a:moveTo>
                <a:lnTo>
                  <a:pt x="0" y="0"/>
                </a:lnTo>
                <a:lnTo>
                  <a:pt x="0" y="7620000"/>
                </a:lnTo>
                <a:lnTo>
                  <a:pt x="11430000" y="76200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9903" y="230909"/>
            <a:ext cx="7767320" cy="337344"/>
          </a:xfrm>
          <a:prstGeom prst="rect">
            <a:avLst/>
          </a:prstGeom>
        </p:spPr>
        <p:txBody>
          <a:bodyPr vert="horz" wrap="square" lIns="0" tIns="3881" rIns="0" bIns="0" rtlCol="0">
            <a:spAutoFit/>
          </a:bodyPr>
          <a:lstStyle/>
          <a:p>
            <a:pPr marL="7761" marR="3104">
              <a:lnSpc>
                <a:spcPts val="2567"/>
              </a:lnSpc>
              <a:spcBef>
                <a:spcPts val="31"/>
              </a:spcBef>
            </a:pPr>
            <a:r>
              <a:rPr spc="43" dirty="0"/>
              <a:t>The</a:t>
            </a:r>
            <a:r>
              <a:rPr spc="-119" dirty="0"/>
              <a:t> </a:t>
            </a:r>
            <a:r>
              <a:rPr spc="49" dirty="0"/>
              <a:t>Human</a:t>
            </a:r>
            <a:r>
              <a:rPr spc="-116" dirty="0"/>
              <a:t> </a:t>
            </a:r>
            <a:r>
              <a:rPr dirty="0"/>
              <a:t>Story:</a:t>
            </a:r>
            <a:r>
              <a:rPr spc="-116" dirty="0"/>
              <a:t> </a:t>
            </a:r>
            <a:r>
              <a:rPr spc="-31" dirty="0"/>
              <a:t>Peaceful,</a:t>
            </a:r>
            <a:r>
              <a:rPr spc="-116" dirty="0"/>
              <a:t> </a:t>
            </a:r>
            <a:r>
              <a:rPr dirty="0"/>
              <a:t>Advanced,</a:t>
            </a:r>
            <a:r>
              <a:rPr spc="-116" dirty="0"/>
              <a:t> </a:t>
            </a:r>
            <a:r>
              <a:rPr dirty="0"/>
              <a:t>and</a:t>
            </a:r>
            <a:r>
              <a:rPr spc="-116" dirty="0"/>
              <a:t> </a:t>
            </a:r>
            <a:r>
              <a:rPr spc="73" dirty="0"/>
              <a:t>Lost</a:t>
            </a:r>
            <a:r>
              <a:rPr spc="-116" dirty="0"/>
              <a:t> </a:t>
            </a:r>
            <a:r>
              <a:rPr spc="-15" dirty="0"/>
              <a:t>to </a:t>
            </a:r>
            <a:r>
              <a:rPr spc="-12" dirty="0"/>
              <a:t>Time</a:t>
            </a:r>
          </a:p>
        </p:txBody>
      </p:sp>
      <p:sp>
        <p:nvSpPr>
          <p:cNvPr id="4" name="object 4"/>
          <p:cNvSpPr/>
          <p:nvPr/>
        </p:nvSpPr>
        <p:spPr>
          <a:xfrm>
            <a:off x="541022" y="1016305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2" y="1467489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2" y="1914117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2" y="2365300"/>
            <a:ext cx="45720" cy="27344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3B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2913" y="927392"/>
            <a:ext cx="3579877" cy="202010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7761" marR="43850">
              <a:lnSpc>
                <a:spcPct val="138400"/>
              </a:lnSpc>
              <a:spcBef>
                <a:spcPts val="56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near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absence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weaponry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archaeological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finds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suggests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peaceful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civilization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with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strong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emphasis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on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social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order.</a:t>
            </a:r>
            <a:endParaRPr sz="900">
              <a:latin typeface="Roboto Lt"/>
              <a:cs typeface="Roboto Lt"/>
            </a:endParaRPr>
          </a:p>
          <a:p>
            <a:pPr marL="7761" marR="3104">
              <a:lnSpc>
                <a:spcPct val="136200"/>
              </a:lnSpc>
              <a:spcBef>
                <a:spcPts val="299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Their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sophisticated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planning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reflects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advanced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understanding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engineering,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public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health,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and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sustainable</a:t>
            </a:r>
            <a:r>
              <a:rPr sz="900" spc="4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living.</a:t>
            </a:r>
            <a:endParaRPr sz="900">
              <a:latin typeface="Roboto Lt"/>
              <a:cs typeface="Roboto Lt"/>
            </a:endParaRPr>
          </a:p>
          <a:p>
            <a:pPr marL="7761" marR="25611">
              <a:lnSpc>
                <a:spcPct val="138400"/>
              </a:lnSpc>
              <a:spcBef>
                <a:spcPts val="27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cities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were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mysteriously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abandoned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around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1900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BCE,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possibly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due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climate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change,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seismic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activity,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or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shifts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Indus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River's</a:t>
            </a:r>
            <a:r>
              <a:rPr sz="900" spc="6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course.</a:t>
            </a:r>
            <a:endParaRPr sz="900">
              <a:latin typeface="Roboto Lt"/>
              <a:cs typeface="Roboto Lt"/>
            </a:endParaRPr>
          </a:p>
          <a:p>
            <a:pPr marL="7761" marR="248354" algn="just">
              <a:lnSpc>
                <a:spcPct val="136200"/>
              </a:lnSpc>
              <a:spcBef>
                <a:spcPts val="29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Rediscovered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1920s,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these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magnificent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ruins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continue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reveal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profound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and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largely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forgotten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chapter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human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ingenuity.</a:t>
            </a:r>
            <a:endParaRPr sz="900">
              <a:latin typeface="Roboto Lt"/>
              <a:cs typeface="Roboto L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4885" y="984404"/>
            <a:ext cx="3886198" cy="2319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3212979"/>
          </a:xfrm>
          <a:custGeom>
            <a:avLst/>
            <a:gdLst/>
            <a:ahLst/>
            <a:cxnLst/>
            <a:rect l="l" t="t" r="r" b="b"/>
            <a:pathLst>
              <a:path w="11430000" h="6715125">
                <a:moveTo>
                  <a:pt x="11430000" y="0"/>
                </a:moveTo>
                <a:lnTo>
                  <a:pt x="0" y="0"/>
                </a:lnTo>
                <a:lnTo>
                  <a:pt x="0" y="6715125"/>
                </a:lnTo>
                <a:lnTo>
                  <a:pt x="11430000" y="671512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3429000" cy="321297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28902" y="230909"/>
            <a:ext cx="3564637" cy="670768"/>
          </a:xfrm>
          <a:prstGeom prst="rect">
            <a:avLst/>
          </a:prstGeom>
        </p:spPr>
        <p:txBody>
          <a:bodyPr vert="horz" wrap="square" lIns="0" tIns="3881" rIns="0" bIns="0" rtlCol="0">
            <a:spAutoFit/>
          </a:bodyPr>
          <a:lstStyle/>
          <a:p>
            <a:pPr marL="7761" marR="3104">
              <a:lnSpc>
                <a:spcPts val="2567"/>
              </a:lnSpc>
              <a:spcBef>
                <a:spcPts val="31"/>
              </a:spcBef>
            </a:pPr>
            <a:r>
              <a:rPr spc="67" dirty="0"/>
              <a:t>Legacy</a:t>
            </a:r>
            <a:r>
              <a:rPr spc="-70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Harappa</a:t>
            </a:r>
            <a:r>
              <a:rPr spc="-70" dirty="0"/>
              <a:t> </a:t>
            </a:r>
            <a:r>
              <a:rPr spc="-15" dirty="0"/>
              <a:t>and </a:t>
            </a:r>
            <a:r>
              <a:rPr spc="56" dirty="0"/>
              <a:t>Mohenjo-</a:t>
            </a:r>
            <a:r>
              <a:rPr spc="34" dirty="0"/>
              <a:t>Daro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939542" y="884139"/>
            <a:ext cx="2270760" cy="1207716"/>
            <a:chOff x="4924425" y="1847850"/>
            <a:chExt cx="2838450" cy="2524125"/>
          </a:xfrm>
        </p:grpSpPr>
        <p:sp>
          <p:nvSpPr>
            <p:cNvPr id="6" name="object 6"/>
            <p:cNvSpPr/>
            <p:nvPr/>
          </p:nvSpPr>
          <p:spPr>
            <a:xfrm>
              <a:off x="4933950" y="1857375"/>
              <a:ext cx="2819400" cy="2505075"/>
            </a:xfrm>
            <a:custGeom>
              <a:avLst/>
              <a:gdLst/>
              <a:ahLst/>
              <a:cxnLst/>
              <a:rect l="l" t="t" r="r" b="b"/>
              <a:pathLst>
                <a:path w="2819400" h="2505075">
                  <a:moveTo>
                    <a:pt x="2807906" y="0"/>
                  </a:moveTo>
                  <a:lnTo>
                    <a:pt x="11493" y="0"/>
                  </a:lnTo>
                  <a:lnTo>
                    <a:pt x="9791" y="330"/>
                  </a:lnTo>
                  <a:lnTo>
                    <a:pt x="8178" y="1016"/>
                  </a:lnTo>
                  <a:lnTo>
                    <a:pt x="6553" y="1676"/>
                  </a:lnTo>
                  <a:lnTo>
                    <a:pt x="0" y="11493"/>
                  </a:lnTo>
                  <a:lnTo>
                    <a:pt x="0" y="2491828"/>
                  </a:lnTo>
                  <a:lnTo>
                    <a:pt x="0" y="2493581"/>
                  </a:lnTo>
                  <a:lnTo>
                    <a:pt x="11493" y="2505075"/>
                  </a:lnTo>
                  <a:lnTo>
                    <a:pt x="2807906" y="2505075"/>
                  </a:lnTo>
                  <a:lnTo>
                    <a:pt x="2819400" y="2493581"/>
                  </a:lnTo>
                  <a:lnTo>
                    <a:pt x="2819400" y="11493"/>
                  </a:lnTo>
                  <a:lnTo>
                    <a:pt x="2811221" y="1016"/>
                  </a:lnTo>
                  <a:lnTo>
                    <a:pt x="2809608" y="330"/>
                  </a:lnTo>
                  <a:lnTo>
                    <a:pt x="2807906" y="0"/>
                  </a:lnTo>
                  <a:close/>
                </a:path>
              </a:pathLst>
            </a:custGeom>
            <a:solidFill>
              <a:srgbClr val="FF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33950" y="1857375"/>
              <a:ext cx="2819400" cy="2505075"/>
            </a:xfrm>
            <a:custGeom>
              <a:avLst/>
              <a:gdLst/>
              <a:ahLst/>
              <a:cxnLst/>
              <a:rect l="l" t="t" r="r" b="b"/>
              <a:pathLst>
                <a:path w="2819400" h="2505075">
                  <a:moveTo>
                    <a:pt x="0" y="2491828"/>
                  </a:moveTo>
                  <a:lnTo>
                    <a:pt x="0" y="13246"/>
                  </a:lnTo>
                  <a:lnTo>
                    <a:pt x="0" y="11493"/>
                  </a:lnTo>
                  <a:lnTo>
                    <a:pt x="342" y="9804"/>
                  </a:lnTo>
                  <a:lnTo>
                    <a:pt x="8178" y="1016"/>
                  </a:lnTo>
                  <a:lnTo>
                    <a:pt x="9791" y="330"/>
                  </a:lnTo>
                  <a:lnTo>
                    <a:pt x="11493" y="0"/>
                  </a:lnTo>
                  <a:lnTo>
                    <a:pt x="13246" y="0"/>
                  </a:lnTo>
                  <a:lnTo>
                    <a:pt x="2806153" y="0"/>
                  </a:lnTo>
                  <a:lnTo>
                    <a:pt x="2807906" y="0"/>
                  </a:lnTo>
                  <a:lnTo>
                    <a:pt x="2809608" y="330"/>
                  </a:lnTo>
                  <a:lnTo>
                    <a:pt x="2811221" y="1016"/>
                  </a:lnTo>
                  <a:lnTo>
                    <a:pt x="2812846" y="1676"/>
                  </a:lnTo>
                  <a:lnTo>
                    <a:pt x="2819400" y="11493"/>
                  </a:lnTo>
                  <a:lnTo>
                    <a:pt x="2819400" y="13246"/>
                  </a:lnTo>
                  <a:lnTo>
                    <a:pt x="2819400" y="2491828"/>
                  </a:lnTo>
                  <a:lnTo>
                    <a:pt x="2819400" y="2493581"/>
                  </a:lnTo>
                  <a:lnTo>
                    <a:pt x="2819057" y="2495270"/>
                  </a:lnTo>
                  <a:lnTo>
                    <a:pt x="2811221" y="2504071"/>
                  </a:lnTo>
                  <a:lnTo>
                    <a:pt x="2809608" y="2504744"/>
                  </a:lnTo>
                  <a:lnTo>
                    <a:pt x="2807906" y="2505075"/>
                  </a:lnTo>
                  <a:lnTo>
                    <a:pt x="2806153" y="2505075"/>
                  </a:lnTo>
                  <a:lnTo>
                    <a:pt x="13246" y="2505075"/>
                  </a:lnTo>
                  <a:lnTo>
                    <a:pt x="11493" y="2505075"/>
                  </a:lnTo>
                  <a:lnTo>
                    <a:pt x="9791" y="2504744"/>
                  </a:lnTo>
                  <a:lnTo>
                    <a:pt x="8178" y="2504071"/>
                  </a:lnTo>
                  <a:lnTo>
                    <a:pt x="6553" y="2503398"/>
                  </a:lnTo>
                  <a:lnTo>
                    <a:pt x="5118" y="2502433"/>
                  </a:lnTo>
                  <a:lnTo>
                    <a:pt x="3873" y="2501188"/>
                  </a:lnTo>
                  <a:lnTo>
                    <a:pt x="2641" y="2499956"/>
                  </a:lnTo>
                  <a:lnTo>
                    <a:pt x="1676" y="2498521"/>
                  </a:lnTo>
                  <a:lnTo>
                    <a:pt x="1003" y="2496896"/>
                  </a:lnTo>
                  <a:lnTo>
                    <a:pt x="342" y="2495270"/>
                  </a:lnTo>
                  <a:lnTo>
                    <a:pt x="0" y="2493581"/>
                  </a:lnTo>
                  <a:lnTo>
                    <a:pt x="0" y="2491828"/>
                  </a:lnTo>
                  <a:close/>
                </a:path>
              </a:pathLst>
            </a:custGeom>
            <a:ln w="19050">
              <a:solidFill>
                <a:srgbClr val="D9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962400" y="910167"/>
            <a:ext cx="2231136" cy="1179690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07102">
              <a:spcBef>
                <a:spcPts val="82"/>
              </a:spcBef>
            </a:pPr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Urban</a:t>
            </a:r>
            <a:r>
              <a:rPr sz="1000" spc="49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Planning</a:t>
            </a:r>
            <a:r>
              <a:rPr sz="1000" spc="52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Pioneers</a:t>
            </a:r>
            <a:endParaRPr sz="1000">
              <a:latin typeface="Trebuchet MS"/>
              <a:cs typeface="Trebuchet MS"/>
            </a:endParaRPr>
          </a:p>
          <a:p>
            <a:pPr marL="107102" marR="168803">
              <a:lnSpc>
                <a:spcPct val="136600"/>
              </a:lnSpc>
              <a:spcBef>
                <a:spcPts val="354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These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cities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set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unprecedented</a:t>
            </a:r>
            <a:r>
              <a:rPr sz="900" spc="4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standards</a:t>
            </a:r>
            <a:r>
              <a:rPr sz="900" spc="4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for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planning,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influencing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generations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3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urban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development</a:t>
            </a:r>
            <a:r>
              <a:rPr sz="900" spc="4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millennia</a:t>
            </a:r>
            <a:r>
              <a:rPr sz="900" spc="52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ahead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of</a:t>
            </a:r>
            <a:r>
              <a:rPr sz="900" spc="1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their</a:t>
            </a:r>
            <a:r>
              <a:rPr sz="900" spc="2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2" dirty="0">
                <a:solidFill>
                  <a:srgbClr val="3B3434"/>
                </a:solidFill>
                <a:latin typeface="Roboto Lt"/>
                <a:cs typeface="Roboto Lt"/>
              </a:rPr>
              <a:t>time.</a:t>
            </a:r>
            <a:endParaRPr sz="900">
              <a:latin typeface="Roboto Lt"/>
              <a:cs typeface="Roboto L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62702" y="884139"/>
            <a:ext cx="2270760" cy="1207716"/>
            <a:chOff x="7953375" y="1847850"/>
            <a:chExt cx="2838450" cy="2524125"/>
          </a:xfrm>
        </p:grpSpPr>
        <p:sp>
          <p:nvSpPr>
            <p:cNvPr id="10" name="object 10"/>
            <p:cNvSpPr/>
            <p:nvPr/>
          </p:nvSpPr>
          <p:spPr>
            <a:xfrm>
              <a:off x="7962900" y="1857375"/>
              <a:ext cx="2819400" cy="2505075"/>
            </a:xfrm>
            <a:custGeom>
              <a:avLst/>
              <a:gdLst/>
              <a:ahLst/>
              <a:cxnLst/>
              <a:rect l="l" t="t" r="r" b="b"/>
              <a:pathLst>
                <a:path w="2819400" h="2505075">
                  <a:moveTo>
                    <a:pt x="2807906" y="0"/>
                  </a:moveTo>
                  <a:lnTo>
                    <a:pt x="11493" y="0"/>
                  </a:lnTo>
                  <a:lnTo>
                    <a:pt x="9791" y="330"/>
                  </a:lnTo>
                  <a:lnTo>
                    <a:pt x="8178" y="1016"/>
                  </a:lnTo>
                  <a:lnTo>
                    <a:pt x="6553" y="1676"/>
                  </a:lnTo>
                  <a:lnTo>
                    <a:pt x="0" y="11493"/>
                  </a:lnTo>
                  <a:lnTo>
                    <a:pt x="0" y="2491828"/>
                  </a:lnTo>
                  <a:lnTo>
                    <a:pt x="0" y="2493581"/>
                  </a:lnTo>
                  <a:lnTo>
                    <a:pt x="11493" y="2505075"/>
                  </a:lnTo>
                  <a:lnTo>
                    <a:pt x="2807906" y="2505075"/>
                  </a:lnTo>
                  <a:lnTo>
                    <a:pt x="2819400" y="2493581"/>
                  </a:lnTo>
                  <a:lnTo>
                    <a:pt x="2819400" y="11493"/>
                  </a:lnTo>
                  <a:lnTo>
                    <a:pt x="2809595" y="330"/>
                  </a:lnTo>
                  <a:lnTo>
                    <a:pt x="2807906" y="0"/>
                  </a:lnTo>
                  <a:close/>
                </a:path>
              </a:pathLst>
            </a:custGeom>
            <a:solidFill>
              <a:srgbClr val="FF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62900" y="1857375"/>
              <a:ext cx="2819400" cy="2505075"/>
            </a:xfrm>
            <a:custGeom>
              <a:avLst/>
              <a:gdLst/>
              <a:ahLst/>
              <a:cxnLst/>
              <a:rect l="l" t="t" r="r" b="b"/>
              <a:pathLst>
                <a:path w="2819400" h="2505075">
                  <a:moveTo>
                    <a:pt x="0" y="2491828"/>
                  </a:moveTo>
                  <a:lnTo>
                    <a:pt x="0" y="13246"/>
                  </a:lnTo>
                  <a:lnTo>
                    <a:pt x="0" y="11493"/>
                  </a:lnTo>
                  <a:lnTo>
                    <a:pt x="342" y="9804"/>
                  </a:lnTo>
                  <a:lnTo>
                    <a:pt x="8178" y="1016"/>
                  </a:lnTo>
                  <a:lnTo>
                    <a:pt x="9791" y="330"/>
                  </a:lnTo>
                  <a:lnTo>
                    <a:pt x="11493" y="0"/>
                  </a:lnTo>
                  <a:lnTo>
                    <a:pt x="13246" y="0"/>
                  </a:lnTo>
                  <a:lnTo>
                    <a:pt x="2806153" y="0"/>
                  </a:lnTo>
                  <a:lnTo>
                    <a:pt x="2807906" y="0"/>
                  </a:lnTo>
                  <a:lnTo>
                    <a:pt x="2809595" y="330"/>
                  </a:lnTo>
                  <a:lnTo>
                    <a:pt x="2811221" y="1016"/>
                  </a:lnTo>
                  <a:lnTo>
                    <a:pt x="2812846" y="1676"/>
                  </a:lnTo>
                  <a:lnTo>
                    <a:pt x="2819400" y="11493"/>
                  </a:lnTo>
                  <a:lnTo>
                    <a:pt x="2819400" y="13246"/>
                  </a:lnTo>
                  <a:lnTo>
                    <a:pt x="2819400" y="2491828"/>
                  </a:lnTo>
                  <a:lnTo>
                    <a:pt x="2819400" y="2493581"/>
                  </a:lnTo>
                  <a:lnTo>
                    <a:pt x="2819057" y="2495270"/>
                  </a:lnTo>
                  <a:lnTo>
                    <a:pt x="2811221" y="2504071"/>
                  </a:lnTo>
                  <a:lnTo>
                    <a:pt x="2809595" y="2504744"/>
                  </a:lnTo>
                  <a:lnTo>
                    <a:pt x="2807906" y="2505075"/>
                  </a:lnTo>
                  <a:lnTo>
                    <a:pt x="2806153" y="2505075"/>
                  </a:lnTo>
                  <a:lnTo>
                    <a:pt x="13246" y="2505075"/>
                  </a:lnTo>
                  <a:lnTo>
                    <a:pt x="11493" y="2505075"/>
                  </a:lnTo>
                  <a:lnTo>
                    <a:pt x="9791" y="2504744"/>
                  </a:lnTo>
                  <a:lnTo>
                    <a:pt x="8178" y="2504071"/>
                  </a:lnTo>
                  <a:lnTo>
                    <a:pt x="6553" y="2503398"/>
                  </a:lnTo>
                  <a:lnTo>
                    <a:pt x="5118" y="2502433"/>
                  </a:lnTo>
                  <a:lnTo>
                    <a:pt x="3873" y="2501188"/>
                  </a:lnTo>
                  <a:lnTo>
                    <a:pt x="2628" y="2499956"/>
                  </a:lnTo>
                  <a:lnTo>
                    <a:pt x="1676" y="2498521"/>
                  </a:lnTo>
                  <a:lnTo>
                    <a:pt x="1003" y="2496896"/>
                  </a:lnTo>
                  <a:lnTo>
                    <a:pt x="342" y="2495270"/>
                  </a:lnTo>
                  <a:lnTo>
                    <a:pt x="0" y="2493581"/>
                  </a:lnTo>
                  <a:lnTo>
                    <a:pt x="0" y="2491828"/>
                  </a:lnTo>
                  <a:close/>
                </a:path>
              </a:pathLst>
            </a:custGeom>
            <a:ln w="19050">
              <a:solidFill>
                <a:srgbClr val="D9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382539" y="971489"/>
            <a:ext cx="2231136" cy="969304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05162">
              <a:spcBef>
                <a:spcPts val="82"/>
              </a:spcBef>
            </a:pPr>
            <a:r>
              <a:rPr sz="1000" spc="43" dirty="0">
                <a:solidFill>
                  <a:srgbClr val="3B3434"/>
                </a:solidFill>
                <a:latin typeface="Trebuchet MS"/>
                <a:cs typeface="Trebuchet MS"/>
              </a:rPr>
              <a:t>Modern</a:t>
            </a:r>
            <a:r>
              <a:rPr sz="1000" spc="-58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Relevance</a:t>
            </a:r>
            <a:endParaRPr sz="1000">
              <a:latin typeface="Trebuchet MS"/>
              <a:cs typeface="Trebuchet MS"/>
            </a:endParaRPr>
          </a:p>
          <a:p>
            <a:pPr marL="105162" marR="109819">
              <a:lnSpc>
                <a:spcPct val="136200"/>
              </a:lnSpc>
              <a:spcBef>
                <a:spcPts val="361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Their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advanced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drainage</a:t>
            </a:r>
            <a:r>
              <a:rPr sz="900" spc="24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and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grid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systems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continue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to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inspire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modern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urban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planners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seeking</a:t>
            </a:r>
            <a:r>
              <a:rPr sz="900" spc="4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sustainable</a:t>
            </a:r>
            <a:r>
              <a:rPr sz="900" spc="45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and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efficient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city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designs.</a:t>
            </a:r>
            <a:endParaRPr sz="900">
              <a:latin typeface="Roboto Lt"/>
              <a:cs typeface="Roboto L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939541" y="2183005"/>
            <a:ext cx="4693920" cy="788433"/>
            <a:chOff x="4924425" y="4562475"/>
            <a:chExt cx="5867400" cy="1647825"/>
          </a:xfrm>
        </p:grpSpPr>
        <p:sp>
          <p:nvSpPr>
            <p:cNvPr id="14" name="object 14"/>
            <p:cNvSpPr/>
            <p:nvPr/>
          </p:nvSpPr>
          <p:spPr>
            <a:xfrm>
              <a:off x="4933950" y="4572000"/>
              <a:ext cx="5848350" cy="1628775"/>
            </a:xfrm>
            <a:custGeom>
              <a:avLst/>
              <a:gdLst/>
              <a:ahLst/>
              <a:cxnLst/>
              <a:rect l="l" t="t" r="r" b="b"/>
              <a:pathLst>
                <a:path w="5848350" h="1628775">
                  <a:moveTo>
                    <a:pt x="5836856" y="0"/>
                  </a:moveTo>
                  <a:lnTo>
                    <a:pt x="11493" y="0"/>
                  </a:lnTo>
                  <a:lnTo>
                    <a:pt x="9791" y="330"/>
                  </a:lnTo>
                  <a:lnTo>
                    <a:pt x="8178" y="1016"/>
                  </a:lnTo>
                  <a:lnTo>
                    <a:pt x="6553" y="1676"/>
                  </a:lnTo>
                  <a:lnTo>
                    <a:pt x="0" y="11493"/>
                  </a:lnTo>
                  <a:lnTo>
                    <a:pt x="0" y="1615527"/>
                  </a:lnTo>
                  <a:lnTo>
                    <a:pt x="0" y="1617284"/>
                  </a:lnTo>
                  <a:lnTo>
                    <a:pt x="11493" y="1628772"/>
                  </a:lnTo>
                  <a:lnTo>
                    <a:pt x="5836856" y="1628772"/>
                  </a:lnTo>
                  <a:lnTo>
                    <a:pt x="5848350" y="1617284"/>
                  </a:lnTo>
                  <a:lnTo>
                    <a:pt x="5848350" y="11493"/>
                  </a:lnTo>
                  <a:lnTo>
                    <a:pt x="5838545" y="330"/>
                  </a:lnTo>
                  <a:lnTo>
                    <a:pt x="5836856" y="0"/>
                  </a:lnTo>
                  <a:close/>
                </a:path>
              </a:pathLst>
            </a:custGeom>
            <a:solidFill>
              <a:srgbClr val="FF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33950" y="4572000"/>
              <a:ext cx="5848350" cy="1628775"/>
            </a:xfrm>
            <a:custGeom>
              <a:avLst/>
              <a:gdLst/>
              <a:ahLst/>
              <a:cxnLst/>
              <a:rect l="l" t="t" r="r" b="b"/>
              <a:pathLst>
                <a:path w="5848350" h="1628775">
                  <a:moveTo>
                    <a:pt x="0" y="1615527"/>
                  </a:moveTo>
                  <a:lnTo>
                    <a:pt x="0" y="13246"/>
                  </a:lnTo>
                  <a:lnTo>
                    <a:pt x="0" y="11493"/>
                  </a:lnTo>
                  <a:lnTo>
                    <a:pt x="342" y="9804"/>
                  </a:lnTo>
                  <a:lnTo>
                    <a:pt x="8178" y="1016"/>
                  </a:lnTo>
                  <a:lnTo>
                    <a:pt x="9791" y="330"/>
                  </a:lnTo>
                  <a:lnTo>
                    <a:pt x="11493" y="0"/>
                  </a:lnTo>
                  <a:lnTo>
                    <a:pt x="13246" y="0"/>
                  </a:lnTo>
                  <a:lnTo>
                    <a:pt x="5835103" y="0"/>
                  </a:lnTo>
                  <a:lnTo>
                    <a:pt x="5836856" y="0"/>
                  </a:lnTo>
                  <a:lnTo>
                    <a:pt x="5838545" y="330"/>
                  </a:lnTo>
                  <a:lnTo>
                    <a:pt x="5840171" y="1003"/>
                  </a:lnTo>
                  <a:lnTo>
                    <a:pt x="5841796" y="1676"/>
                  </a:lnTo>
                  <a:lnTo>
                    <a:pt x="5848350" y="11493"/>
                  </a:lnTo>
                  <a:lnTo>
                    <a:pt x="5848350" y="13246"/>
                  </a:lnTo>
                  <a:lnTo>
                    <a:pt x="5848350" y="1615527"/>
                  </a:lnTo>
                  <a:lnTo>
                    <a:pt x="5848350" y="1617284"/>
                  </a:lnTo>
                  <a:lnTo>
                    <a:pt x="5848007" y="1618975"/>
                  </a:lnTo>
                  <a:lnTo>
                    <a:pt x="5840171" y="1627765"/>
                  </a:lnTo>
                  <a:lnTo>
                    <a:pt x="5838545" y="1628441"/>
                  </a:lnTo>
                  <a:lnTo>
                    <a:pt x="5836856" y="1628772"/>
                  </a:lnTo>
                  <a:lnTo>
                    <a:pt x="5835103" y="1628772"/>
                  </a:lnTo>
                  <a:lnTo>
                    <a:pt x="13246" y="1628772"/>
                  </a:lnTo>
                  <a:lnTo>
                    <a:pt x="11493" y="1628772"/>
                  </a:lnTo>
                  <a:lnTo>
                    <a:pt x="9791" y="1628441"/>
                  </a:lnTo>
                  <a:lnTo>
                    <a:pt x="8178" y="1627765"/>
                  </a:lnTo>
                  <a:lnTo>
                    <a:pt x="6553" y="1627096"/>
                  </a:lnTo>
                  <a:lnTo>
                    <a:pt x="0" y="1617284"/>
                  </a:lnTo>
                  <a:lnTo>
                    <a:pt x="0" y="1615527"/>
                  </a:lnTo>
                  <a:close/>
                </a:path>
              </a:pathLst>
            </a:custGeom>
            <a:ln w="19050">
              <a:solidFill>
                <a:srgbClr val="D9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959378" y="2270352"/>
            <a:ext cx="4654296" cy="597800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07102">
              <a:spcBef>
                <a:spcPts val="82"/>
              </a:spcBef>
            </a:pPr>
            <a:r>
              <a:rPr sz="1000" dirty="0">
                <a:solidFill>
                  <a:srgbClr val="3B3434"/>
                </a:solidFill>
                <a:latin typeface="Trebuchet MS"/>
                <a:cs typeface="Trebuchet MS"/>
              </a:rPr>
              <a:t>Heritage</a:t>
            </a:r>
            <a:r>
              <a:rPr sz="1000" spc="9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6" dirty="0">
                <a:solidFill>
                  <a:srgbClr val="3B3434"/>
                </a:solidFill>
                <a:latin typeface="Trebuchet MS"/>
                <a:cs typeface="Trebuchet MS"/>
              </a:rPr>
              <a:t>at</a:t>
            </a:r>
            <a:r>
              <a:rPr sz="1000" spc="12" dirty="0">
                <a:solidFill>
                  <a:srgbClr val="3B3434"/>
                </a:solidFill>
                <a:latin typeface="Trebuchet MS"/>
                <a:cs typeface="Trebuchet MS"/>
              </a:rPr>
              <a:t> </a:t>
            </a:r>
            <a:r>
              <a:rPr sz="1000" spc="-12" dirty="0">
                <a:solidFill>
                  <a:srgbClr val="3B3434"/>
                </a:solidFill>
                <a:latin typeface="Trebuchet MS"/>
                <a:cs typeface="Trebuchet MS"/>
              </a:rPr>
              <a:t>Risk</a:t>
            </a:r>
            <a:endParaRPr sz="1000">
              <a:latin typeface="Trebuchet MS"/>
              <a:cs typeface="Trebuchet MS"/>
            </a:endParaRPr>
          </a:p>
          <a:p>
            <a:pPr marL="107102" marR="114864">
              <a:lnSpc>
                <a:spcPct val="136200"/>
              </a:lnSpc>
              <a:spcBef>
                <a:spcPts val="315"/>
              </a:spcBef>
            </a:pP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As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UNESCO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World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Heritage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Sites,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they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are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threatened</a:t>
            </a:r>
            <a:r>
              <a:rPr sz="900" spc="31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by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erosion</a:t>
            </a:r>
            <a:r>
              <a:rPr sz="900" spc="28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15" dirty="0">
                <a:solidFill>
                  <a:srgbClr val="3B3434"/>
                </a:solidFill>
                <a:latin typeface="Roboto Lt"/>
                <a:cs typeface="Roboto Lt"/>
              </a:rPr>
              <a:t>and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require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ongoing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preservation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efforts</a:t>
            </a:r>
            <a:r>
              <a:rPr sz="900" spc="39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to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protect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dirty="0">
                <a:solidFill>
                  <a:srgbClr val="3B3434"/>
                </a:solidFill>
                <a:latin typeface="Roboto Lt"/>
                <a:cs typeface="Roboto Lt"/>
              </a:rPr>
              <a:t>this</a:t>
            </a:r>
            <a:r>
              <a:rPr sz="900" spc="37" dirty="0">
                <a:solidFill>
                  <a:srgbClr val="3B3434"/>
                </a:solidFill>
                <a:latin typeface="Roboto Lt"/>
                <a:cs typeface="Roboto Lt"/>
              </a:rPr>
              <a:t>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invaluable</a:t>
            </a:r>
            <a:r>
              <a:rPr sz="900" spc="306" dirty="0">
                <a:solidFill>
                  <a:srgbClr val="3B3434"/>
                </a:solidFill>
                <a:latin typeface="Roboto Lt"/>
                <a:cs typeface="Roboto Lt"/>
              </a:rPr>
              <a:t>  </a:t>
            </a:r>
            <a:r>
              <a:rPr sz="900" spc="-6" dirty="0">
                <a:solidFill>
                  <a:srgbClr val="3B3434"/>
                </a:solidFill>
                <a:latin typeface="Roboto Lt"/>
                <a:cs typeface="Roboto Lt"/>
              </a:rPr>
              <a:t>history.</a:t>
            </a:r>
            <a:endParaRPr sz="900">
              <a:latin typeface="Roboto Lt"/>
              <a:cs typeface="Roboto 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761</Words>
  <Application>Microsoft Office PowerPoint</Application>
  <PresentationFormat>On-screen Show (16:10)</PresentationFormat>
  <Paragraphs>61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Ancient Urban Planning: Harappa and Mohenjo-Daro</vt:lpstr>
      <vt:lpstr>The Indus Valley Civilization: A Bronze Age Marvel</vt:lpstr>
      <vt:lpstr>Mastering the Grid: The City Layout</vt:lpstr>
      <vt:lpstr>Advanced Sanitation: The World's First Sewer Systems</vt:lpstr>
      <vt:lpstr>Standardized Architecture: Fired Bricks and Multi- Story Homes</vt:lpstr>
      <vt:lpstr>The Citadel: Political and Religious Heart</vt:lpstr>
      <vt:lpstr>Economic and Social Organization Reflected in Urban Design</vt:lpstr>
      <vt:lpstr>The Human Story: Peaceful, Advanced, and Lost to Time</vt:lpstr>
      <vt:lpstr>Legacy of Harappa and Mohenjo-Daro</vt:lpstr>
      <vt:lpstr>Conclusion: Lessons from the Ancient Urban Pioneers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cp:lastModifiedBy>JAYANTA GHOSH</cp:lastModifiedBy>
  <cp:revision>5</cp:revision>
  <dcterms:created xsi:type="dcterms:W3CDTF">2025-08-27T03:14:07Z</dcterms:created>
  <dcterms:modified xsi:type="dcterms:W3CDTF">2025-08-27T03:20:38Z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2025-08-27T00:00:00Z</vt:filetime>
  </property>
  <property fmtid="{D5CDD505-2E9C-101B-9397-08002B2CF9AE}" pid="5" name="Producer">
    <vt:lpwstr>GPL Ghostscript 9.56.1</vt:lpwstr>
  </property>
</Properties>
</file>