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58"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AFF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presProps" Target="presProps.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slide" Target="slides/slide11.xml" /><Relationship Id="rId2" Type="http://schemas.openxmlformats.org/officeDocument/2006/relationships/slide" Target="slides/slide1.xml" /><Relationship Id="rId16" Type="http://schemas.openxmlformats.org/officeDocument/2006/relationships/tableStyles" Target="tableStyle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theme" Target="theme/theme1.xml" /><Relationship Id="rId10" Type="http://schemas.openxmlformats.org/officeDocument/2006/relationships/slide" Target="slides/slide9.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viewProps" Target="viewProps.xml" /></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F1314D-C203-4CB6-A1E9-F0A735BD7C27}"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0C850086-F3F6-43EB-9019-4D5A46A4CD7C}">
      <dgm:prSet/>
      <dgm:spPr/>
      <dgm:t>
        <a:bodyPr/>
        <a:lstStyle/>
        <a:p>
          <a:r>
            <a:rPr lang="en-US"/>
            <a:t>The houses of Harappa reveal much about the daily lifestyle of people.</a:t>
          </a:r>
        </a:p>
      </dgm:t>
    </dgm:pt>
    <dgm:pt modelId="{19793605-9780-4128-AF0B-0EF6A0A37F1E}" type="parTrans" cxnId="{A3D201A3-ED8E-42F5-A732-AF5DEF1F2136}">
      <dgm:prSet/>
      <dgm:spPr/>
      <dgm:t>
        <a:bodyPr/>
        <a:lstStyle/>
        <a:p>
          <a:endParaRPr lang="en-US"/>
        </a:p>
      </dgm:t>
    </dgm:pt>
    <dgm:pt modelId="{A453A33A-23D5-4CCE-B29D-1AEBAEED179C}" type="sibTrans" cxnId="{A3D201A3-ED8E-42F5-A732-AF5DEF1F2136}">
      <dgm:prSet/>
      <dgm:spPr/>
      <dgm:t>
        <a:bodyPr/>
        <a:lstStyle/>
        <a:p>
          <a:endParaRPr lang="en-US"/>
        </a:p>
      </dgm:t>
    </dgm:pt>
    <dgm:pt modelId="{DC38E38E-C5A4-4FDA-B20E-905F6EE2E2E9}">
      <dgm:prSet/>
      <dgm:spPr/>
      <dgm:t>
        <a:bodyPr/>
        <a:lstStyle/>
        <a:p>
          <a:r>
            <a:rPr lang="en-US"/>
            <a:t>Material: Houses were built with baked bricks, which were durable and uniform in size. This standardization shows planned production.</a:t>
          </a:r>
        </a:p>
      </dgm:t>
    </dgm:pt>
    <dgm:pt modelId="{E7CB422D-7F4C-430D-81A4-8D86B9BE67FE}" type="parTrans" cxnId="{FDBEAA40-08E4-405F-9673-002BAA3209EF}">
      <dgm:prSet/>
      <dgm:spPr/>
      <dgm:t>
        <a:bodyPr/>
        <a:lstStyle/>
        <a:p>
          <a:endParaRPr lang="en-US"/>
        </a:p>
      </dgm:t>
    </dgm:pt>
    <dgm:pt modelId="{C6A59E82-31CC-4D98-9984-E2BB9935D6C3}" type="sibTrans" cxnId="{FDBEAA40-08E4-405F-9673-002BAA3209EF}">
      <dgm:prSet/>
      <dgm:spPr/>
      <dgm:t>
        <a:bodyPr/>
        <a:lstStyle/>
        <a:p>
          <a:endParaRPr lang="en-US"/>
        </a:p>
      </dgm:t>
    </dgm:pt>
    <dgm:pt modelId="{8BA4D21A-261B-4FCA-8E8A-35E03BDBEEAF}">
      <dgm:prSet/>
      <dgm:spPr/>
      <dgm:t>
        <a:bodyPr/>
        <a:lstStyle/>
        <a:p>
          <a:r>
            <a:rPr lang="en-US"/>
            <a:t>Design: Most houses had a central courtyard, rooms around it, and private wells. Many had two storeys.</a:t>
          </a:r>
        </a:p>
      </dgm:t>
    </dgm:pt>
    <dgm:pt modelId="{02AB1B66-0D3E-4D05-9AD3-5CDA8301B7E5}" type="parTrans" cxnId="{460F2D7A-F5E2-4C9C-9A79-DE50E7DB09AE}">
      <dgm:prSet/>
      <dgm:spPr/>
      <dgm:t>
        <a:bodyPr/>
        <a:lstStyle/>
        <a:p>
          <a:endParaRPr lang="en-US"/>
        </a:p>
      </dgm:t>
    </dgm:pt>
    <dgm:pt modelId="{F72144BF-9338-4AC2-A2F1-D22C019B445A}" type="sibTrans" cxnId="{460F2D7A-F5E2-4C9C-9A79-DE50E7DB09AE}">
      <dgm:prSet/>
      <dgm:spPr/>
      <dgm:t>
        <a:bodyPr/>
        <a:lstStyle/>
        <a:p>
          <a:endParaRPr lang="en-US"/>
        </a:p>
      </dgm:t>
    </dgm:pt>
    <dgm:pt modelId="{3B0814F1-6523-4BC5-BDDA-379CC8BE12FF}">
      <dgm:prSet/>
      <dgm:spPr/>
      <dgm:t>
        <a:bodyPr/>
        <a:lstStyle/>
        <a:p>
          <a:r>
            <a:rPr lang="en-US"/>
            <a:t>Privacy: Doors and windows generally opened onto side lanes, not the main streets, reflecting concern for privacy.</a:t>
          </a:r>
        </a:p>
      </dgm:t>
    </dgm:pt>
    <dgm:pt modelId="{5A5FD4AB-1FF8-4DC9-911F-1913F7144B64}" type="parTrans" cxnId="{50CED15F-A3D3-4D45-A8F5-64F58B1A50EB}">
      <dgm:prSet/>
      <dgm:spPr/>
      <dgm:t>
        <a:bodyPr/>
        <a:lstStyle/>
        <a:p>
          <a:endParaRPr lang="en-US"/>
        </a:p>
      </dgm:t>
    </dgm:pt>
    <dgm:pt modelId="{B956A9A1-F15E-42DE-8261-A38613A1F348}" type="sibTrans" cxnId="{50CED15F-A3D3-4D45-A8F5-64F58B1A50EB}">
      <dgm:prSet/>
      <dgm:spPr/>
      <dgm:t>
        <a:bodyPr/>
        <a:lstStyle/>
        <a:p>
          <a:endParaRPr lang="en-US"/>
        </a:p>
      </dgm:t>
    </dgm:pt>
    <dgm:pt modelId="{ADFDF07E-81E1-4D39-8A9C-C64019B4BEA6}">
      <dgm:prSet/>
      <dgm:spPr/>
      <dgm:t>
        <a:bodyPr/>
        <a:lstStyle/>
        <a:p>
          <a:r>
            <a:rPr lang="en-US"/>
            <a:t>Bathrooms: Almost every house had bathrooms connected to drains, a remarkable feature showing the importance of cleanliness.</a:t>
          </a:r>
        </a:p>
      </dgm:t>
    </dgm:pt>
    <dgm:pt modelId="{9A69756B-7168-4C76-B4B3-996F6BFF898D}" type="parTrans" cxnId="{0DA2C252-AF84-4FDB-ADC2-C835764C0263}">
      <dgm:prSet/>
      <dgm:spPr/>
      <dgm:t>
        <a:bodyPr/>
        <a:lstStyle/>
        <a:p>
          <a:endParaRPr lang="en-US"/>
        </a:p>
      </dgm:t>
    </dgm:pt>
    <dgm:pt modelId="{16453CE9-6CB4-40EE-9F36-CAE029774CBA}" type="sibTrans" cxnId="{0DA2C252-AF84-4FDB-ADC2-C835764C0263}">
      <dgm:prSet/>
      <dgm:spPr/>
      <dgm:t>
        <a:bodyPr/>
        <a:lstStyle/>
        <a:p>
          <a:endParaRPr lang="en-US"/>
        </a:p>
      </dgm:t>
    </dgm:pt>
    <dgm:pt modelId="{DAF4B603-C5F7-4CF0-B6FA-766FE0043872}">
      <dgm:prSet/>
      <dgm:spPr/>
      <dgm:t>
        <a:bodyPr/>
        <a:lstStyle/>
        <a:p>
          <a:r>
            <a:rPr lang="en-US"/>
            <a:t>This demonstrates that even ordinary citizens had access to basic comforts and were part of a hygienic urban culture.</a:t>
          </a:r>
        </a:p>
      </dgm:t>
    </dgm:pt>
    <dgm:pt modelId="{280BA0C2-F833-4CAB-981B-E4AB7572F67F}" type="parTrans" cxnId="{45C26C35-4CD8-404F-999B-71C783F20410}">
      <dgm:prSet/>
      <dgm:spPr/>
      <dgm:t>
        <a:bodyPr/>
        <a:lstStyle/>
        <a:p>
          <a:endParaRPr lang="en-US"/>
        </a:p>
      </dgm:t>
    </dgm:pt>
    <dgm:pt modelId="{088C1F6E-027B-4976-8067-F3630C717038}" type="sibTrans" cxnId="{45C26C35-4CD8-404F-999B-71C783F20410}">
      <dgm:prSet/>
      <dgm:spPr/>
      <dgm:t>
        <a:bodyPr/>
        <a:lstStyle/>
        <a:p>
          <a:endParaRPr lang="en-US"/>
        </a:p>
      </dgm:t>
    </dgm:pt>
    <dgm:pt modelId="{4597F548-D09F-4858-9145-146E76E7339F}" type="pres">
      <dgm:prSet presAssocID="{B5F1314D-C203-4CB6-A1E9-F0A735BD7C27}" presName="diagram" presStyleCnt="0">
        <dgm:presLayoutVars>
          <dgm:dir/>
          <dgm:resizeHandles val="exact"/>
        </dgm:presLayoutVars>
      </dgm:prSet>
      <dgm:spPr/>
    </dgm:pt>
    <dgm:pt modelId="{29759CDD-DF5C-4454-9553-E155DCB970E1}" type="pres">
      <dgm:prSet presAssocID="{0C850086-F3F6-43EB-9019-4D5A46A4CD7C}" presName="node" presStyleLbl="node1" presStyleIdx="0" presStyleCnt="6">
        <dgm:presLayoutVars>
          <dgm:bulletEnabled val="1"/>
        </dgm:presLayoutVars>
      </dgm:prSet>
      <dgm:spPr/>
    </dgm:pt>
    <dgm:pt modelId="{E8A00A2F-A095-4FFE-BE9D-67B9544F9E07}" type="pres">
      <dgm:prSet presAssocID="{A453A33A-23D5-4CCE-B29D-1AEBAEED179C}" presName="sibTrans" presStyleCnt="0"/>
      <dgm:spPr/>
    </dgm:pt>
    <dgm:pt modelId="{D533520A-E207-410E-976D-4C97ADCB2C8F}" type="pres">
      <dgm:prSet presAssocID="{DC38E38E-C5A4-4FDA-B20E-905F6EE2E2E9}" presName="node" presStyleLbl="node1" presStyleIdx="1" presStyleCnt="6">
        <dgm:presLayoutVars>
          <dgm:bulletEnabled val="1"/>
        </dgm:presLayoutVars>
      </dgm:prSet>
      <dgm:spPr/>
    </dgm:pt>
    <dgm:pt modelId="{2E537473-E433-424A-AC1F-ABC4D6922644}" type="pres">
      <dgm:prSet presAssocID="{C6A59E82-31CC-4D98-9984-E2BB9935D6C3}" presName="sibTrans" presStyleCnt="0"/>
      <dgm:spPr/>
    </dgm:pt>
    <dgm:pt modelId="{BB3AB144-39C7-45EE-A79E-9974DB8481BF}" type="pres">
      <dgm:prSet presAssocID="{8BA4D21A-261B-4FCA-8E8A-35E03BDBEEAF}" presName="node" presStyleLbl="node1" presStyleIdx="2" presStyleCnt="6">
        <dgm:presLayoutVars>
          <dgm:bulletEnabled val="1"/>
        </dgm:presLayoutVars>
      </dgm:prSet>
      <dgm:spPr/>
    </dgm:pt>
    <dgm:pt modelId="{70E8B372-94C0-4D78-B84C-30D601174782}" type="pres">
      <dgm:prSet presAssocID="{F72144BF-9338-4AC2-A2F1-D22C019B445A}" presName="sibTrans" presStyleCnt="0"/>
      <dgm:spPr/>
    </dgm:pt>
    <dgm:pt modelId="{7859B8DB-1FAE-41AE-A1E9-2DEF43E9AB63}" type="pres">
      <dgm:prSet presAssocID="{3B0814F1-6523-4BC5-BDDA-379CC8BE12FF}" presName="node" presStyleLbl="node1" presStyleIdx="3" presStyleCnt="6">
        <dgm:presLayoutVars>
          <dgm:bulletEnabled val="1"/>
        </dgm:presLayoutVars>
      </dgm:prSet>
      <dgm:spPr/>
    </dgm:pt>
    <dgm:pt modelId="{A2F1BB7F-67F5-4D92-B553-21600A2E4AB8}" type="pres">
      <dgm:prSet presAssocID="{B956A9A1-F15E-42DE-8261-A38613A1F348}" presName="sibTrans" presStyleCnt="0"/>
      <dgm:spPr/>
    </dgm:pt>
    <dgm:pt modelId="{9FF8B09B-E1C8-4D54-92E9-5FC74D88118C}" type="pres">
      <dgm:prSet presAssocID="{ADFDF07E-81E1-4D39-8A9C-C64019B4BEA6}" presName="node" presStyleLbl="node1" presStyleIdx="4" presStyleCnt="6">
        <dgm:presLayoutVars>
          <dgm:bulletEnabled val="1"/>
        </dgm:presLayoutVars>
      </dgm:prSet>
      <dgm:spPr/>
    </dgm:pt>
    <dgm:pt modelId="{34FCF306-FF74-4ED4-A0CD-ED19FB4911EC}" type="pres">
      <dgm:prSet presAssocID="{16453CE9-6CB4-40EE-9F36-CAE029774CBA}" presName="sibTrans" presStyleCnt="0"/>
      <dgm:spPr/>
    </dgm:pt>
    <dgm:pt modelId="{1DE03056-F9BD-4F2E-A4D7-8FCB3C2B041F}" type="pres">
      <dgm:prSet presAssocID="{DAF4B603-C5F7-4CF0-B6FA-766FE0043872}" presName="node" presStyleLbl="node1" presStyleIdx="5" presStyleCnt="6">
        <dgm:presLayoutVars>
          <dgm:bulletEnabled val="1"/>
        </dgm:presLayoutVars>
      </dgm:prSet>
      <dgm:spPr/>
    </dgm:pt>
  </dgm:ptLst>
  <dgm:cxnLst>
    <dgm:cxn modelId="{1296C905-D6A1-4096-A214-BDA6CF9392C9}" type="presOf" srcId="{DAF4B603-C5F7-4CF0-B6FA-766FE0043872}" destId="{1DE03056-F9BD-4F2E-A4D7-8FCB3C2B041F}" srcOrd="0" destOrd="0" presId="urn:microsoft.com/office/officeart/2005/8/layout/default"/>
    <dgm:cxn modelId="{D0F3C90A-6CEE-488C-A6E4-C7ACAAC9215A}" type="presOf" srcId="{B5F1314D-C203-4CB6-A1E9-F0A735BD7C27}" destId="{4597F548-D09F-4858-9145-146E76E7339F}" srcOrd="0" destOrd="0" presId="urn:microsoft.com/office/officeart/2005/8/layout/default"/>
    <dgm:cxn modelId="{47B8D51F-A33B-4B45-95DE-CD60FFD6D006}" type="presOf" srcId="{DC38E38E-C5A4-4FDA-B20E-905F6EE2E2E9}" destId="{D533520A-E207-410E-976D-4C97ADCB2C8F}" srcOrd="0" destOrd="0" presId="urn:microsoft.com/office/officeart/2005/8/layout/default"/>
    <dgm:cxn modelId="{8935B62F-2D97-478D-A0FA-40E66EF066F7}" type="presOf" srcId="{0C850086-F3F6-43EB-9019-4D5A46A4CD7C}" destId="{29759CDD-DF5C-4454-9553-E155DCB970E1}" srcOrd="0" destOrd="0" presId="urn:microsoft.com/office/officeart/2005/8/layout/default"/>
    <dgm:cxn modelId="{45C26C35-4CD8-404F-999B-71C783F20410}" srcId="{B5F1314D-C203-4CB6-A1E9-F0A735BD7C27}" destId="{DAF4B603-C5F7-4CF0-B6FA-766FE0043872}" srcOrd="5" destOrd="0" parTransId="{280BA0C2-F833-4CAB-981B-E4AB7572F67F}" sibTransId="{088C1F6E-027B-4976-8067-F3630C717038}"/>
    <dgm:cxn modelId="{82E6FD35-B31C-4156-9719-1F0AA9F6B598}" type="presOf" srcId="{8BA4D21A-261B-4FCA-8E8A-35E03BDBEEAF}" destId="{BB3AB144-39C7-45EE-A79E-9974DB8481BF}" srcOrd="0" destOrd="0" presId="urn:microsoft.com/office/officeart/2005/8/layout/default"/>
    <dgm:cxn modelId="{FDBEAA40-08E4-405F-9673-002BAA3209EF}" srcId="{B5F1314D-C203-4CB6-A1E9-F0A735BD7C27}" destId="{DC38E38E-C5A4-4FDA-B20E-905F6EE2E2E9}" srcOrd="1" destOrd="0" parTransId="{E7CB422D-7F4C-430D-81A4-8D86B9BE67FE}" sibTransId="{C6A59E82-31CC-4D98-9984-E2BB9935D6C3}"/>
    <dgm:cxn modelId="{50CED15F-A3D3-4D45-A8F5-64F58B1A50EB}" srcId="{B5F1314D-C203-4CB6-A1E9-F0A735BD7C27}" destId="{3B0814F1-6523-4BC5-BDDA-379CC8BE12FF}" srcOrd="3" destOrd="0" parTransId="{5A5FD4AB-1FF8-4DC9-911F-1913F7144B64}" sibTransId="{B956A9A1-F15E-42DE-8261-A38613A1F348}"/>
    <dgm:cxn modelId="{0DA2C252-AF84-4FDB-ADC2-C835764C0263}" srcId="{B5F1314D-C203-4CB6-A1E9-F0A735BD7C27}" destId="{ADFDF07E-81E1-4D39-8A9C-C64019B4BEA6}" srcOrd="4" destOrd="0" parTransId="{9A69756B-7168-4C76-B4B3-996F6BFF898D}" sibTransId="{16453CE9-6CB4-40EE-9F36-CAE029774CBA}"/>
    <dgm:cxn modelId="{460F2D7A-F5E2-4C9C-9A79-DE50E7DB09AE}" srcId="{B5F1314D-C203-4CB6-A1E9-F0A735BD7C27}" destId="{8BA4D21A-261B-4FCA-8E8A-35E03BDBEEAF}" srcOrd="2" destOrd="0" parTransId="{02AB1B66-0D3E-4D05-9AD3-5CDA8301B7E5}" sibTransId="{F72144BF-9338-4AC2-A2F1-D22C019B445A}"/>
    <dgm:cxn modelId="{A3D201A3-ED8E-42F5-A732-AF5DEF1F2136}" srcId="{B5F1314D-C203-4CB6-A1E9-F0A735BD7C27}" destId="{0C850086-F3F6-43EB-9019-4D5A46A4CD7C}" srcOrd="0" destOrd="0" parTransId="{19793605-9780-4128-AF0B-0EF6A0A37F1E}" sibTransId="{A453A33A-23D5-4CCE-B29D-1AEBAEED179C}"/>
    <dgm:cxn modelId="{6A57B7D0-A997-4A6F-A90B-582C2896164C}" type="presOf" srcId="{3B0814F1-6523-4BC5-BDDA-379CC8BE12FF}" destId="{7859B8DB-1FAE-41AE-A1E9-2DEF43E9AB63}" srcOrd="0" destOrd="0" presId="urn:microsoft.com/office/officeart/2005/8/layout/default"/>
    <dgm:cxn modelId="{75ADE6D3-F305-4C9C-9288-30FB0C9AFF46}" type="presOf" srcId="{ADFDF07E-81E1-4D39-8A9C-C64019B4BEA6}" destId="{9FF8B09B-E1C8-4D54-92E9-5FC74D88118C}" srcOrd="0" destOrd="0" presId="urn:microsoft.com/office/officeart/2005/8/layout/default"/>
    <dgm:cxn modelId="{D2E6C60E-B667-4E02-85BF-0715ECA60F2F}" type="presParOf" srcId="{4597F548-D09F-4858-9145-146E76E7339F}" destId="{29759CDD-DF5C-4454-9553-E155DCB970E1}" srcOrd="0" destOrd="0" presId="urn:microsoft.com/office/officeart/2005/8/layout/default"/>
    <dgm:cxn modelId="{D335DAE8-7623-408A-A040-E8C02886CAF1}" type="presParOf" srcId="{4597F548-D09F-4858-9145-146E76E7339F}" destId="{E8A00A2F-A095-4FFE-BE9D-67B9544F9E07}" srcOrd="1" destOrd="0" presId="urn:microsoft.com/office/officeart/2005/8/layout/default"/>
    <dgm:cxn modelId="{0B0E223E-695D-4051-AC3C-AE03250385DB}" type="presParOf" srcId="{4597F548-D09F-4858-9145-146E76E7339F}" destId="{D533520A-E207-410E-976D-4C97ADCB2C8F}" srcOrd="2" destOrd="0" presId="urn:microsoft.com/office/officeart/2005/8/layout/default"/>
    <dgm:cxn modelId="{43A5CB92-F08F-4019-9CB9-FAE936E4C900}" type="presParOf" srcId="{4597F548-D09F-4858-9145-146E76E7339F}" destId="{2E537473-E433-424A-AC1F-ABC4D6922644}" srcOrd="3" destOrd="0" presId="urn:microsoft.com/office/officeart/2005/8/layout/default"/>
    <dgm:cxn modelId="{77CEC0B3-D298-46C1-8766-29E505137206}" type="presParOf" srcId="{4597F548-D09F-4858-9145-146E76E7339F}" destId="{BB3AB144-39C7-45EE-A79E-9974DB8481BF}" srcOrd="4" destOrd="0" presId="urn:microsoft.com/office/officeart/2005/8/layout/default"/>
    <dgm:cxn modelId="{52DBE694-EA76-494A-97BB-14DB5575142C}" type="presParOf" srcId="{4597F548-D09F-4858-9145-146E76E7339F}" destId="{70E8B372-94C0-4D78-B84C-30D601174782}" srcOrd="5" destOrd="0" presId="urn:microsoft.com/office/officeart/2005/8/layout/default"/>
    <dgm:cxn modelId="{096F83CF-620D-44F5-A483-6253967F06EA}" type="presParOf" srcId="{4597F548-D09F-4858-9145-146E76E7339F}" destId="{7859B8DB-1FAE-41AE-A1E9-2DEF43E9AB63}" srcOrd="6" destOrd="0" presId="urn:microsoft.com/office/officeart/2005/8/layout/default"/>
    <dgm:cxn modelId="{F2399534-0F3A-4ADF-8E7E-8D62469DA7F6}" type="presParOf" srcId="{4597F548-D09F-4858-9145-146E76E7339F}" destId="{A2F1BB7F-67F5-4D92-B553-21600A2E4AB8}" srcOrd="7" destOrd="0" presId="urn:microsoft.com/office/officeart/2005/8/layout/default"/>
    <dgm:cxn modelId="{F31F403A-EC91-44ED-8CC5-1F0482AE3912}" type="presParOf" srcId="{4597F548-D09F-4858-9145-146E76E7339F}" destId="{9FF8B09B-E1C8-4D54-92E9-5FC74D88118C}" srcOrd="8" destOrd="0" presId="urn:microsoft.com/office/officeart/2005/8/layout/default"/>
    <dgm:cxn modelId="{9B5A0D61-AE9B-4E54-B14A-8787F3D4D313}" type="presParOf" srcId="{4597F548-D09F-4858-9145-146E76E7339F}" destId="{34FCF306-FF74-4ED4-A0CD-ED19FB4911EC}" srcOrd="9" destOrd="0" presId="urn:microsoft.com/office/officeart/2005/8/layout/default"/>
    <dgm:cxn modelId="{10A761D6-DCBC-4B57-918E-35966D83CC21}" type="presParOf" srcId="{4597F548-D09F-4858-9145-146E76E7339F}" destId="{1DE03056-F9BD-4F2E-A4D7-8FCB3C2B041F}"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759CDD-DF5C-4454-9553-E155DCB970E1}">
      <dsp:nvSpPr>
        <dsp:cNvPr id="0" name=""/>
        <dsp:cNvSpPr/>
      </dsp:nvSpPr>
      <dsp:spPr>
        <a:xfrm>
          <a:off x="307345" y="1546"/>
          <a:ext cx="3222855" cy="1933713"/>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The houses of Harappa reveal much about the daily lifestyle of people.</a:t>
          </a:r>
        </a:p>
      </dsp:txBody>
      <dsp:txXfrm>
        <a:off x="307345" y="1546"/>
        <a:ext cx="3222855" cy="1933713"/>
      </dsp:txXfrm>
    </dsp:sp>
    <dsp:sp modelId="{D533520A-E207-410E-976D-4C97ADCB2C8F}">
      <dsp:nvSpPr>
        <dsp:cNvPr id="0" name=""/>
        <dsp:cNvSpPr/>
      </dsp:nvSpPr>
      <dsp:spPr>
        <a:xfrm>
          <a:off x="3852486" y="1546"/>
          <a:ext cx="3222855" cy="1933713"/>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Material: Houses were built with baked bricks, which were durable and uniform in size. This standardization shows planned production.</a:t>
          </a:r>
        </a:p>
      </dsp:txBody>
      <dsp:txXfrm>
        <a:off x="3852486" y="1546"/>
        <a:ext cx="3222855" cy="1933713"/>
      </dsp:txXfrm>
    </dsp:sp>
    <dsp:sp modelId="{BB3AB144-39C7-45EE-A79E-9974DB8481BF}">
      <dsp:nvSpPr>
        <dsp:cNvPr id="0" name=""/>
        <dsp:cNvSpPr/>
      </dsp:nvSpPr>
      <dsp:spPr>
        <a:xfrm>
          <a:off x="7397627" y="1546"/>
          <a:ext cx="3222855" cy="1933713"/>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Design: Most houses had a central courtyard, rooms around it, and private wells. Many had two storeys.</a:t>
          </a:r>
        </a:p>
      </dsp:txBody>
      <dsp:txXfrm>
        <a:off x="7397627" y="1546"/>
        <a:ext cx="3222855" cy="1933713"/>
      </dsp:txXfrm>
    </dsp:sp>
    <dsp:sp modelId="{7859B8DB-1FAE-41AE-A1E9-2DEF43E9AB63}">
      <dsp:nvSpPr>
        <dsp:cNvPr id="0" name=""/>
        <dsp:cNvSpPr/>
      </dsp:nvSpPr>
      <dsp:spPr>
        <a:xfrm>
          <a:off x="307345" y="2257545"/>
          <a:ext cx="3222855" cy="1933713"/>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Privacy: Doors and windows generally opened onto side lanes, not the main streets, reflecting concern for privacy.</a:t>
          </a:r>
        </a:p>
      </dsp:txBody>
      <dsp:txXfrm>
        <a:off x="307345" y="2257545"/>
        <a:ext cx="3222855" cy="1933713"/>
      </dsp:txXfrm>
    </dsp:sp>
    <dsp:sp modelId="{9FF8B09B-E1C8-4D54-92E9-5FC74D88118C}">
      <dsp:nvSpPr>
        <dsp:cNvPr id="0" name=""/>
        <dsp:cNvSpPr/>
      </dsp:nvSpPr>
      <dsp:spPr>
        <a:xfrm>
          <a:off x="3852486" y="2257545"/>
          <a:ext cx="3222855" cy="1933713"/>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Bathrooms: Almost every house had bathrooms connected to drains, a remarkable feature showing the importance of cleanliness.</a:t>
          </a:r>
        </a:p>
      </dsp:txBody>
      <dsp:txXfrm>
        <a:off x="3852486" y="2257545"/>
        <a:ext cx="3222855" cy="1933713"/>
      </dsp:txXfrm>
    </dsp:sp>
    <dsp:sp modelId="{1DE03056-F9BD-4F2E-A4D7-8FCB3C2B041F}">
      <dsp:nvSpPr>
        <dsp:cNvPr id="0" name=""/>
        <dsp:cNvSpPr/>
      </dsp:nvSpPr>
      <dsp:spPr>
        <a:xfrm>
          <a:off x="7397627" y="2257545"/>
          <a:ext cx="3222855" cy="1933713"/>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This demonstrates that even ordinary citizens had access to basic comforts and were part of a hygienic urban culture.</a:t>
          </a:r>
        </a:p>
      </dsp:txBody>
      <dsp:txXfrm>
        <a:off x="7397627" y="2257545"/>
        <a:ext cx="3222855" cy="1933713"/>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8/26/2025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8/26/2025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8/26/2025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8/26/2025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8/26/2025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8/26/2025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8/26/2025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8/26/2025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8/26/2025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8/26/2025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3" Type="http://schemas.openxmlformats.org/officeDocument/2006/relationships/hyperlink" Target="https://courses.lumenlearning.com/suny-hccc-worldcivilization/chapter/the-indus-river-valley-civilization/" TargetMode="External" /><Relationship Id="rId2" Type="http://schemas.openxmlformats.org/officeDocument/2006/relationships/image" Target="../media/image10.jpeg" /><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2" Type="http://schemas.openxmlformats.org/officeDocument/2006/relationships/image" Target="../media/image11.jpeg" /><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3" Type="http://schemas.openxmlformats.org/officeDocument/2006/relationships/hyperlink" Target="http://www.tslr.net/2007/09/mohenjo-daro-ancient-city-of-indus.html" TargetMode="External" /><Relationship Id="rId2" Type="http://schemas.openxmlformats.org/officeDocument/2006/relationships/image" Target="../media/image3.jpeg" /><Relationship Id="rId1" Type="http://schemas.openxmlformats.org/officeDocument/2006/relationships/slideLayout" Target="../slideLayouts/slideLayout2.xml" /><Relationship Id="rId5" Type="http://schemas.openxmlformats.org/officeDocument/2006/relationships/hyperlink" Target="https://en.wikipedia.org/wiki/Archaeological_sites_in_Pakistan" TargetMode="External" /><Relationship Id="rId4" Type="http://schemas.openxmlformats.org/officeDocument/2006/relationships/image" Target="../media/image4.jpeg" /></Relationships>
</file>

<file path=ppt/slides/_rels/slide4.xml.rels><?xml version="1.0" encoding="UTF-8" standalone="yes"?>
<Relationships xmlns="http://schemas.openxmlformats.org/package/2006/relationships"><Relationship Id="rId2" Type="http://schemas.openxmlformats.org/officeDocument/2006/relationships/image" Target="../media/image5.jpeg" /><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 /><Relationship Id="rId2" Type="http://schemas.openxmlformats.org/officeDocument/2006/relationships/diagramData" Target="../diagrams/data1.xml" /><Relationship Id="rId1" Type="http://schemas.openxmlformats.org/officeDocument/2006/relationships/slideLayout" Target="../slideLayouts/slideLayout2.xml" /><Relationship Id="rId6" Type="http://schemas.microsoft.com/office/2007/relationships/diagramDrawing" Target="../diagrams/drawing1.xml" /><Relationship Id="rId5" Type="http://schemas.openxmlformats.org/officeDocument/2006/relationships/diagramColors" Target="../diagrams/colors1.xml" /><Relationship Id="rId4" Type="http://schemas.openxmlformats.org/officeDocument/2006/relationships/diagramQuickStyle" Target="../diagrams/quickStyle1.xml" /></Relationships>
</file>

<file path=ppt/slides/_rels/slide6.xml.rels><?xml version="1.0" encoding="UTF-8" standalone="yes"?>
<Relationships xmlns="http://schemas.openxmlformats.org/package/2006/relationships"><Relationship Id="rId3" Type="http://schemas.openxmlformats.org/officeDocument/2006/relationships/hyperlink" Target="https://commons.wikimedia.org/wiki/File:Indus_Valley_Civilization_-_Science_and_Technology_Heritage_of_India_Gallery_-_Science_Exploration_Hall_-_Science_City_-_Kolkata_2016-02-22_0510.JPG" TargetMode="External" /><Relationship Id="rId2" Type="http://schemas.openxmlformats.org/officeDocument/2006/relationships/image" Target="../media/image6.jpeg" /><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3" Type="http://schemas.openxmlformats.org/officeDocument/2006/relationships/hyperlink" Target="https://en.wikipedia.org/wiki/Mohenjo-daro" TargetMode="External" /><Relationship Id="rId2" Type="http://schemas.openxmlformats.org/officeDocument/2006/relationships/image" Target="../media/image7.jpeg" /><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3" Type="http://schemas.openxmlformats.org/officeDocument/2006/relationships/image" Target="../media/image9.svg" /><Relationship Id="rId2" Type="http://schemas.openxmlformats.org/officeDocument/2006/relationships/image" Target="../media/image8.png"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4" name="Picture 53" descr="Women in matching clothes">
            <a:extLst>
              <a:ext uri="{FF2B5EF4-FFF2-40B4-BE49-F238E27FC236}">
                <a16:creationId xmlns:a16="http://schemas.microsoft.com/office/drawing/2014/main" id="{158C7B05-B696-63CA-8DC9-D0389562F961}"/>
              </a:ext>
            </a:extLst>
          </p:cNvPr>
          <p:cNvPicPr>
            <a:picLocks noChangeAspect="1"/>
          </p:cNvPicPr>
          <p:nvPr/>
        </p:nvPicPr>
        <p:blipFill>
          <a:blip r:embed="rId2"/>
          <a:srcRect t="20714"/>
          <a:stretch>
            <a:fillRect/>
          </a:stretch>
        </p:blipFill>
        <p:spPr>
          <a:xfrm>
            <a:off x="20" y="-7619"/>
            <a:ext cx="12191979" cy="6887364"/>
          </a:xfrm>
          <a:prstGeom prst="rect">
            <a:avLst/>
          </a:prstGeom>
        </p:spPr>
      </p:pic>
      <p:sp>
        <p:nvSpPr>
          <p:cNvPr id="76" name="Rectangle 75">
            <a:extLst>
              <a:ext uri="{FF2B5EF4-FFF2-40B4-BE49-F238E27FC236}">
                <a16:creationId xmlns:a16="http://schemas.microsoft.com/office/drawing/2014/main" id="{4D60F200-5EB0-B223-2439-C96C67F0FE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063219" y="-1252908"/>
            <a:ext cx="4065561" cy="12192000"/>
          </a:xfrm>
          <a:prstGeom prst="rect">
            <a:avLst/>
          </a:prstGeom>
          <a:gradFill flip="none" rotWithShape="1">
            <a:gsLst>
              <a:gs pos="17000">
                <a:srgbClr val="000000">
                  <a:alpha val="59000"/>
                </a:srgbClr>
              </a:gs>
              <a:gs pos="100000">
                <a:srgbClr val="000000">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F92CB243-67C5-E304-31A0-4D7D607BA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9464116" y="322049"/>
            <a:ext cx="3067943" cy="2408606"/>
          </a:xfrm>
          <a:prstGeom prst="rect">
            <a:avLst/>
          </a:prstGeom>
          <a:gradFill flip="none" rotWithShape="1">
            <a:gsLst>
              <a:gs pos="0">
                <a:schemeClr val="accent2"/>
              </a:gs>
              <a:gs pos="51000">
                <a:schemeClr val="accent2">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8" name="Rectangle 77">
            <a:extLst>
              <a:ext uri="{FF2B5EF4-FFF2-40B4-BE49-F238E27FC236}">
                <a16:creationId xmlns:a16="http://schemas.microsoft.com/office/drawing/2014/main" id="{11A95761-C93E-94BF-087D-D2A823789E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0392" y="4172881"/>
            <a:ext cx="7154743" cy="2702991"/>
          </a:xfrm>
          <a:prstGeom prst="rect">
            <a:avLst/>
          </a:prstGeom>
          <a:gradFill flip="none" rotWithShape="1">
            <a:gsLst>
              <a:gs pos="0">
                <a:schemeClr val="accent5"/>
              </a:gs>
              <a:gs pos="52000">
                <a:schemeClr val="accent2">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2" name="Title 1"/>
          <p:cNvSpPr>
            <a:spLocks noGrp="1"/>
          </p:cNvSpPr>
          <p:nvPr>
            <p:ph type="ctrTitle"/>
          </p:nvPr>
        </p:nvSpPr>
        <p:spPr>
          <a:xfrm>
            <a:off x="859029" y="1936866"/>
            <a:ext cx="4849044" cy="2839273"/>
          </a:xfrm>
        </p:spPr>
        <p:txBody>
          <a:bodyPr vert="horz" lIns="91440" tIns="45720" rIns="91440" bIns="45720" rtlCol="0">
            <a:normAutofit/>
          </a:bodyPr>
          <a:lstStyle/>
          <a:p>
            <a:pPr algn="l"/>
            <a:r>
              <a:rPr lang="en-US" sz="3600">
                <a:solidFill>
                  <a:srgbClr val="FFFFFF"/>
                </a:solidFill>
                <a:highlight>
                  <a:srgbClr val="00FFFF"/>
                </a:highlight>
                <a:latin typeface="SimSun-ExtB"/>
                <a:ea typeface="STXingkai"/>
              </a:rPr>
              <a:t>URBAN PLANING</a:t>
            </a:r>
            <a:br>
              <a:rPr lang="en-US" sz="3600">
                <a:solidFill>
                  <a:srgbClr val="FFFFFF"/>
                </a:solidFill>
                <a:highlight>
                  <a:srgbClr val="00FFFF"/>
                </a:highlight>
                <a:latin typeface="SimSun-ExtB"/>
              </a:rPr>
            </a:br>
            <a:r>
              <a:rPr lang="en-US" sz="3600">
                <a:solidFill>
                  <a:srgbClr val="FFFFFF"/>
                </a:solidFill>
                <a:highlight>
                  <a:srgbClr val="00FFFF"/>
                </a:highlight>
                <a:latin typeface="SimSun-ExtB"/>
                <a:ea typeface="STXingkai"/>
              </a:rPr>
              <a:t>OF</a:t>
            </a:r>
            <a:br>
              <a:rPr lang="en-US" sz="3600">
                <a:solidFill>
                  <a:srgbClr val="FFFFFF"/>
                </a:solidFill>
                <a:highlight>
                  <a:srgbClr val="00FFFF"/>
                </a:highlight>
                <a:latin typeface="SimSun-ExtB"/>
              </a:rPr>
            </a:br>
            <a:r>
              <a:rPr lang="en-US" sz="3600">
                <a:solidFill>
                  <a:srgbClr val="FFFFFF"/>
                </a:solidFill>
                <a:highlight>
                  <a:srgbClr val="00FFFF"/>
                </a:highlight>
                <a:latin typeface="SimSun-ExtB"/>
                <a:ea typeface="STXingkai"/>
              </a:rPr>
              <a:t>HARRAPAN CIVILIZATION</a:t>
            </a:r>
            <a:br>
              <a:rPr lang="en-US" sz="3600">
                <a:solidFill>
                  <a:srgbClr val="FFFFFF"/>
                </a:solidFill>
                <a:highlight>
                  <a:srgbClr val="00FFFF"/>
                </a:highlight>
                <a:latin typeface="SimSun-ExtB"/>
              </a:rPr>
            </a:br>
            <a:endParaRPr lang="en-US" sz="3600">
              <a:solidFill>
                <a:srgbClr val="FFFFFF"/>
              </a:solidFill>
              <a:highlight>
                <a:srgbClr val="FFFF00"/>
              </a:highlight>
              <a:latin typeface="SimSun-ExtB"/>
              <a:ea typeface="STXingkai"/>
            </a:endParaRPr>
          </a:p>
        </p:txBody>
      </p:sp>
      <p:sp>
        <p:nvSpPr>
          <p:cNvPr id="3" name="Subtitle 2"/>
          <p:cNvSpPr>
            <a:spLocks noGrp="1"/>
          </p:cNvSpPr>
          <p:nvPr>
            <p:ph type="subTitle" idx="1"/>
          </p:nvPr>
        </p:nvSpPr>
        <p:spPr>
          <a:xfrm>
            <a:off x="859028" y="4873600"/>
            <a:ext cx="4849044" cy="1183602"/>
          </a:xfrm>
        </p:spPr>
        <p:txBody>
          <a:bodyPr>
            <a:normAutofit/>
          </a:bodyPr>
          <a:lstStyle/>
          <a:p>
            <a:pPr algn="l"/>
            <a:endParaRPr lang="en-US" sz="2000">
              <a:solidFill>
                <a:srgbClr val="FFFFFF"/>
              </a:solidFill>
            </a:endParaRPr>
          </a:p>
        </p:txBody>
      </p:sp>
      <p:sp>
        <p:nvSpPr>
          <p:cNvPr id="79" name="Rectangle 78">
            <a:extLst>
              <a:ext uri="{FF2B5EF4-FFF2-40B4-BE49-F238E27FC236}">
                <a16:creationId xmlns:a16="http://schemas.microsoft.com/office/drawing/2014/main" id="{6E63D1A5-FD49-4756-F62E-786C34E63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06736" y="-7619"/>
            <a:ext cx="995654" cy="6918113"/>
          </a:xfrm>
          <a:prstGeom prst="rect">
            <a:avLst/>
          </a:prstGeom>
          <a:gradFill flip="none" rotWithShape="1">
            <a:gsLst>
              <a:gs pos="0">
                <a:schemeClr val="accent5">
                  <a:alpha val="68000"/>
                </a:schemeClr>
              </a:gs>
              <a:gs pos="37000">
                <a:schemeClr val="accent5">
                  <a:alpha val="0"/>
                </a:schemeClr>
              </a:gs>
            </a:gsLst>
            <a:lin ang="10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98572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barn(inVertical)">
                                      <p:cBhvr>
                                        <p:cTn id="7"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FC85E2-1502-63AF-78A7-7A9272AD4F6F}"/>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53B25807-21AA-F495-27DA-2C0ABF5301FE}"/>
              </a:ext>
            </a:extLst>
          </p:cNvPr>
          <p:cNvPicPr>
            <a:picLocks noGrp="1" noChangeAspect="1"/>
          </p:cNvPicPr>
          <p:nvPr>
            <p:ph idx="1"/>
          </p:nvPr>
        </p:nvPicPr>
        <p:blipFill>
          <a:blip r:embed="rId2">
            <a:extLst>
              <a:ext uri="{837473B0-CC2E-450A-ABE3-18F120FF3D39}">
                <a1611:picAttrSrcUrl xmlns:a1611="http://schemas.microsoft.com/office/drawing/2016/11/main" r:id="rId3"/>
              </a:ext>
            </a:extLst>
          </a:blip>
          <a:stretch>
            <a:fillRect/>
          </a:stretch>
        </p:blipFill>
        <p:spPr>
          <a:xfrm>
            <a:off x="-751908" y="836"/>
            <a:ext cx="12943841" cy="6857916"/>
          </a:xfrm>
          <a:prstGeom prst="rect">
            <a:avLst/>
          </a:prstGeom>
        </p:spPr>
      </p:pic>
      <p:sp>
        <p:nvSpPr>
          <p:cNvPr id="6" name="TextBox 5">
            <a:extLst>
              <a:ext uri="{FF2B5EF4-FFF2-40B4-BE49-F238E27FC236}">
                <a16:creationId xmlns:a16="http://schemas.microsoft.com/office/drawing/2014/main" id="{8F2DE639-9188-DB42-7EC3-832CBC79AE84}"/>
              </a:ext>
            </a:extLst>
          </p:cNvPr>
          <p:cNvSpPr txBox="1"/>
          <p:nvPr/>
        </p:nvSpPr>
        <p:spPr>
          <a:xfrm>
            <a:off x="2676525" y="6096753"/>
            <a:ext cx="8583528" cy="397710"/>
          </a:xfrm>
          <a:prstGeom prst="rect">
            <a:avLst/>
          </a:prstGeom>
        </p:spPr>
        <p:txBody>
          <a:bodyPr>
            <a:normAutofit/>
          </a:bodyPr>
          <a:lstStyle/>
          <a:p>
            <a:r>
              <a:rPr lang="en-US"/>
              <a:t>ThePhoto by PhotoAuthor is licensed under CCYYSA.</a:t>
            </a:r>
          </a:p>
        </p:txBody>
      </p:sp>
    </p:spTree>
    <p:extLst>
      <p:ext uri="{BB962C8B-B14F-4D97-AF65-F5344CB8AC3E}">
        <p14:creationId xmlns:p14="http://schemas.microsoft.com/office/powerpoint/2010/main" val="35946191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5" name="Rectangle 364">
            <a:extLst>
              <a:ext uri="{FF2B5EF4-FFF2-40B4-BE49-F238E27FC236}">
                <a16:creationId xmlns:a16="http://schemas.microsoft.com/office/drawing/2014/main" id="{C6D09588-9668-4D38-8AD4-C27CF2B2D4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DB130D-2272-FB24-46BD-C79765BEE337}"/>
              </a:ext>
            </a:extLst>
          </p:cNvPr>
          <p:cNvSpPr>
            <a:spLocks noGrp="1"/>
          </p:cNvSpPr>
          <p:nvPr>
            <p:ph type="title"/>
          </p:nvPr>
        </p:nvSpPr>
        <p:spPr>
          <a:xfrm>
            <a:off x="838199" y="1498512"/>
            <a:ext cx="8740774" cy="1323439"/>
          </a:xfrm>
        </p:spPr>
        <p:txBody>
          <a:bodyPr anchor="t">
            <a:normAutofit/>
          </a:bodyPr>
          <a:lstStyle/>
          <a:p>
            <a:r>
              <a:rPr lang="en-US" sz="4000" dirty="0">
                <a:latin typeface="SimSun-ExtB"/>
                <a:ea typeface="Batang"/>
                <a:cs typeface="Aharoni"/>
              </a:rPr>
              <a:t>            </a:t>
            </a:r>
            <a:r>
              <a:rPr lang="en-US" sz="7200" dirty="0">
                <a:highlight>
                  <a:srgbClr val="000000"/>
                </a:highlight>
                <a:latin typeface="SimSun-ExtB"/>
                <a:ea typeface="Batang"/>
                <a:cs typeface="Aharoni"/>
              </a:rPr>
              <a:t> THANK   YOU</a:t>
            </a:r>
          </a:p>
        </p:txBody>
      </p:sp>
      <p:sp>
        <p:nvSpPr>
          <p:cNvPr id="3" name="Content Placeholder 2">
            <a:extLst>
              <a:ext uri="{FF2B5EF4-FFF2-40B4-BE49-F238E27FC236}">
                <a16:creationId xmlns:a16="http://schemas.microsoft.com/office/drawing/2014/main" id="{FD65B086-3FCC-0E80-B33A-7EE92505C8AC}"/>
              </a:ext>
            </a:extLst>
          </p:cNvPr>
          <p:cNvSpPr>
            <a:spLocks noGrp="1"/>
          </p:cNvSpPr>
          <p:nvPr>
            <p:ph idx="1"/>
          </p:nvPr>
        </p:nvSpPr>
        <p:spPr>
          <a:xfrm>
            <a:off x="838199" y="3003160"/>
            <a:ext cx="8740775" cy="2454300"/>
          </a:xfrm>
        </p:spPr>
        <p:txBody>
          <a:bodyPr vert="horz" lIns="91440" tIns="45720" rIns="91440" bIns="45720" rtlCol="0" anchor="t">
            <a:normAutofit/>
          </a:bodyPr>
          <a:lstStyle/>
          <a:p>
            <a:r>
              <a:rPr lang="en-US" sz="2400" dirty="0">
                <a:solidFill>
                  <a:schemeClr val="tx1">
                    <a:alpha val="80000"/>
                  </a:schemeClr>
                </a:solidFill>
                <a:latin typeface="Comic Sans MS"/>
                <a:ea typeface="Calibri"/>
                <a:cs typeface="Calibri"/>
              </a:rPr>
              <a:t>A PRESENTATION BY:</a:t>
            </a:r>
          </a:p>
          <a:p>
            <a:pPr lvl="5">
              <a:buFont typeface="Wingdings" panose="020B0604020202020204" pitchFamily="34" charset="0"/>
              <a:buChar char="§"/>
            </a:pPr>
            <a:endParaRPr lang="en-US" sz="1400" dirty="0">
              <a:solidFill>
                <a:schemeClr val="tx1">
                  <a:alpha val="80000"/>
                </a:schemeClr>
              </a:solidFill>
              <a:latin typeface="Comic Sans MS"/>
              <a:ea typeface="Calibri"/>
              <a:cs typeface="Calibri"/>
            </a:endParaRPr>
          </a:p>
          <a:p>
            <a:pPr lvl="5">
              <a:buFont typeface="Wingdings" panose="020B0604020202020204" pitchFamily="34" charset="0"/>
              <a:buChar char="§"/>
            </a:pPr>
            <a:r>
              <a:rPr lang="en-US" sz="3200" err="1">
                <a:solidFill>
                  <a:schemeClr val="tx1">
                    <a:alpha val="80000"/>
                  </a:schemeClr>
                </a:solidFill>
                <a:latin typeface="PMingLiU-ExtB"/>
                <a:ea typeface="+mn-lt"/>
                <a:cs typeface="+mn-lt"/>
              </a:rPr>
              <a:t>Sociosphere</a:t>
            </a:r>
            <a:r>
              <a:rPr lang="en-US" sz="3200" dirty="0">
                <a:solidFill>
                  <a:schemeClr val="tx1">
                    <a:alpha val="80000"/>
                  </a:schemeClr>
                </a:solidFill>
                <a:latin typeface="PMingLiU-ExtB"/>
                <a:ea typeface="+mn-lt"/>
                <a:cs typeface="+mn-lt"/>
              </a:rPr>
              <a:t> Explorers</a:t>
            </a:r>
            <a:endParaRPr lang="en-US" sz="3200" dirty="0">
              <a:solidFill>
                <a:schemeClr val="tx1">
                  <a:alpha val="80000"/>
                </a:schemeClr>
              </a:solidFill>
              <a:latin typeface="PMingLiU-ExtB"/>
              <a:ea typeface="Calibri"/>
              <a:cs typeface="Calibri"/>
            </a:endParaRPr>
          </a:p>
          <a:p>
            <a:pPr lvl="2">
              <a:buFont typeface="Wingdings" panose="020B0604020202020204" pitchFamily="34" charset="0"/>
              <a:buChar char="§"/>
            </a:pPr>
            <a:endParaRPr lang="en-US" sz="2400">
              <a:solidFill>
                <a:srgbClr val="FFFFFF">
                  <a:alpha val="80000"/>
                </a:srgbClr>
              </a:solidFill>
              <a:latin typeface="Comic Sans MS"/>
              <a:ea typeface="Calibri"/>
              <a:cs typeface="Calibri"/>
            </a:endParaRPr>
          </a:p>
          <a:p>
            <a:pPr lvl="3"/>
            <a:endParaRPr lang="en-US" sz="2400">
              <a:solidFill>
                <a:srgbClr val="FFFFFF">
                  <a:alpha val="80000"/>
                </a:srgbClr>
              </a:solidFill>
              <a:latin typeface="Comic Sans MS"/>
              <a:ea typeface="Calibri"/>
              <a:cs typeface="Calibri"/>
            </a:endParaRPr>
          </a:p>
        </p:txBody>
      </p:sp>
      <p:grpSp>
        <p:nvGrpSpPr>
          <p:cNvPr id="367" name="Group 366">
            <a:extLst>
              <a:ext uri="{FF2B5EF4-FFF2-40B4-BE49-F238E27FC236}">
                <a16:creationId xmlns:a16="http://schemas.microsoft.com/office/drawing/2014/main" id="{95A28492-272D-4814-AE2C-61575C989EA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6142518"/>
            <a:ext cx="10455568" cy="715482"/>
            <a:chOff x="0" y="6142518"/>
            <a:chExt cx="10455568" cy="715482"/>
          </a:xfrm>
          <a:effectLst>
            <a:outerShdw blurRad="381000" dist="152400" dir="16200000" algn="ctr" rotWithShape="0">
              <a:srgbClr val="000000">
                <a:alpha val="10000"/>
              </a:srgbClr>
            </a:outerShdw>
          </a:effectLst>
        </p:grpSpPr>
        <p:sp>
          <p:nvSpPr>
            <p:cNvPr id="368" name="Freeform: Shape 367">
              <a:extLst>
                <a:ext uri="{FF2B5EF4-FFF2-40B4-BE49-F238E27FC236}">
                  <a16:creationId xmlns:a16="http://schemas.microsoft.com/office/drawing/2014/main" id="{4F778866-9933-4309-8E11-F83DDDBB10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17789" y="6848400"/>
              <a:ext cx="153399" cy="9600"/>
            </a:xfrm>
            <a:custGeom>
              <a:avLst/>
              <a:gdLst>
                <a:gd name="connsiteX0" fmla="*/ 92746 w 153399"/>
                <a:gd name="connsiteY0" fmla="*/ 43 h 9600"/>
                <a:gd name="connsiteX1" fmla="*/ 144918 w 153399"/>
                <a:gd name="connsiteY1" fmla="*/ 6433 h 9600"/>
                <a:gd name="connsiteX2" fmla="*/ 153399 w 153399"/>
                <a:gd name="connsiteY2" fmla="*/ 9600 h 9600"/>
                <a:gd name="connsiteX3" fmla="*/ 0 w 153399"/>
                <a:gd name="connsiteY3" fmla="*/ 9600 h 9600"/>
                <a:gd name="connsiteX4" fmla="*/ 26678 w 153399"/>
                <a:gd name="connsiteY4" fmla="*/ 6286 h 9600"/>
                <a:gd name="connsiteX5" fmla="*/ 92746 w 153399"/>
                <a:gd name="connsiteY5" fmla="*/ 43 h 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399" h="9600">
                  <a:moveTo>
                    <a:pt x="92746" y="43"/>
                  </a:moveTo>
                  <a:cubicBezTo>
                    <a:pt x="111004" y="-358"/>
                    <a:pt x="128295" y="2072"/>
                    <a:pt x="144918" y="6433"/>
                  </a:cubicBezTo>
                  <a:lnTo>
                    <a:pt x="153399" y="9600"/>
                  </a:lnTo>
                  <a:lnTo>
                    <a:pt x="0" y="9600"/>
                  </a:lnTo>
                  <a:lnTo>
                    <a:pt x="26678" y="6286"/>
                  </a:lnTo>
                  <a:cubicBezTo>
                    <a:pt x="48667" y="3255"/>
                    <a:pt x="70647" y="552"/>
                    <a:pt x="92746" y="43"/>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369" name="Group 368">
              <a:extLst>
                <a:ext uri="{FF2B5EF4-FFF2-40B4-BE49-F238E27FC236}">
                  <a16:creationId xmlns:a16="http://schemas.microsoft.com/office/drawing/2014/main" id="{6D21D106-ABCB-4A50-84B3-D35C3B2B67B8}"/>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10800000" flipH="1">
              <a:off x="0" y="6142518"/>
              <a:ext cx="10455568" cy="715481"/>
              <a:chOff x="0" y="0"/>
              <a:chExt cx="10455568" cy="715481"/>
            </a:xfrm>
          </p:grpSpPr>
          <p:sp>
            <p:nvSpPr>
              <p:cNvPr id="370" name="Freeform: Shape 369">
                <a:extLst>
                  <a:ext uri="{FF2B5EF4-FFF2-40B4-BE49-F238E27FC236}">
                    <a16:creationId xmlns:a16="http://schemas.microsoft.com/office/drawing/2014/main" id="{65E4ED97-1207-4104-A25F-8791916BF2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
                <a:ext cx="10455568" cy="715479"/>
              </a:xfrm>
              <a:custGeom>
                <a:avLst/>
                <a:gdLst>
                  <a:gd name="connsiteX0" fmla="*/ 0 w 10455568"/>
                  <a:gd name="connsiteY0" fmla="*/ 0 h 715479"/>
                  <a:gd name="connsiteX1" fmla="*/ 10455568 w 10455568"/>
                  <a:gd name="connsiteY1" fmla="*/ 0 h 715479"/>
                  <a:gd name="connsiteX2" fmla="*/ 10434629 w 10455568"/>
                  <a:gd name="connsiteY2" fmla="*/ 8947 h 715479"/>
                  <a:gd name="connsiteX3" fmla="*/ 10249341 w 10455568"/>
                  <a:gd name="connsiteY3" fmla="*/ 73146 h 715479"/>
                  <a:gd name="connsiteX4" fmla="*/ 10172148 w 10455568"/>
                  <a:gd name="connsiteY4" fmla="*/ 103170 h 715479"/>
                  <a:gd name="connsiteX5" fmla="*/ 9994576 w 10455568"/>
                  <a:gd name="connsiteY5" fmla="*/ 156647 h 715479"/>
                  <a:gd name="connsiteX6" fmla="*/ 9894474 w 10455568"/>
                  <a:gd name="connsiteY6" fmla="*/ 192604 h 715479"/>
                  <a:gd name="connsiteX7" fmla="*/ 9647603 w 10455568"/>
                  <a:gd name="connsiteY7" fmla="*/ 242354 h 715479"/>
                  <a:gd name="connsiteX8" fmla="*/ 9392533 w 10455568"/>
                  <a:gd name="connsiteY8" fmla="*/ 291498 h 715479"/>
                  <a:gd name="connsiteX9" fmla="*/ 9252019 w 10455568"/>
                  <a:gd name="connsiteY9" fmla="*/ 311564 h 715479"/>
                  <a:gd name="connsiteX10" fmla="*/ 9129899 w 10455568"/>
                  <a:gd name="connsiteY10" fmla="*/ 336497 h 715479"/>
                  <a:gd name="connsiteX11" fmla="*/ 9023312 w 10455568"/>
                  <a:gd name="connsiteY11" fmla="*/ 354253 h 715479"/>
                  <a:gd name="connsiteX12" fmla="*/ 8853949 w 10455568"/>
                  <a:gd name="connsiteY12" fmla="*/ 387064 h 715479"/>
                  <a:gd name="connsiteX13" fmla="*/ 8783278 w 10455568"/>
                  <a:gd name="connsiteY13" fmla="*/ 397418 h 715479"/>
                  <a:gd name="connsiteX14" fmla="*/ 8615640 w 10455568"/>
                  <a:gd name="connsiteY14" fmla="*/ 408552 h 715479"/>
                  <a:gd name="connsiteX15" fmla="*/ 8557154 w 10455568"/>
                  <a:gd name="connsiteY15" fmla="*/ 409627 h 715479"/>
                  <a:gd name="connsiteX16" fmla="*/ 8442474 w 10455568"/>
                  <a:gd name="connsiteY16" fmla="*/ 381318 h 715479"/>
                  <a:gd name="connsiteX17" fmla="*/ 8428959 w 10455568"/>
                  <a:gd name="connsiteY17" fmla="*/ 379618 h 715479"/>
                  <a:gd name="connsiteX18" fmla="*/ 8354329 w 10455568"/>
                  <a:gd name="connsiteY18" fmla="*/ 370428 h 715479"/>
                  <a:gd name="connsiteX19" fmla="*/ 8313705 w 10455568"/>
                  <a:gd name="connsiteY19" fmla="*/ 368535 h 715479"/>
                  <a:gd name="connsiteX20" fmla="*/ 8158571 w 10455568"/>
                  <a:gd name="connsiteY20" fmla="*/ 349396 h 715479"/>
                  <a:gd name="connsiteX21" fmla="*/ 8069467 w 10455568"/>
                  <a:gd name="connsiteY21" fmla="*/ 341485 h 715479"/>
                  <a:gd name="connsiteX22" fmla="*/ 7998265 w 10455568"/>
                  <a:gd name="connsiteY22" fmla="*/ 348379 h 715479"/>
                  <a:gd name="connsiteX23" fmla="*/ 7873167 w 10455568"/>
                  <a:gd name="connsiteY23" fmla="*/ 359529 h 715479"/>
                  <a:gd name="connsiteX24" fmla="*/ 7833600 w 10455568"/>
                  <a:gd name="connsiteY24" fmla="*/ 368926 h 715479"/>
                  <a:gd name="connsiteX25" fmla="*/ 7651338 w 10455568"/>
                  <a:gd name="connsiteY25" fmla="*/ 362121 h 715479"/>
                  <a:gd name="connsiteX26" fmla="*/ 7548003 w 10455568"/>
                  <a:gd name="connsiteY26" fmla="*/ 367710 h 715479"/>
                  <a:gd name="connsiteX27" fmla="*/ 7430093 w 10455568"/>
                  <a:gd name="connsiteY27" fmla="*/ 351855 h 715479"/>
                  <a:gd name="connsiteX28" fmla="*/ 7396245 w 10455568"/>
                  <a:gd name="connsiteY28" fmla="*/ 355328 h 715479"/>
                  <a:gd name="connsiteX29" fmla="*/ 7358394 w 10455568"/>
                  <a:gd name="connsiteY29" fmla="*/ 359950 h 715479"/>
                  <a:gd name="connsiteX30" fmla="*/ 7241933 w 10455568"/>
                  <a:gd name="connsiteY30" fmla="*/ 369637 h 715479"/>
                  <a:gd name="connsiteX31" fmla="*/ 7171767 w 10455568"/>
                  <a:gd name="connsiteY31" fmla="*/ 383160 h 715479"/>
                  <a:gd name="connsiteX32" fmla="*/ 7036569 w 10455568"/>
                  <a:gd name="connsiteY32" fmla="*/ 387132 h 715479"/>
                  <a:gd name="connsiteX33" fmla="*/ 6987200 w 10455568"/>
                  <a:gd name="connsiteY33" fmla="*/ 398073 h 715479"/>
                  <a:gd name="connsiteX34" fmla="*/ 6861115 w 10455568"/>
                  <a:gd name="connsiteY34" fmla="*/ 407542 h 715479"/>
                  <a:gd name="connsiteX35" fmla="*/ 6747718 w 10455568"/>
                  <a:gd name="connsiteY35" fmla="*/ 410900 h 715479"/>
                  <a:gd name="connsiteX36" fmla="*/ 6638839 w 10455568"/>
                  <a:gd name="connsiteY36" fmla="*/ 420654 h 715479"/>
                  <a:gd name="connsiteX37" fmla="*/ 6561486 w 10455568"/>
                  <a:gd name="connsiteY37" fmla="*/ 435540 h 715479"/>
                  <a:gd name="connsiteX38" fmla="*/ 6477200 w 10455568"/>
                  <a:gd name="connsiteY38" fmla="*/ 447113 h 715479"/>
                  <a:gd name="connsiteX39" fmla="*/ 6246111 w 10455568"/>
                  <a:gd name="connsiteY39" fmla="*/ 497537 h 715479"/>
                  <a:gd name="connsiteX40" fmla="*/ 6202328 w 10455568"/>
                  <a:gd name="connsiteY40" fmla="*/ 492074 h 715479"/>
                  <a:gd name="connsiteX41" fmla="*/ 5956458 w 10455568"/>
                  <a:gd name="connsiteY41" fmla="*/ 500965 h 715479"/>
                  <a:gd name="connsiteX42" fmla="*/ 5903139 w 10455568"/>
                  <a:gd name="connsiteY42" fmla="*/ 505186 h 715479"/>
                  <a:gd name="connsiteX43" fmla="*/ 5757547 w 10455568"/>
                  <a:gd name="connsiteY43" fmla="*/ 480730 h 715479"/>
                  <a:gd name="connsiteX44" fmla="*/ 5540270 w 10455568"/>
                  <a:gd name="connsiteY44" fmla="*/ 550023 h 715479"/>
                  <a:gd name="connsiteX45" fmla="*/ 5338128 w 10455568"/>
                  <a:gd name="connsiteY45" fmla="*/ 631974 h 715479"/>
                  <a:gd name="connsiteX46" fmla="*/ 5312622 w 10455568"/>
                  <a:gd name="connsiteY46" fmla="*/ 642454 h 715479"/>
                  <a:gd name="connsiteX47" fmla="*/ 5239393 w 10455568"/>
                  <a:gd name="connsiteY47" fmla="*/ 662307 h 715479"/>
                  <a:gd name="connsiteX48" fmla="*/ 5147821 w 10455568"/>
                  <a:gd name="connsiteY48" fmla="*/ 673791 h 715479"/>
                  <a:gd name="connsiteX49" fmla="*/ 5032111 w 10455568"/>
                  <a:gd name="connsiteY49" fmla="*/ 694497 h 715479"/>
                  <a:gd name="connsiteX50" fmla="*/ 4937648 w 10455568"/>
                  <a:gd name="connsiteY50" fmla="*/ 684913 h 715479"/>
                  <a:gd name="connsiteX51" fmla="*/ 4805529 w 10455568"/>
                  <a:gd name="connsiteY51" fmla="*/ 670032 h 715479"/>
                  <a:gd name="connsiteX52" fmla="*/ 4681029 w 10455568"/>
                  <a:gd name="connsiteY52" fmla="*/ 655792 h 715479"/>
                  <a:gd name="connsiteX53" fmla="*/ 4643990 w 10455568"/>
                  <a:gd name="connsiteY53" fmla="*/ 685120 h 715479"/>
                  <a:gd name="connsiteX54" fmla="*/ 4585542 w 10455568"/>
                  <a:gd name="connsiteY54" fmla="*/ 712411 h 715479"/>
                  <a:gd name="connsiteX55" fmla="*/ 4516947 w 10455568"/>
                  <a:gd name="connsiteY55" fmla="*/ 689117 h 715479"/>
                  <a:gd name="connsiteX56" fmla="*/ 4356995 w 10455568"/>
                  <a:gd name="connsiteY56" fmla="*/ 642048 h 715479"/>
                  <a:gd name="connsiteX57" fmla="*/ 4258219 w 10455568"/>
                  <a:gd name="connsiteY57" fmla="*/ 646156 h 715479"/>
                  <a:gd name="connsiteX58" fmla="*/ 4042233 w 10455568"/>
                  <a:gd name="connsiteY58" fmla="*/ 636117 h 715479"/>
                  <a:gd name="connsiteX59" fmla="*/ 3899777 w 10455568"/>
                  <a:gd name="connsiteY59" fmla="*/ 610576 h 715479"/>
                  <a:gd name="connsiteX60" fmla="*/ 3796441 w 10455568"/>
                  <a:gd name="connsiteY60" fmla="*/ 577707 h 715479"/>
                  <a:gd name="connsiteX61" fmla="*/ 3648774 w 10455568"/>
                  <a:gd name="connsiteY61" fmla="*/ 535623 h 715479"/>
                  <a:gd name="connsiteX62" fmla="*/ 3502227 w 10455568"/>
                  <a:gd name="connsiteY62" fmla="*/ 518518 h 715479"/>
                  <a:gd name="connsiteX63" fmla="*/ 3395228 w 10455568"/>
                  <a:gd name="connsiteY63" fmla="*/ 491723 h 715479"/>
                  <a:gd name="connsiteX64" fmla="*/ 3265757 w 10455568"/>
                  <a:gd name="connsiteY64" fmla="*/ 477242 h 715479"/>
                  <a:gd name="connsiteX65" fmla="*/ 3158404 w 10455568"/>
                  <a:gd name="connsiteY65" fmla="*/ 483689 h 715479"/>
                  <a:gd name="connsiteX66" fmla="*/ 2990483 w 10455568"/>
                  <a:gd name="connsiteY66" fmla="*/ 499212 h 715479"/>
                  <a:gd name="connsiteX67" fmla="*/ 2779802 w 10455568"/>
                  <a:gd name="connsiteY67" fmla="*/ 443069 h 715479"/>
                  <a:gd name="connsiteX68" fmla="*/ 2695508 w 10455568"/>
                  <a:gd name="connsiteY68" fmla="*/ 433082 h 715479"/>
                  <a:gd name="connsiteX69" fmla="*/ 2616713 w 10455568"/>
                  <a:gd name="connsiteY69" fmla="*/ 431172 h 715479"/>
                  <a:gd name="connsiteX70" fmla="*/ 2447364 w 10455568"/>
                  <a:gd name="connsiteY70" fmla="*/ 395810 h 715479"/>
                  <a:gd name="connsiteX71" fmla="*/ 2378751 w 10455568"/>
                  <a:gd name="connsiteY71" fmla="*/ 385044 h 715479"/>
                  <a:gd name="connsiteX72" fmla="*/ 2284230 w 10455568"/>
                  <a:gd name="connsiteY72" fmla="*/ 391782 h 715479"/>
                  <a:gd name="connsiteX73" fmla="*/ 2110801 w 10455568"/>
                  <a:gd name="connsiteY73" fmla="*/ 382042 h 715479"/>
                  <a:gd name="connsiteX74" fmla="*/ 1934854 w 10455568"/>
                  <a:gd name="connsiteY74" fmla="*/ 331108 h 715479"/>
                  <a:gd name="connsiteX75" fmla="*/ 1862479 w 10455568"/>
                  <a:gd name="connsiteY75" fmla="*/ 342158 h 715479"/>
                  <a:gd name="connsiteX76" fmla="*/ 1836283 w 10455568"/>
                  <a:gd name="connsiteY76" fmla="*/ 342488 h 715479"/>
                  <a:gd name="connsiteX77" fmla="*/ 1599327 w 10455568"/>
                  <a:gd name="connsiteY77" fmla="*/ 323970 h 715479"/>
                  <a:gd name="connsiteX78" fmla="*/ 1575578 w 10455568"/>
                  <a:gd name="connsiteY78" fmla="*/ 321802 h 715479"/>
                  <a:gd name="connsiteX79" fmla="*/ 1463288 w 10455568"/>
                  <a:gd name="connsiteY79" fmla="*/ 298576 h 715479"/>
                  <a:gd name="connsiteX80" fmla="*/ 1184165 w 10455568"/>
                  <a:gd name="connsiteY80" fmla="*/ 298373 h 715479"/>
                  <a:gd name="connsiteX81" fmla="*/ 1166899 w 10455568"/>
                  <a:gd name="connsiteY81" fmla="*/ 297220 h 715479"/>
                  <a:gd name="connsiteX82" fmla="*/ 1074855 w 10455568"/>
                  <a:gd name="connsiteY82" fmla="*/ 318934 h 715479"/>
                  <a:gd name="connsiteX83" fmla="*/ 1030232 w 10455568"/>
                  <a:gd name="connsiteY83" fmla="*/ 343829 h 715479"/>
                  <a:gd name="connsiteX84" fmla="*/ 959854 w 10455568"/>
                  <a:gd name="connsiteY84" fmla="*/ 371351 h 715479"/>
                  <a:gd name="connsiteX85" fmla="*/ 887350 w 10455568"/>
                  <a:gd name="connsiteY85" fmla="*/ 384742 h 715479"/>
                  <a:gd name="connsiteX86" fmla="*/ 762349 w 10455568"/>
                  <a:gd name="connsiteY86" fmla="*/ 358882 h 715479"/>
                  <a:gd name="connsiteX87" fmla="*/ 717454 w 10455568"/>
                  <a:gd name="connsiteY87" fmla="*/ 358448 h 715479"/>
                  <a:gd name="connsiteX88" fmla="*/ 616859 w 10455568"/>
                  <a:gd name="connsiteY88" fmla="*/ 348700 h 715479"/>
                  <a:gd name="connsiteX89" fmla="*/ 529939 w 10455568"/>
                  <a:gd name="connsiteY89" fmla="*/ 355789 h 715479"/>
                  <a:gd name="connsiteX90" fmla="*/ 461851 w 10455568"/>
                  <a:gd name="connsiteY90" fmla="*/ 386945 h 715479"/>
                  <a:gd name="connsiteX91" fmla="*/ 360707 w 10455568"/>
                  <a:gd name="connsiteY91" fmla="*/ 399082 h 715479"/>
                  <a:gd name="connsiteX92" fmla="*/ 293863 w 10455568"/>
                  <a:gd name="connsiteY92" fmla="*/ 384410 h 715479"/>
                  <a:gd name="connsiteX93" fmla="*/ 280347 w 10455568"/>
                  <a:gd name="connsiteY93" fmla="*/ 382711 h 715479"/>
                  <a:gd name="connsiteX94" fmla="*/ 108881 w 10455568"/>
                  <a:gd name="connsiteY94" fmla="*/ 393231 h 715479"/>
                  <a:gd name="connsiteX95" fmla="*/ 53435 w 10455568"/>
                  <a:gd name="connsiteY95" fmla="*/ 397222 h 715479"/>
                  <a:gd name="connsiteX96" fmla="*/ 0 w 10455568"/>
                  <a:gd name="connsiteY96" fmla="*/ 409348 h 71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10455568" h="715479">
                    <a:moveTo>
                      <a:pt x="0" y="0"/>
                    </a:moveTo>
                    <a:lnTo>
                      <a:pt x="10455568" y="0"/>
                    </a:lnTo>
                    <a:lnTo>
                      <a:pt x="10434629" y="8947"/>
                    </a:lnTo>
                    <a:cubicBezTo>
                      <a:pt x="10373917" y="32898"/>
                      <a:pt x="10311087" y="51455"/>
                      <a:pt x="10249341" y="73146"/>
                    </a:cubicBezTo>
                    <a:cubicBezTo>
                      <a:pt x="10223176" y="82504"/>
                      <a:pt x="10198388" y="94974"/>
                      <a:pt x="10172148" y="103170"/>
                    </a:cubicBezTo>
                    <a:cubicBezTo>
                      <a:pt x="10113395" y="121743"/>
                      <a:pt x="10053617" y="138053"/>
                      <a:pt x="9994576" y="156647"/>
                    </a:cubicBezTo>
                    <a:cubicBezTo>
                      <a:pt x="9960929" y="167389"/>
                      <a:pt x="9928899" y="184724"/>
                      <a:pt x="9894474" y="192604"/>
                    </a:cubicBezTo>
                    <a:cubicBezTo>
                      <a:pt x="9812718" y="211289"/>
                      <a:pt x="9730121" y="226242"/>
                      <a:pt x="9647603" y="242354"/>
                    </a:cubicBezTo>
                    <a:cubicBezTo>
                      <a:pt x="9562500" y="258935"/>
                      <a:pt x="9477721" y="276078"/>
                      <a:pt x="9392533" y="291498"/>
                    </a:cubicBezTo>
                    <a:cubicBezTo>
                      <a:pt x="9345891" y="299632"/>
                      <a:pt x="9298681" y="303723"/>
                      <a:pt x="9252019" y="311564"/>
                    </a:cubicBezTo>
                    <a:cubicBezTo>
                      <a:pt x="9211115" y="318433"/>
                      <a:pt x="9170740" y="328758"/>
                      <a:pt x="9129899" y="336497"/>
                    </a:cubicBezTo>
                    <a:cubicBezTo>
                      <a:pt x="9094507" y="342987"/>
                      <a:pt x="9058706" y="347759"/>
                      <a:pt x="9023312" y="354253"/>
                    </a:cubicBezTo>
                    <a:cubicBezTo>
                      <a:pt x="8966639" y="364814"/>
                      <a:pt x="8910315" y="376230"/>
                      <a:pt x="8853949" y="387064"/>
                    </a:cubicBezTo>
                    <a:cubicBezTo>
                      <a:pt x="8830350" y="391295"/>
                      <a:pt x="8805902" y="400245"/>
                      <a:pt x="8783278" y="397418"/>
                    </a:cubicBezTo>
                    <a:cubicBezTo>
                      <a:pt x="8726267" y="390232"/>
                      <a:pt x="8671093" y="397198"/>
                      <a:pt x="8615640" y="408552"/>
                    </a:cubicBezTo>
                    <a:cubicBezTo>
                      <a:pt x="8596680" y="412471"/>
                      <a:pt x="8576049" y="413291"/>
                      <a:pt x="8557154" y="409627"/>
                    </a:cubicBezTo>
                    <a:cubicBezTo>
                      <a:pt x="8518491" y="402356"/>
                      <a:pt x="8480716" y="390947"/>
                      <a:pt x="8442474" y="381318"/>
                    </a:cubicBezTo>
                    <a:cubicBezTo>
                      <a:pt x="8438313" y="380145"/>
                      <a:pt x="8433365" y="380189"/>
                      <a:pt x="8428959" y="379618"/>
                    </a:cubicBezTo>
                    <a:cubicBezTo>
                      <a:pt x="8403970" y="376366"/>
                      <a:pt x="8379279" y="373098"/>
                      <a:pt x="8354329" y="370428"/>
                    </a:cubicBezTo>
                    <a:cubicBezTo>
                      <a:pt x="8340833" y="369017"/>
                      <a:pt x="8327184" y="369657"/>
                      <a:pt x="8313705" y="368535"/>
                    </a:cubicBezTo>
                    <a:cubicBezTo>
                      <a:pt x="8261532" y="363935"/>
                      <a:pt x="8205623" y="381441"/>
                      <a:pt x="8158571" y="349396"/>
                    </a:cubicBezTo>
                    <a:cubicBezTo>
                      <a:pt x="8128030" y="328752"/>
                      <a:pt x="8100257" y="335890"/>
                      <a:pt x="8069467" y="341485"/>
                    </a:cubicBezTo>
                    <a:cubicBezTo>
                      <a:pt x="8046153" y="345696"/>
                      <a:pt x="8022024" y="346466"/>
                      <a:pt x="7998265" y="348379"/>
                    </a:cubicBezTo>
                    <a:cubicBezTo>
                      <a:pt x="7956565" y="352093"/>
                      <a:pt x="7914826" y="355232"/>
                      <a:pt x="7873167" y="359529"/>
                    </a:cubicBezTo>
                    <a:cubicBezTo>
                      <a:pt x="7859864" y="361016"/>
                      <a:pt x="7846730" y="369197"/>
                      <a:pt x="7833600" y="368926"/>
                    </a:cubicBezTo>
                    <a:cubicBezTo>
                      <a:pt x="7772906" y="367528"/>
                      <a:pt x="7711993" y="362939"/>
                      <a:pt x="7651338" y="362121"/>
                    </a:cubicBezTo>
                    <a:cubicBezTo>
                      <a:pt x="7616924" y="361556"/>
                      <a:pt x="7582209" y="369456"/>
                      <a:pt x="7548003" y="367710"/>
                    </a:cubicBezTo>
                    <a:cubicBezTo>
                      <a:pt x="7508539" y="365739"/>
                      <a:pt x="7469448" y="356458"/>
                      <a:pt x="7430093" y="351855"/>
                    </a:cubicBezTo>
                    <a:cubicBezTo>
                      <a:pt x="7419227" y="350559"/>
                      <a:pt x="7407516" y="353979"/>
                      <a:pt x="7396245" y="355328"/>
                    </a:cubicBezTo>
                    <a:cubicBezTo>
                      <a:pt x="7383524" y="356781"/>
                      <a:pt x="7371134" y="358791"/>
                      <a:pt x="7358394" y="359950"/>
                    </a:cubicBezTo>
                    <a:cubicBezTo>
                      <a:pt x="7319573" y="363179"/>
                      <a:pt x="7280655" y="364958"/>
                      <a:pt x="7241933" y="369637"/>
                    </a:cubicBezTo>
                    <a:cubicBezTo>
                      <a:pt x="7218235" y="372418"/>
                      <a:pt x="7194108" y="386008"/>
                      <a:pt x="7171767" y="383160"/>
                    </a:cubicBezTo>
                    <a:cubicBezTo>
                      <a:pt x="7126248" y="377813"/>
                      <a:pt x="7082583" y="399728"/>
                      <a:pt x="7036569" y="387132"/>
                    </a:cubicBezTo>
                    <a:cubicBezTo>
                      <a:pt x="7022328" y="383442"/>
                      <a:pt x="7003983" y="396347"/>
                      <a:pt x="6987200" y="398073"/>
                    </a:cubicBezTo>
                    <a:cubicBezTo>
                      <a:pt x="6945251" y="402388"/>
                      <a:pt x="6903183" y="404965"/>
                      <a:pt x="6861115" y="407542"/>
                    </a:cubicBezTo>
                    <a:cubicBezTo>
                      <a:pt x="6823394" y="409822"/>
                      <a:pt x="6784520" y="416550"/>
                      <a:pt x="6747718" y="410900"/>
                    </a:cubicBezTo>
                    <a:cubicBezTo>
                      <a:pt x="6709137" y="404791"/>
                      <a:pt x="6674999" y="408284"/>
                      <a:pt x="6638839" y="420654"/>
                    </a:cubicBezTo>
                    <a:cubicBezTo>
                      <a:pt x="6614066" y="429044"/>
                      <a:pt x="6587444" y="431733"/>
                      <a:pt x="6561486" y="435540"/>
                    </a:cubicBezTo>
                    <a:cubicBezTo>
                      <a:pt x="6533513" y="439778"/>
                      <a:pt x="6502069" y="435804"/>
                      <a:pt x="6477200" y="447113"/>
                    </a:cubicBezTo>
                    <a:cubicBezTo>
                      <a:pt x="6403159" y="480713"/>
                      <a:pt x="6325566" y="492119"/>
                      <a:pt x="6246111" y="497537"/>
                    </a:cubicBezTo>
                    <a:cubicBezTo>
                      <a:pt x="6231608" y="498524"/>
                      <a:pt x="6216540" y="495475"/>
                      <a:pt x="6202328" y="492074"/>
                    </a:cubicBezTo>
                    <a:cubicBezTo>
                      <a:pt x="6119346" y="471508"/>
                      <a:pt x="6038018" y="479381"/>
                      <a:pt x="5956458" y="500965"/>
                    </a:cubicBezTo>
                    <a:cubicBezTo>
                      <a:pt x="5939584" y="505613"/>
                      <a:pt x="5920486" y="507499"/>
                      <a:pt x="5903139" y="505186"/>
                    </a:cubicBezTo>
                    <a:cubicBezTo>
                      <a:pt x="5854306" y="498315"/>
                      <a:pt x="5806470" y="484677"/>
                      <a:pt x="5757547" y="480730"/>
                    </a:cubicBezTo>
                    <a:cubicBezTo>
                      <a:pt x="5676701" y="474297"/>
                      <a:pt x="5610121" y="519038"/>
                      <a:pt x="5540270" y="550023"/>
                    </a:cubicBezTo>
                    <a:cubicBezTo>
                      <a:pt x="5473801" y="579316"/>
                      <a:pt x="5419599" y="638949"/>
                      <a:pt x="5338128" y="631974"/>
                    </a:cubicBezTo>
                    <a:cubicBezTo>
                      <a:pt x="5329931" y="631367"/>
                      <a:pt x="5321476" y="639812"/>
                      <a:pt x="5312622" y="642454"/>
                    </a:cubicBezTo>
                    <a:cubicBezTo>
                      <a:pt x="5288350" y="649647"/>
                      <a:pt x="5264155" y="657994"/>
                      <a:pt x="5239393" y="662307"/>
                    </a:cubicBezTo>
                    <a:cubicBezTo>
                      <a:pt x="5209181" y="667862"/>
                      <a:pt x="5178072" y="668817"/>
                      <a:pt x="5147821" y="673791"/>
                    </a:cubicBezTo>
                    <a:cubicBezTo>
                      <a:pt x="5108908" y="679940"/>
                      <a:pt x="5070972" y="691848"/>
                      <a:pt x="5032111" y="694497"/>
                    </a:cubicBezTo>
                    <a:cubicBezTo>
                      <a:pt x="5000793" y="696632"/>
                      <a:pt x="4969032" y="688019"/>
                      <a:pt x="4937648" y="684913"/>
                    </a:cubicBezTo>
                    <a:cubicBezTo>
                      <a:pt x="4893363" y="680649"/>
                      <a:pt x="4845361" y="685962"/>
                      <a:pt x="4805529" y="670032"/>
                    </a:cubicBezTo>
                    <a:cubicBezTo>
                      <a:pt x="4763006" y="653119"/>
                      <a:pt x="4723244" y="646796"/>
                      <a:pt x="4681029" y="655792"/>
                    </a:cubicBezTo>
                    <a:cubicBezTo>
                      <a:pt x="4666957" y="658791"/>
                      <a:pt x="4649519" y="672217"/>
                      <a:pt x="4643990" y="685120"/>
                    </a:cubicBezTo>
                    <a:cubicBezTo>
                      <a:pt x="4631676" y="713928"/>
                      <a:pt x="4612585" y="720184"/>
                      <a:pt x="4585542" y="712411"/>
                    </a:cubicBezTo>
                    <a:cubicBezTo>
                      <a:pt x="4562077" y="705853"/>
                      <a:pt x="4533672" y="703713"/>
                      <a:pt x="4516947" y="689117"/>
                    </a:cubicBezTo>
                    <a:cubicBezTo>
                      <a:pt x="4469552" y="647774"/>
                      <a:pt x="4412904" y="650180"/>
                      <a:pt x="4356995" y="642048"/>
                    </a:cubicBezTo>
                    <a:cubicBezTo>
                      <a:pt x="4322867" y="637088"/>
                      <a:pt x="4291523" y="638934"/>
                      <a:pt x="4258219" y="646156"/>
                    </a:cubicBezTo>
                    <a:cubicBezTo>
                      <a:pt x="4185895" y="662159"/>
                      <a:pt x="4113776" y="651342"/>
                      <a:pt x="4042233" y="636117"/>
                    </a:cubicBezTo>
                    <a:cubicBezTo>
                      <a:pt x="3994923" y="625941"/>
                      <a:pt x="3946812" y="621063"/>
                      <a:pt x="3899777" y="610576"/>
                    </a:cubicBezTo>
                    <a:cubicBezTo>
                      <a:pt x="3864554" y="602488"/>
                      <a:pt x="3829196" y="592371"/>
                      <a:pt x="3796441" y="577707"/>
                    </a:cubicBezTo>
                    <a:cubicBezTo>
                      <a:pt x="3748937" y="556178"/>
                      <a:pt x="3706395" y="521788"/>
                      <a:pt x="3648774" y="535623"/>
                    </a:cubicBezTo>
                    <a:cubicBezTo>
                      <a:pt x="3598036" y="547820"/>
                      <a:pt x="3550396" y="532716"/>
                      <a:pt x="3502227" y="518518"/>
                    </a:cubicBezTo>
                    <a:cubicBezTo>
                      <a:pt x="3466848" y="508111"/>
                      <a:pt x="3431455" y="497410"/>
                      <a:pt x="3395228" y="491723"/>
                    </a:cubicBezTo>
                    <a:cubicBezTo>
                      <a:pt x="3352235" y="485040"/>
                      <a:pt x="3304663" y="492363"/>
                      <a:pt x="3265757" y="477242"/>
                    </a:cubicBezTo>
                    <a:cubicBezTo>
                      <a:pt x="3225052" y="461369"/>
                      <a:pt x="3193136" y="476075"/>
                      <a:pt x="3158404" y="483689"/>
                    </a:cubicBezTo>
                    <a:cubicBezTo>
                      <a:pt x="3102986" y="495623"/>
                      <a:pt x="3048333" y="514498"/>
                      <a:pt x="2990483" y="499212"/>
                    </a:cubicBezTo>
                    <a:cubicBezTo>
                      <a:pt x="2920173" y="480697"/>
                      <a:pt x="2850324" y="460405"/>
                      <a:pt x="2779802" y="443069"/>
                    </a:cubicBezTo>
                    <a:cubicBezTo>
                      <a:pt x="2752548" y="436477"/>
                      <a:pt x="2723606" y="434954"/>
                      <a:pt x="2695508" y="433082"/>
                    </a:cubicBezTo>
                    <a:cubicBezTo>
                      <a:pt x="2668903" y="431690"/>
                      <a:pt x="2637847" y="441965"/>
                      <a:pt x="2616713" y="431172"/>
                    </a:cubicBezTo>
                    <a:cubicBezTo>
                      <a:pt x="2562378" y="403411"/>
                      <a:pt x="2507687" y="391698"/>
                      <a:pt x="2447364" y="395810"/>
                    </a:cubicBezTo>
                    <a:cubicBezTo>
                      <a:pt x="2424744" y="397352"/>
                      <a:pt x="2401814" y="385802"/>
                      <a:pt x="2378751" y="385044"/>
                    </a:cubicBezTo>
                    <a:cubicBezTo>
                      <a:pt x="2347229" y="384281"/>
                      <a:pt x="2310735" y="378901"/>
                      <a:pt x="2284230" y="391782"/>
                    </a:cubicBezTo>
                    <a:cubicBezTo>
                      <a:pt x="2221919" y="422248"/>
                      <a:pt x="2168532" y="404037"/>
                      <a:pt x="2110801" y="382042"/>
                    </a:cubicBezTo>
                    <a:cubicBezTo>
                      <a:pt x="2053961" y="360279"/>
                      <a:pt x="1994577" y="343935"/>
                      <a:pt x="1934854" y="331108"/>
                    </a:cubicBezTo>
                    <a:cubicBezTo>
                      <a:pt x="1912400" y="326519"/>
                      <a:pt x="1886705" y="338470"/>
                      <a:pt x="1862479" y="342158"/>
                    </a:cubicBezTo>
                    <a:cubicBezTo>
                      <a:pt x="1853818" y="343333"/>
                      <a:pt x="1844309" y="344855"/>
                      <a:pt x="1836283" y="342488"/>
                    </a:cubicBezTo>
                    <a:cubicBezTo>
                      <a:pt x="1758698" y="319808"/>
                      <a:pt x="1680403" y="303878"/>
                      <a:pt x="1599327" y="323970"/>
                    </a:cubicBezTo>
                    <a:cubicBezTo>
                      <a:pt x="1591888" y="325937"/>
                      <a:pt x="1583257" y="323319"/>
                      <a:pt x="1575578" y="321802"/>
                    </a:cubicBezTo>
                    <a:cubicBezTo>
                      <a:pt x="1538035" y="313873"/>
                      <a:pt x="1500950" y="299795"/>
                      <a:pt x="1463288" y="298576"/>
                    </a:cubicBezTo>
                    <a:cubicBezTo>
                      <a:pt x="1370438" y="295582"/>
                      <a:pt x="1277384" y="298137"/>
                      <a:pt x="1184165" y="298373"/>
                    </a:cubicBezTo>
                    <a:cubicBezTo>
                      <a:pt x="1178344" y="298480"/>
                      <a:pt x="1172255" y="298896"/>
                      <a:pt x="1166899" y="297220"/>
                    </a:cubicBezTo>
                    <a:cubicBezTo>
                      <a:pt x="1131827" y="287082"/>
                      <a:pt x="1102238" y="293180"/>
                      <a:pt x="1074855" y="318934"/>
                    </a:cubicBezTo>
                    <a:cubicBezTo>
                      <a:pt x="1062808" y="330244"/>
                      <a:pt x="1045783" y="336940"/>
                      <a:pt x="1030232" y="343829"/>
                    </a:cubicBezTo>
                    <a:cubicBezTo>
                      <a:pt x="1007334" y="354132"/>
                      <a:pt x="983839" y="364180"/>
                      <a:pt x="959854" y="371351"/>
                    </a:cubicBezTo>
                    <a:cubicBezTo>
                      <a:pt x="936141" y="378210"/>
                      <a:pt x="910825" y="387219"/>
                      <a:pt x="887350" y="384742"/>
                    </a:cubicBezTo>
                    <a:cubicBezTo>
                      <a:pt x="845096" y="380339"/>
                      <a:pt x="804258" y="366810"/>
                      <a:pt x="762349" y="358882"/>
                    </a:cubicBezTo>
                    <a:cubicBezTo>
                      <a:pt x="747884" y="356082"/>
                      <a:pt x="732263" y="357732"/>
                      <a:pt x="717454" y="358448"/>
                    </a:cubicBezTo>
                    <a:cubicBezTo>
                      <a:pt x="683463" y="359893"/>
                      <a:pt x="649238" y="370675"/>
                      <a:pt x="616859" y="348700"/>
                    </a:cubicBezTo>
                    <a:cubicBezTo>
                      <a:pt x="586900" y="328019"/>
                      <a:pt x="558641" y="336644"/>
                      <a:pt x="529939" y="355789"/>
                    </a:cubicBezTo>
                    <a:cubicBezTo>
                      <a:pt x="509309" y="369433"/>
                      <a:pt x="485605" y="380664"/>
                      <a:pt x="461851" y="386945"/>
                    </a:cubicBezTo>
                    <a:cubicBezTo>
                      <a:pt x="429225" y="395576"/>
                      <a:pt x="396634" y="400422"/>
                      <a:pt x="360707" y="399082"/>
                    </a:cubicBezTo>
                    <a:cubicBezTo>
                      <a:pt x="335299" y="398193"/>
                      <a:pt x="314629" y="398437"/>
                      <a:pt x="293863" y="384410"/>
                    </a:cubicBezTo>
                    <a:cubicBezTo>
                      <a:pt x="290517" y="382308"/>
                      <a:pt x="284678" y="382122"/>
                      <a:pt x="280347" y="382711"/>
                    </a:cubicBezTo>
                    <a:cubicBezTo>
                      <a:pt x="223554" y="391535"/>
                      <a:pt x="166827" y="392780"/>
                      <a:pt x="108881" y="393231"/>
                    </a:cubicBezTo>
                    <a:cubicBezTo>
                      <a:pt x="90460" y="393322"/>
                      <a:pt x="71882" y="394571"/>
                      <a:pt x="53435" y="397222"/>
                    </a:cubicBezTo>
                    <a:lnTo>
                      <a:pt x="0" y="409348"/>
                    </a:lnTo>
                    <a:close/>
                  </a:path>
                </a:pathLst>
              </a:custGeom>
              <a:solidFill>
                <a:schemeClr val="lt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Freeform: Shape 370">
                <a:extLst>
                  <a:ext uri="{FF2B5EF4-FFF2-40B4-BE49-F238E27FC236}">
                    <a16:creationId xmlns:a16="http://schemas.microsoft.com/office/drawing/2014/main" id="{024CB190-EFCD-4B40-9CDD-E3C0EB4B3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0455568" cy="715479"/>
              </a:xfrm>
              <a:custGeom>
                <a:avLst/>
                <a:gdLst>
                  <a:gd name="connsiteX0" fmla="*/ 0 w 10455568"/>
                  <a:gd name="connsiteY0" fmla="*/ 0 h 715479"/>
                  <a:gd name="connsiteX1" fmla="*/ 10455568 w 10455568"/>
                  <a:gd name="connsiteY1" fmla="*/ 0 h 715479"/>
                  <a:gd name="connsiteX2" fmla="*/ 10434629 w 10455568"/>
                  <a:gd name="connsiteY2" fmla="*/ 8947 h 715479"/>
                  <a:gd name="connsiteX3" fmla="*/ 10249341 w 10455568"/>
                  <a:gd name="connsiteY3" fmla="*/ 73146 h 715479"/>
                  <a:gd name="connsiteX4" fmla="*/ 10172148 w 10455568"/>
                  <a:gd name="connsiteY4" fmla="*/ 103170 h 715479"/>
                  <a:gd name="connsiteX5" fmla="*/ 9994576 w 10455568"/>
                  <a:gd name="connsiteY5" fmla="*/ 156647 h 715479"/>
                  <a:gd name="connsiteX6" fmla="*/ 9894474 w 10455568"/>
                  <a:gd name="connsiteY6" fmla="*/ 192604 h 715479"/>
                  <a:gd name="connsiteX7" fmla="*/ 9647603 w 10455568"/>
                  <a:gd name="connsiteY7" fmla="*/ 242354 h 715479"/>
                  <a:gd name="connsiteX8" fmla="*/ 9392533 w 10455568"/>
                  <a:gd name="connsiteY8" fmla="*/ 291498 h 715479"/>
                  <a:gd name="connsiteX9" fmla="*/ 9252019 w 10455568"/>
                  <a:gd name="connsiteY9" fmla="*/ 311564 h 715479"/>
                  <a:gd name="connsiteX10" fmla="*/ 9129899 w 10455568"/>
                  <a:gd name="connsiteY10" fmla="*/ 336497 h 715479"/>
                  <a:gd name="connsiteX11" fmla="*/ 9023312 w 10455568"/>
                  <a:gd name="connsiteY11" fmla="*/ 354253 h 715479"/>
                  <a:gd name="connsiteX12" fmla="*/ 8853949 w 10455568"/>
                  <a:gd name="connsiteY12" fmla="*/ 387064 h 715479"/>
                  <a:gd name="connsiteX13" fmla="*/ 8783278 w 10455568"/>
                  <a:gd name="connsiteY13" fmla="*/ 397418 h 715479"/>
                  <a:gd name="connsiteX14" fmla="*/ 8615640 w 10455568"/>
                  <a:gd name="connsiteY14" fmla="*/ 408552 h 715479"/>
                  <a:gd name="connsiteX15" fmla="*/ 8557154 w 10455568"/>
                  <a:gd name="connsiteY15" fmla="*/ 409627 h 715479"/>
                  <a:gd name="connsiteX16" fmla="*/ 8442474 w 10455568"/>
                  <a:gd name="connsiteY16" fmla="*/ 381318 h 715479"/>
                  <a:gd name="connsiteX17" fmla="*/ 8428959 w 10455568"/>
                  <a:gd name="connsiteY17" fmla="*/ 379618 h 715479"/>
                  <a:gd name="connsiteX18" fmla="*/ 8354329 w 10455568"/>
                  <a:gd name="connsiteY18" fmla="*/ 370428 h 715479"/>
                  <a:gd name="connsiteX19" fmla="*/ 8313705 w 10455568"/>
                  <a:gd name="connsiteY19" fmla="*/ 368535 h 715479"/>
                  <a:gd name="connsiteX20" fmla="*/ 8158571 w 10455568"/>
                  <a:gd name="connsiteY20" fmla="*/ 349396 h 715479"/>
                  <a:gd name="connsiteX21" fmla="*/ 8069467 w 10455568"/>
                  <a:gd name="connsiteY21" fmla="*/ 341485 h 715479"/>
                  <a:gd name="connsiteX22" fmla="*/ 7998265 w 10455568"/>
                  <a:gd name="connsiteY22" fmla="*/ 348379 h 715479"/>
                  <a:gd name="connsiteX23" fmla="*/ 7873167 w 10455568"/>
                  <a:gd name="connsiteY23" fmla="*/ 359529 h 715479"/>
                  <a:gd name="connsiteX24" fmla="*/ 7833600 w 10455568"/>
                  <a:gd name="connsiteY24" fmla="*/ 368926 h 715479"/>
                  <a:gd name="connsiteX25" fmla="*/ 7651338 w 10455568"/>
                  <a:gd name="connsiteY25" fmla="*/ 362121 h 715479"/>
                  <a:gd name="connsiteX26" fmla="*/ 7548003 w 10455568"/>
                  <a:gd name="connsiteY26" fmla="*/ 367710 h 715479"/>
                  <a:gd name="connsiteX27" fmla="*/ 7430093 w 10455568"/>
                  <a:gd name="connsiteY27" fmla="*/ 351855 h 715479"/>
                  <a:gd name="connsiteX28" fmla="*/ 7396245 w 10455568"/>
                  <a:gd name="connsiteY28" fmla="*/ 355328 h 715479"/>
                  <a:gd name="connsiteX29" fmla="*/ 7358394 w 10455568"/>
                  <a:gd name="connsiteY29" fmla="*/ 359950 h 715479"/>
                  <a:gd name="connsiteX30" fmla="*/ 7241933 w 10455568"/>
                  <a:gd name="connsiteY30" fmla="*/ 369637 h 715479"/>
                  <a:gd name="connsiteX31" fmla="*/ 7171767 w 10455568"/>
                  <a:gd name="connsiteY31" fmla="*/ 383160 h 715479"/>
                  <a:gd name="connsiteX32" fmla="*/ 7036569 w 10455568"/>
                  <a:gd name="connsiteY32" fmla="*/ 387132 h 715479"/>
                  <a:gd name="connsiteX33" fmla="*/ 6987200 w 10455568"/>
                  <a:gd name="connsiteY33" fmla="*/ 398073 h 715479"/>
                  <a:gd name="connsiteX34" fmla="*/ 6861115 w 10455568"/>
                  <a:gd name="connsiteY34" fmla="*/ 407542 h 715479"/>
                  <a:gd name="connsiteX35" fmla="*/ 6747718 w 10455568"/>
                  <a:gd name="connsiteY35" fmla="*/ 410900 h 715479"/>
                  <a:gd name="connsiteX36" fmla="*/ 6638839 w 10455568"/>
                  <a:gd name="connsiteY36" fmla="*/ 420654 h 715479"/>
                  <a:gd name="connsiteX37" fmla="*/ 6561486 w 10455568"/>
                  <a:gd name="connsiteY37" fmla="*/ 435540 h 715479"/>
                  <a:gd name="connsiteX38" fmla="*/ 6477200 w 10455568"/>
                  <a:gd name="connsiteY38" fmla="*/ 447113 h 715479"/>
                  <a:gd name="connsiteX39" fmla="*/ 6246111 w 10455568"/>
                  <a:gd name="connsiteY39" fmla="*/ 497537 h 715479"/>
                  <a:gd name="connsiteX40" fmla="*/ 6202328 w 10455568"/>
                  <a:gd name="connsiteY40" fmla="*/ 492074 h 715479"/>
                  <a:gd name="connsiteX41" fmla="*/ 5956458 w 10455568"/>
                  <a:gd name="connsiteY41" fmla="*/ 500965 h 715479"/>
                  <a:gd name="connsiteX42" fmla="*/ 5903139 w 10455568"/>
                  <a:gd name="connsiteY42" fmla="*/ 505186 h 715479"/>
                  <a:gd name="connsiteX43" fmla="*/ 5757547 w 10455568"/>
                  <a:gd name="connsiteY43" fmla="*/ 480730 h 715479"/>
                  <a:gd name="connsiteX44" fmla="*/ 5540270 w 10455568"/>
                  <a:gd name="connsiteY44" fmla="*/ 550023 h 715479"/>
                  <a:gd name="connsiteX45" fmla="*/ 5338128 w 10455568"/>
                  <a:gd name="connsiteY45" fmla="*/ 631974 h 715479"/>
                  <a:gd name="connsiteX46" fmla="*/ 5312622 w 10455568"/>
                  <a:gd name="connsiteY46" fmla="*/ 642454 h 715479"/>
                  <a:gd name="connsiteX47" fmla="*/ 5239393 w 10455568"/>
                  <a:gd name="connsiteY47" fmla="*/ 662307 h 715479"/>
                  <a:gd name="connsiteX48" fmla="*/ 5147821 w 10455568"/>
                  <a:gd name="connsiteY48" fmla="*/ 673791 h 715479"/>
                  <a:gd name="connsiteX49" fmla="*/ 5032111 w 10455568"/>
                  <a:gd name="connsiteY49" fmla="*/ 694497 h 715479"/>
                  <a:gd name="connsiteX50" fmla="*/ 4937648 w 10455568"/>
                  <a:gd name="connsiteY50" fmla="*/ 684913 h 715479"/>
                  <a:gd name="connsiteX51" fmla="*/ 4805529 w 10455568"/>
                  <a:gd name="connsiteY51" fmla="*/ 670032 h 715479"/>
                  <a:gd name="connsiteX52" fmla="*/ 4681029 w 10455568"/>
                  <a:gd name="connsiteY52" fmla="*/ 655792 h 715479"/>
                  <a:gd name="connsiteX53" fmla="*/ 4643990 w 10455568"/>
                  <a:gd name="connsiteY53" fmla="*/ 685120 h 715479"/>
                  <a:gd name="connsiteX54" fmla="*/ 4585542 w 10455568"/>
                  <a:gd name="connsiteY54" fmla="*/ 712411 h 715479"/>
                  <a:gd name="connsiteX55" fmla="*/ 4516947 w 10455568"/>
                  <a:gd name="connsiteY55" fmla="*/ 689117 h 715479"/>
                  <a:gd name="connsiteX56" fmla="*/ 4356995 w 10455568"/>
                  <a:gd name="connsiteY56" fmla="*/ 642048 h 715479"/>
                  <a:gd name="connsiteX57" fmla="*/ 4258219 w 10455568"/>
                  <a:gd name="connsiteY57" fmla="*/ 646156 h 715479"/>
                  <a:gd name="connsiteX58" fmla="*/ 4042233 w 10455568"/>
                  <a:gd name="connsiteY58" fmla="*/ 636117 h 715479"/>
                  <a:gd name="connsiteX59" fmla="*/ 3899777 w 10455568"/>
                  <a:gd name="connsiteY59" fmla="*/ 610576 h 715479"/>
                  <a:gd name="connsiteX60" fmla="*/ 3796441 w 10455568"/>
                  <a:gd name="connsiteY60" fmla="*/ 577707 h 715479"/>
                  <a:gd name="connsiteX61" fmla="*/ 3648774 w 10455568"/>
                  <a:gd name="connsiteY61" fmla="*/ 535623 h 715479"/>
                  <a:gd name="connsiteX62" fmla="*/ 3502227 w 10455568"/>
                  <a:gd name="connsiteY62" fmla="*/ 518518 h 715479"/>
                  <a:gd name="connsiteX63" fmla="*/ 3395228 w 10455568"/>
                  <a:gd name="connsiteY63" fmla="*/ 491723 h 715479"/>
                  <a:gd name="connsiteX64" fmla="*/ 3265757 w 10455568"/>
                  <a:gd name="connsiteY64" fmla="*/ 477242 h 715479"/>
                  <a:gd name="connsiteX65" fmla="*/ 3158404 w 10455568"/>
                  <a:gd name="connsiteY65" fmla="*/ 483689 h 715479"/>
                  <a:gd name="connsiteX66" fmla="*/ 2990483 w 10455568"/>
                  <a:gd name="connsiteY66" fmla="*/ 499212 h 715479"/>
                  <a:gd name="connsiteX67" fmla="*/ 2779802 w 10455568"/>
                  <a:gd name="connsiteY67" fmla="*/ 443069 h 715479"/>
                  <a:gd name="connsiteX68" fmla="*/ 2695508 w 10455568"/>
                  <a:gd name="connsiteY68" fmla="*/ 433082 h 715479"/>
                  <a:gd name="connsiteX69" fmla="*/ 2616713 w 10455568"/>
                  <a:gd name="connsiteY69" fmla="*/ 431172 h 715479"/>
                  <a:gd name="connsiteX70" fmla="*/ 2447364 w 10455568"/>
                  <a:gd name="connsiteY70" fmla="*/ 395810 h 715479"/>
                  <a:gd name="connsiteX71" fmla="*/ 2378751 w 10455568"/>
                  <a:gd name="connsiteY71" fmla="*/ 385044 h 715479"/>
                  <a:gd name="connsiteX72" fmla="*/ 2284230 w 10455568"/>
                  <a:gd name="connsiteY72" fmla="*/ 391782 h 715479"/>
                  <a:gd name="connsiteX73" fmla="*/ 2110801 w 10455568"/>
                  <a:gd name="connsiteY73" fmla="*/ 382042 h 715479"/>
                  <a:gd name="connsiteX74" fmla="*/ 1934854 w 10455568"/>
                  <a:gd name="connsiteY74" fmla="*/ 331108 h 715479"/>
                  <a:gd name="connsiteX75" fmla="*/ 1862479 w 10455568"/>
                  <a:gd name="connsiteY75" fmla="*/ 342158 h 715479"/>
                  <a:gd name="connsiteX76" fmla="*/ 1836283 w 10455568"/>
                  <a:gd name="connsiteY76" fmla="*/ 342488 h 715479"/>
                  <a:gd name="connsiteX77" fmla="*/ 1599327 w 10455568"/>
                  <a:gd name="connsiteY77" fmla="*/ 323970 h 715479"/>
                  <a:gd name="connsiteX78" fmla="*/ 1575578 w 10455568"/>
                  <a:gd name="connsiteY78" fmla="*/ 321802 h 715479"/>
                  <a:gd name="connsiteX79" fmla="*/ 1463288 w 10455568"/>
                  <a:gd name="connsiteY79" fmla="*/ 298576 h 715479"/>
                  <a:gd name="connsiteX80" fmla="*/ 1184165 w 10455568"/>
                  <a:gd name="connsiteY80" fmla="*/ 298373 h 715479"/>
                  <a:gd name="connsiteX81" fmla="*/ 1166899 w 10455568"/>
                  <a:gd name="connsiteY81" fmla="*/ 297220 h 715479"/>
                  <a:gd name="connsiteX82" fmla="*/ 1074855 w 10455568"/>
                  <a:gd name="connsiteY82" fmla="*/ 318934 h 715479"/>
                  <a:gd name="connsiteX83" fmla="*/ 1030232 w 10455568"/>
                  <a:gd name="connsiteY83" fmla="*/ 343829 h 715479"/>
                  <a:gd name="connsiteX84" fmla="*/ 959854 w 10455568"/>
                  <a:gd name="connsiteY84" fmla="*/ 371351 h 715479"/>
                  <a:gd name="connsiteX85" fmla="*/ 887350 w 10455568"/>
                  <a:gd name="connsiteY85" fmla="*/ 384742 h 715479"/>
                  <a:gd name="connsiteX86" fmla="*/ 762349 w 10455568"/>
                  <a:gd name="connsiteY86" fmla="*/ 358882 h 715479"/>
                  <a:gd name="connsiteX87" fmla="*/ 717454 w 10455568"/>
                  <a:gd name="connsiteY87" fmla="*/ 358448 h 715479"/>
                  <a:gd name="connsiteX88" fmla="*/ 616859 w 10455568"/>
                  <a:gd name="connsiteY88" fmla="*/ 348700 h 715479"/>
                  <a:gd name="connsiteX89" fmla="*/ 529939 w 10455568"/>
                  <a:gd name="connsiteY89" fmla="*/ 355789 h 715479"/>
                  <a:gd name="connsiteX90" fmla="*/ 461851 w 10455568"/>
                  <a:gd name="connsiteY90" fmla="*/ 386945 h 715479"/>
                  <a:gd name="connsiteX91" fmla="*/ 360707 w 10455568"/>
                  <a:gd name="connsiteY91" fmla="*/ 399082 h 715479"/>
                  <a:gd name="connsiteX92" fmla="*/ 293863 w 10455568"/>
                  <a:gd name="connsiteY92" fmla="*/ 384410 h 715479"/>
                  <a:gd name="connsiteX93" fmla="*/ 280347 w 10455568"/>
                  <a:gd name="connsiteY93" fmla="*/ 382711 h 715479"/>
                  <a:gd name="connsiteX94" fmla="*/ 108881 w 10455568"/>
                  <a:gd name="connsiteY94" fmla="*/ 393231 h 715479"/>
                  <a:gd name="connsiteX95" fmla="*/ 53435 w 10455568"/>
                  <a:gd name="connsiteY95" fmla="*/ 397222 h 715479"/>
                  <a:gd name="connsiteX96" fmla="*/ 0 w 10455568"/>
                  <a:gd name="connsiteY96" fmla="*/ 409348 h 71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10455568" h="715479">
                    <a:moveTo>
                      <a:pt x="0" y="0"/>
                    </a:moveTo>
                    <a:lnTo>
                      <a:pt x="10455568" y="0"/>
                    </a:lnTo>
                    <a:lnTo>
                      <a:pt x="10434629" y="8947"/>
                    </a:lnTo>
                    <a:cubicBezTo>
                      <a:pt x="10373917" y="32898"/>
                      <a:pt x="10311087" y="51455"/>
                      <a:pt x="10249341" y="73146"/>
                    </a:cubicBezTo>
                    <a:cubicBezTo>
                      <a:pt x="10223176" y="82504"/>
                      <a:pt x="10198388" y="94974"/>
                      <a:pt x="10172148" y="103170"/>
                    </a:cubicBezTo>
                    <a:cubicBezTo>
                      <a:pt x="10113395" y="121743"/>
                      <a:pt x="10053617" y="138053"/>
                      <a:pt x="9994576" y="156647"/>
                    </a:cubicBezTo>
                    <a:cubicBezTo>
                      <a:pt x="9960929" y="167389"/>
                      <a:pt x="9928899" y="184724"/>
                      <a:pt x="9894474" y="192604"/>
                    </a:cubicBezTo>
                    <a:cubicBezTo>
                      <a:pt x="9812718" y="211289"/>
                      <a:pt x="9730121" y="226242"/>
                      <a:pt x="9647603" y="242354"/>
                    </a:cubicBezTo>
                    <a:cubicBezTo>
                      <a:pt x="9562500" y="258935"/>
                      <a:pt x="9477721" y="276078"/>
                      <a:pt x="9392533" y="291498"/>
                    </a:cubicBezTo>
                    <a:cubicBezTo>
                      <a:pt x="9345891" y="299632"/>
                      <a:pt x="9298681" y="303723"/>
                      <a:pt x="9252019" y="311564"/>
                    </a:cubicBezTo>
                    <a:cubicBezTo>
                      <a:pt x="9211115" y="318433"/>
                      <a:pt x="9170740" y="328758"/>
                      <a:pt x="9129899" y="336497"/>
                    </a:cubicBezTo>
                    <a:cubicBezTo>
                      <a:pt x="9094507" y="342987"/>
                      <a:pt x="9058706" y="347759"/>
                      <a:pt x="9023312" y="354253"/>
                    </a:cubicBezTo>
                    <a:cubicBezTo>
                      <a:pt x="8966639" y="364814"/>
                      <a:pt x="8910315" y="376230"/>
                      <a:pt x="8853949" y="387064"/>
                    </a:cubicBezTo>
                    <a:cubicBezTo>
                      <a:pt x="8830350" y="391295"/>
                      <a:pt x="8805902" y="400245"/>
                      <a:pt x="8783278" y="397418"/>
                    </a:cubicBezTo>
                    <a:cubicBezTo>
                      <a:pt x="8726267" y="390232"/>
                      <a:pt x="8671093" y="397198"/>
                      <a:pt x="8615640" y="408552"/>
                    </a:cubicBezTo>
                    <a:cubicBezTo>
                      <a:pt x="8596680" y="412471"/>
                      <a:pt x="8576049" y="413291"/>
                      <a:pt x="8557154" y="409627"/>
                    </a:cubicBezTo>
                    <a:cubicBezTo>
                      <a:pt x="8518491" y="402356"/>
                      <a:pt x="8480716" y="390947"/>
                      <a:pt x="8442474" y="381318"/>
                    </a:cubicBezTo>
                    <a:cubicBezTo>
                      <a:pt x="8438313" y="380145"/>
                      <a:pt x="8433365" y="380189"/>
                      <a:pt x="8428959" y="379618"/>
                    </a:cubicBezTo>
                    <a:cubicBezTo>
                      <a:pt x="8403970" y="376366"/>
                      <a:pt x="8379279" y="373098"/>
                      <a:pt x="8354329" y="370428"/>
                    </a:cubicBezTo>
                    <a:cubicBezTo>
                      <a:pt x="8340833" y="369017"/>
                      <a:pt x="8327184" y="369657"/>
                      <a:pt x="8313705" y="368535"/>
                    </a:cubicBezTo>
                    <a:cubicBezTo>
                      <a:pt x="8261532" y="363935"/>
                      <a:pt x="8205623" y="381441"/>
                      <a:pt x="8158571" y="349396"/>
                    </a:cubicBezTo>
                    <a:cubicBezTo>
                      <a:pt x="8128030" y="328752"/>
                      <a:pt x="8100257" y="335890"/>
                      <a:pt x="8069467" y="341485"/>
                    </a:cubicBezTo>
                    <a:cubicBezTo>
                      <a:pt x="8046153" y="345696"/>
                      <a:pt x="8022024" y="346466"/>
                      <a:pt x="7998265" y="348379"/>
                    </a:cubicBezTo>
                    <a:cubicBezTo>
                      <a:pt x="7956565" y="352093"/>
                      <a:pt x="7914826" y="355232"/>
                      <a:pt x="7873167" y="359529"/>
                    </a:cubicBezTo>
                    <a:cubicBezTo>
                      <a:pt x="7859864" y="361016"/>
                      <a:pt x="7846730" y="369197"/>
                      <a:pt x="7833600" y="368926"/>
                    </a:cubicBezTo>
                    <a:cubicBezTo>
                      <a:pt x="7772906" y="367528"/>
                      <a:pt x="7711993" y="362939"/>
                      <a:pt x="7651338" y="362121"/>
                    </a:cubicBezTo>
                    <a:cubicBezTo>
                      <a:pt x="7616924" y="361556"/>
                      <a:pt x="7582209" y="369456"/>
                      <a:pt x="7548003" y="367710"/>
                    </a:cubicBezTo>
                    <a:cubicBezTo>
                      <a:pt x="7508539" y="365739"/>
                      <a:pt x="7469448" y="356458"/>
                      <a:pt x="7430093" y="351855"/>
                    </a:cubicBezTo>
                    <a:cubicBezTo>
                      <a:pt x="7419227" y="350559"/>
                      <a:pt x="7407516" y="353979"/>
                      <a:pt x="7396245" y="355328"/>
                    </a:cubicBezTo>
                    <a:cubicBezTo>
                      <a:pt x="7383524" y="356781"/>
                      <a:pt x="7371134" y="358791"/>
                      <a:pt x="7358394" y="359950"/>
                    </a:cubicBezTo>
                    <a:cubicBezTo>
                      <a:pt x="7319573" y="363179"/>
                      <a:pt x="7280655" y="364958"/>
                      <a:pt x="7241933" y="369637"/>
                    </a:cubicBezTo>
                    <a:cubicBezTo>
                      <a:pt x="7218235" y="372418"/>
                      <a:pt x="7194108" y="386008"/>
                      <a:pt x="7171767" y="383160"/>
                    </a:cubicBezTo>
                    <a:cubicBezTo>
                      <a:pt x="7126248" y="377813"/>
                      <a:pt x="7082583" y="399728"/>
                      <a:pt x="7036569" y="387132"/>
                    </a:cubicBezTo>
                    <a:cubicBezTo>
                      <a:pt x="7022328" y="383442"/>
                      <a:pt x="7003983" y="396347"/>
                      <a:pt x="6987200" y="398073"/>
                    </a:cubicBezTo>
                    <a:cubicBezTo>
                      <a:pt x="6945251" y="402388"/>
                      <a:pt x="6903183" y="404965"/>
                      <a:pt x="6861115" y="407542"/>
                    </a:cubicBezTo>
                    <a:cubicBezTo>
                      <a:pt x="6823394" y="409822"/>
                      <a:pt x="6784520" y="416550"/>
                      <a:pt x="6747718" y="410900"/>
                    </a:cubicBezTo>
                    <a:cubicBezTo>
                      <a:pt x="6709137" y="404791"/>
                      <a:pt x="6674999" y="408284"/>
                      <a:pt x="6638839" y="420654"/>
                    </a:cubicBezTo>
                    <a:cubicBezTo>
                      <a:pt x="6614066" y="429044"/>
                      <a:pt x="6587444" y="431733"/>
                      <a:pt x="6561486" y="435540"/>
                    </a:cubicBezTo>
                    <a:cubicBezTo>
                      <a:pt x="6533513" y="439778"/>
                      <a:pt x="6502069" y="435804"/>
                      <a:pt x="6477200" y="447113"/>
                    </a:cubicBezTo>
                    <a:cubicBezTo>
                      <a:pt x="6403159" y="480713"/>
                      <a:pt x="6325566" y="492119"/>
                      <a:pt x="6246111" y="497537"/>
                    </a:cubicBezTo>
                    <a:cubicBezTo>
                      <a:pt x="6231608" y="498524"/>
                      <a:pt x="6216540" y="495475"/>
                      <a:pt x="6202328" y="492074"/>
                    </a:cubicBezTo>
                    <a:cubicBezTo>
                      <a:pt x="6119346" y="471508"/>
                      <a:pt x="6038018" y="479381"/>
                      <a:pt x="5956458" y="500965"/>
                    </a:cubicBezTo>
                    <a:cubicBezTo>
                      <a:pt x="5939584" y="505613"/>
                      <a:pt x="5920486" y="507499"/>
                      <a:pt x="5903139" y="505186"/>
                    </a:cubicBezTo>
                    <a:cubicBezTo>
                      <a:pt x="5854306" y="498315"/>
                      <a:pt x="5806470" y="484677"/>
                      <a:pt x="5757547" y="480730"/>
                    </a:cubicBezTo>
                    <a:cubicBezTo>
                      <a:pt x="5676701" y="474297"/>
                      <a:pt x="5610121" y="519038"/>
                      <a:pt x="5540270" y="550023"/>
                    </a:cubicBezTo>
                    <a:cubicBezTo>
                      <a:pt x="5473801" y="579316"/>
                      <a:pt x="5419599" y="638949"/>
                      <a:pt x="5338128" y="631974"/>
                    </a:cubicBezTo>
                    <a:cubicBezTo>
                      <a:pt x="5329931" y="631367"/>
                      <a:pt x="5321476" y="639812"/>
                      <a:pt x="5312622" y="642454"/>
                    </a:cubicBezTo>
                    <a:cubicBezTo>
                      <a:pt x="5288350" y="649647"/>
                      <a:pt x="5264155" y="657994"/>
                      <a:pt x="5239393" y="662307"/>
                    </a:cubicBezTo>
                    <a:cubicBezTo>
                      <a:pt x="5209181" y="667862"/>
                      <a:pt x="5178072" y="668817"/>
                      <a:pt x="5147821" y="673791"/>
                    </a:cubicBezTo>
                    <a:cubicBezTo>
                      <a:pt x="5108908" y="679940"/>
                      <a:pt x="5070972" y="691848"/>
                      <a:pt x="5032111" y="694497"/>
                    </a:cubicBezTo>
                    <a:cubicBezTo>
                      <a:pt x="5000793" y="696632"/>
                      <a:pt x="4969032" y="688019"/>
                      <a:pt x="4937648" y="684913"/>
                    </a:cubicBezTo>
                    <a:cubicBezTo>
                      <a:pt x="4893363" y="680649"/>
                      <a:pt x="4845361" y="685962"/>
                      <a:pt x="4805529" y="670032"/>
                    </a:cubicBezTo>
                    <a:cubicBezTo>
                      <a:pt x="4763006" y="653119"/>
                      <a:pt x="4723244" y="646796"/>
                      <a:pt x="4681029" y="655792"/>
                    </a:cubicBezTo>
                    <a:cubicBezTo>
                      <a:pt x="4666957" y="658791"/>
                      <a:pt x="4649519" y="672217"/>
                      <a:pt x="4643990" y="685120"/>
                    </a:cubicBezTo>
                    <a:cubicBezTo>
                      <a:pt x="4631676" y="713928"/>
                      <a:pt x="4612585" y="720184"/>
                      <a:pt x="4585542" y="712411"/>
                    </a:cubicBezTo>
                    <a:cubicBezTo>
                      <a:pt x="4562077" y="705853"/>
                      <a:pt x="4533672" y="703713"/>
                      <a:pt x="4516947" y="689117"/>
                    </a:cubicBezTo>
                    <a:cubicBezTo>
                      <a:pt x="4469552" y="647774"/>
                      <a:pt x="4412904" y="650180"/>
                      <a:pt x="4356995" y="642048"/>
                    </a:cubicBezTo>
                    <a:cubicBezTo>
                      <a:pt x="4322867" y="637088"/>
                      <a:pt x="4291523" y="638934"/>
                      <a:pt x="4258219" y="646156"/>
                    </a:cubicBezTo>
                    <a:cubicBezTo>
                      <a:pt x="4185895" y="662159"/>
                      <a:pt x="4113776" y="651342"/>
                      <a:pt x="4042233" y="636117"/>
                    </a:cubicBezTo>
                    <a:cubicBezTo>
                      <a:pt x="3994923" y="625941"/>
                      <a:pt x="3946812" y="621063"/>
                      <a:pt x="3899777" y="610576"/>
                    </a:cubicBezTo>
                    <a:cubicBezTo>
                      <a:pt x="3864554" y="602488"/>
                      <a:pt x="3829196" y="592371"/>
                      <a:pt x="3796441" y="577707"/>
                    </a:cubicBezTo>
                    <a:cubicBezTo>
                      <a:pt x="3748937" y="556178"/>
                      <a:pt x="3706395" y="521788"/>
                      <a:pt x="3648774" y="535623"/>
                    </a:cubicBezTo>
                    <a:cubicBezTo>
                      <a:pt x="3598036" y="547820"/>
                      <a:pt x="3550396" y="532716"/>
                      <a:pt x="3502227" y="518518"/>
                    </a:cubicBezTo>
                    <a:cubicBezTo>
                      <a:pt x="3466848" y="508111"/>
                      <a:pt x="3431455" y="497410"/>
                      <a:pt x="3395228" y="491723"/>
                    </a:cubicBezTo>
                    <a:cubicBezTo>
                      <a:pt x="3352235" y="485040"/>
                      <a:pt x="3304663" y="492363"/>
                      <a:pt x="3265757" y="477242"/>
                    </a:cubicBezTo>
                    <a:cubicBezTo>
                      <a:pt x="3225052" y="461369"/>
                      <a:pt x="3193136" y="476075"/>
                      <a:pt x="3158404" y="483689"/>
                    </a:cubicBezTo>
                    <a:cubicBezTo>
                      <a:pt x="3102986" y="495623"/>
                      <a:pt x="3048333" y="514498"/>
                      <a:pt x="2990483" y="499212"/>
                    </a:cubicBezTo>
                    <a:cubicBezTo>
                      <a:pt x="2920173" y="480697"/>
                      <a:pt x="2850324" y="460405"/>
                      <a:pt x="2779802" y="443069"/>
                    </a:cubicBezTo>
                    <a:cubicBezTo>
                      <a:pt x="2752548" y="436477"/>
                      <a:pt x="2723606" y="434954"/>
                      <a:pt x="2695508" y="433082"/>
                    </a:cubicBezTo>
                    <a:cubicBezTo>
                      <a:pt x="2668903" y="431690"/>
                      <a:pt x="2637847" y="441965"/>
                      <a:pt x="2616713" y="431172"/>
                    </a:cubicBezTo>
                    <a:cubicBezTo>
                      <a:pt x="2562378" y="403411"/>
                      <a:pt x="2507687" y="391698"/>
                      <a:pt x="2447364" y="395810"/>
                    </a:cubicBezTo>
                    <a:cubicBezTo>
                      <a:pt x="2424744" y="397352"/>
                      <a:pt x="2401814" y="385802"/>
                      <a:pt x="2378751" y="385044"/>
                    </a:cubicBezTo>
                    <a:cubicBezTo>
                      <a:pt x="2347229" y="384281"/>
                      <a:pt x="2310735" y="378901"/>
                      <a:pt x="2284230" y="391782"/>
                    </a:cubicBezTo>
                    <a:cubicBezTo>
                      <a:pt x="2221919" y="422248"/>
                      <a:pt x="2168532" y="404037"/>
                      <a:pt x="2110801" y="382042"/>
                    </a:cubicBezTo>
                    <a:cubicBezTo>
                      <a:pt x="2053961" y="360279"/>
                      <a:pt x="1994577" y="343935"/>
                      <a:pt x="1934854" y="331108"/>
                    </a:cubicBezTo>
                    <a:cubicBezTo>
                      <a:pt x="1912400" y="326519"/>
                      <a:pt x="1886705" y="338470"/>
                      <a:pt x="1862479" y="342158"/>
                    </a:cubicBezTo>
                    <a:cubicBezTo>
                      <a:pt x="1853818" y="343333"/>
                      <a:pt x="1844309" y="344855"/>
                      <a:pt x="1836283" y="342488"/>
                    </a:cubicBezTo>
                    <a:cubicBezTo>
                      <a:pt x="1758698" y="319808"/>
                      <a:pt x="1680403" y="303878"/>
                      <a:pt x="1599327" y="323970"/>
                    </a:cubicBezTo>
                    <a:cubicBezTo>
                      <a:pt x="1591888" y="325937"/>
                      <a:pt x="1583257" y="323319"/>
                      <a:pt x="1575578" y="321802"/>
                    </a:cubicBezTo>
                    <a:cubicBezTo>
                      <a:pt x="1538035" y="313873"/>
                      <a:pt x="1500950" y="299795"/>
                      <a:pt x="1463288" y="298576"/>
                    </a:cubicBezTo>
                    <a:cubicBezTo>
                      <a:pt x="1370438" y="295582"/>
                      <a:pt x="1277384" y="298137"/>
                      <a:pt x="1184165" y="298373"/>
                    </a:cubicBezTo>
                    <a:cubicBezTo>
                      <a:pt x="1178344" y="298480"/>
                      <a:pt x="1172255" y="298896"/>
                      <a:pt x="1166899" y="297220"/>
                    </a:cubicBezTo>
                    <a:cubicBezTo>
                      <a:pt x="1131827" y="287082"/>
                      <a:pt x="1102238" y="293180"/>
                      <a:pt x="1074855" y="318934"/>
                    </a:cubicBezTo>
                    <a:cubicBezTo>
                      <a:pt x="1062808" y="330244"/>
                      <a:pt x="1045783" y="336940"/>
                      <a:pt x="1030232" y="343829"/>
                    </a:cubicBezTo>
                    <a:cubicBezTo>
                      <a:pt x="1007334" y="354132"/>
                      <a:pt x="983839" y="364180"/>
                      <a:pt x="959854" y="371351"/>
                    </a:cubicBezTo>
                    <a:cubicBezTo>
                      <a:pt x="936141" y="378210"/>
                      <a:pt x="910825" y="387219"/>
                      <a:pt x="887350" y="384742"/>
                    </a:cubicBezTo>
                    <a:cubicBezTo>
                      <a:pt x="845096" y="380339"/>
                      <a:pt x="804258" y="366810"/>
                      <a:pt x="762349" y="358882"/>
                    </a:cubicBezTo>
                    <a:cubicBezTo>
                      <a:pt x="747884" y="356082"/>
                      <a:pt x="732263" y="357732"/>
                      <a:pt x="717454" y="358448"/>
                    </a:cubicBezTo>
                    <a:cubicBezTo>
                      <a:pt x="683463" y="359893"/>
                      <a:pt x="649238" y="370675"/>
                      <a:pt x="616859" y="348700"/>
                    </a:cubicBezTo>
                    <a:cubicBezTo>
                      <a:pt x="586900" y="328019"/>
                      <a:pt x="558641" y="336644"/>
                      <a:pt x="529939" y="355789"/>
                    </a:cubicBezTo>
                    <a:cubicBezTo>
                      <a:pt x="509309" y="369433"/>
                      <a:pt x="485605" y="380664"/>
                      <a:pt x="461851" y="386945"/>
                    </a:cubicBezTo>
                    <a:cubicBezTo>
                      <a:pt x="429225" y="395576"/>
                      <a:pt x="396634" y="400422"/>
                      <a:pt x="360707" y="399082"/>
                    </a:cubicBezTo>
                    <a:cubicBezTo>
                      <a:pt x="335299" y="398193"/>
                      <a:pt x="314629" y="398437"/>
                      <a:pt x="293863" y="384410"/>
                    </a:cubicBezTo>
                    <a:cubicBezTo>
                      <a:pt x="290517" y="382308"/>
                      <a:pt x="284678" y="382122"/>
                      <a:pt x="280347" y="382711"/>
                    </a:cubicBezTo>
                    <a:cubicBezTo>
                      <a:pt x="223554" y="391535"/>
                      <a:pt x="166827" y="392780"/>
                      <a:pt x="108881" y="393231"/>
                    </a:cubicBezTo>
                    <a:cubicBezTo>
                      <a:pt x="90460" y="393322"/>
                      <a:pt x="71882" y="394571"/>
                      <a:pt x="53435" y="397222"/>
                    </a:cubicBezTo>
                    <a:lnTo>
                      <a:pt x="0" y="409348"/>
                    </a:lnTo>
                    <a:close/>
                  </a:path>
                </a:pathLst>
              </a:custGeom>
              <a:blipFill>
                <a:blip r:embed="rId2">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58594372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5AE5F6C-A7F7-5C59-53F4-31DECF09DDAA}"/>
              </a:ext>
            </a:extLst>
          </p:cNvPr>
          <p:cNvSpPr>
            <a:spLocks noGrp="1"/>
          </p:cNvSpPr>
          <p:nvPr>
            <p:ph type="title"/>
          </p:nvPr>
        </p:nvSpPr>
        <p:spPr>
          <a:xfrm>
            <a:off x="761803" y="350196"/>
            <a:ext cx="4646904" cy="1624520"/>
          </a:xfrm>
        </p:spPr>
        <p:txBody>
          <a:bodyPr anchor="ctr">
            <a:normAutofit/>
          </a:bodyPr>
          <a:lstStyle/>
          <a:p>
            <a:r>
              <a:rPr lang="en-US" sz="4000">
                <a:latin typeface="Aptos"/>
              </a:rPr>
              <a:t>Harappan Urban Lifestyle</a:t>
            </a:r>
            <a:endParaRPr lang="en-US" sz="4000"/>
          </a:p>
        </p:txBody>
      </p:sp>
      <p:sp>
        <p:nvSpPr>
          <p:cNvPr id="3" name="Content Placeholder 2">
            <a:extLst>
              <a:ext uri="{FF2B5EF4-FFF2-40B4-BE49-F238E27FC236}">
                <a16:creationId xmlns:a16="http://schemas.microsoft.com/office/drawing/2014/main" id="{519A313E-F0C5-15E6-37AA-2E37C3D81272}"/>
              </a:ext>
            </a:extLst>
          </p:cNvPr>
          <p:cNvSpPr>
            <a:spLocks noGrp="1"/>
          </p:cNvSpPr>
          <p:nvPr>
            <p:ph idx="1"/>
          </p:nvPr>
        </p:nvSpPr>
        <p:spPr>
          <a:xfrm>
            <a:off x="761802" y="2743200"/>
            <a:ext cx="4646905" cy="3613149"/>
          </a:xfrm>
        </p:spPr>
        <p:txBody>
          <a:bodyPr vert="horz" lIns="91440" tIns="45720" rIns="91440" bIns="45720" rtlCol="0" anchor="ctr">
            <a:normAutofit/>
          </a:bodyPr>
          <a:lstStyle/>
          <a:p>
            <a:pPr marL="0" indent="0">
              <a:buNone/>
            </a:pPr>
            <a:endParaRPr lang="en-US" sz="1400">
              <a:ea typeface="+mn-lt"/>
              <a:cs typeface="+mn-lt"/>
            </a:endParaRPr>
          </a:p>
          <a:p>
            <a:r>
              <a:rPr lang="en-US" sz="1400">
                <a:ea typeface="+mn-lt"/>
                <a:cs typeface="+mn-lt"/>
              </a:rPr>
              <a:t>The Indus Valley Civilization, also called the Harappan Civilization, flourished between 2500 BCE and 1500 BCE in present-day Pakistan and north-western India. It was one of the world's earliest urban civilizations, contemporary with Mesopotamia and Ancient Egypt. Among its most remarkable features was its urban lifestyle, which reflected planning, cleanliness, social order, and advanced knowledge. The remains of Harappa, Mohenjo-daro, Dholavira, Kalibangan, Lothal, and other sites reveal how sophisticated their way of living was.</a:t>
            </a:r>
          </a:p>
          <a:p>
            <a:r>
              <a:rPr lang="en-US" sz="1400">
                <a:ea typeface="+mn-lt"/>
                <a:cs typeface="+mn-lt"/>
              </a:rPr>
              <a:t>This essay explores the Harappan town planning, houses, water supply, sanitation, economy, trade, food, clothing, ornaments, entertainment, religion, and social values to understand their urban lifestyle.</a:t>
            </a:r>
          </a:p>
        </p:txBody>
      </p:sp>
      <p:pic>
        <p:nvPicPr>
          <p:cNvPr id="5" name="Picture 4" descr="Yellow stone houses">
            <a:extLst>
              <a:ext uri="{FF2B5EF4-FFF2-40B4-BE49-F238E27FC236}">
                <a16:creationId xmlns:a16="http://schemas.microsoft.com/office/drawing/2014/main" id="{CE92A923-0AA4-4DF3-AF8B-A836022ADC03}"/>
              </a:ext>
            </a:extLst>
          </p:cNvPr>
          <p:cNvPicPr>
            <a:picLocks noChangeAspect="1"/>
          </p:cNvPicPr>
          <p:nvPr/>
        </p:nvPicPr>
        <p:blipFill>
          <a:blip r:embed="rId2"/>
          <a:srcRect l="30989" r="8271" b="9"/>
          <a:stretch>
            <a:fillRect/>
          </a:stretch>
        </p:blipFill>
        <p:spPr>
          <a:xfrm>
            <a:off x="6096000" y="1"/>
            <a:ext cx="6102825" cy="6858000"/>
          </a:xfrm>
          <a:prstGeom prst="rect">
            <a:avLst/>
          </a:prstGeom>
        </p:spPr>
      </p:pic>
    </p:spTree>
    <p:extLst>
      <p:ext uri="{BB962C8B-B14F-4D97-AF65-F5344CB8AC3E}">
        <p14:creationId xmlns:p14="http://schemas.microsoft.com/office/powerpoint/2010/main" val="27912177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C3BE2-92F5-6137-E158-862894F35123}"/>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BC44DF28-5C0E-FDD2-11B1-CEE00E399709}"/>
              </a:ext>
            </a:extLst>
          </p:cNvPr>
          <p:cNvPicPr>
            <a:picLocks noGrp="1" noChangeAspect="1"/>
          </p:cNvPicPr>
          <p:nvPr>
            <p:ph idx="1"/>
          </p:nvPr>
        </p:nvPicPr>
        <p:blipFill>
          <a:blip r:embed="rId2">
            <a:extLst>
              <a:ext uri="{837473B0-CC2E-450A-ABE3-18F120FF3D39}">
                <a1611:picAttrSrcUrl xmlns:a1611="http://schemas.microsoft.com/office/drawing/2016/11/main" r:id="rId3"/>
              </a:ext>
            </a:extLst>
          </a:blip>
          <a:stretch>
            <a:fillRect/>
          </a:stretch>
        </p:blipFill>
        <p:spPr>
          <a:xfrm>
            <a:off x="5778917" y="4805"/>
            <a:ext cx="6409322" cy="6940215"/>
          </a:xfrm>
          <a:prstGeom prst="rect">
            <a:avLst/>
          </a:prstGeom>
        </p:spPr>
      </p:pic>
      <p:sp>
        <p:nvSpPr>
          <p:cNvPr id="5" name="TextBox 4">
            <a:extLst>
              <a:ext uri="{FF2B5EF4-FFF2-40B4-BE49-F238E27FC236}">
                <a16:creationId xmlns:a16="http://schemas.microsoft.com/office/drawing/2014/main" id="{EBA782E7-F998-D273-C88A-B5B28032E715}"/>
              </a:ext>
            </a:extLst>
          </p:cNvPr>
          <p:cNvSpPr txBox="1"/>
          <p:nvPr/>
        </p:nvSpPr>
        <p:spPr>
          <a:xfrm>
            <a:off x="4214813" y="5411788"/>
            <a:ext cx="3762375" cy="317500"/>
          </a:xfrm>
          <a:prstGeom prst="rect">
            <a:avLst/>
          </a:prstGeom>
        </p:spPr>
        <p:txBody>
          <a:bodyPr>
            <a:normAutofit fontScale="62500" lnSpcReduction="20000"/>
          </a:bodyPr>
          <a:lstStyle/>
          <a:p>
            <a:r>
              <a:rPr lang="en-US"/>
              <a:t>ThePhoto by PhotoAuthor is licensed under CCYYSA.</a:t>
            </a:r>
          </a:p>
        </p:txBody>
      </p:sp>
      <p:pic>
        <p:nvPicPr>
          <p:cNvPr id="7" name="Picture 6">
            <a:extLst>
              <a:ext uri="{FF2B5EF4-FFF2-40B4-BE49-F238E27FC236}">
                <a16:creationId xmlns:a16="http://schemas.microsoft.com/office/drawing/2014/main" id="{E9065169-8E21-3457-0F9F-28874554A4E2}"/>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10027" y="2508"/>
            <a:ext cx="5564605" cy="6943222"/>
          </a:xfrm>
          <a:prstGeom prst="rect">
            <a:avLst/>
          </a:prstGeom>
        </p:spPr>
      </p:pic>
      <p:sp>
        <p:nvSpPr>
          <p:cNvPr id="8" name="TextBox 7">
            <a:extLst>
              <a:ext uri="{FF2B5EF4-FFF2-40B4-BE49-F238E27FC236}">
                <a16:creationId xmlns:a16="http://schemas.microsoft.com/office/drawing/2014/main" id="{E5FEC452-AB27-1B19-28D3-71A91175742B}"/>
              </a:ext>
            </a:extLst>
          </p:cNvPr>
          <p:cNvSpPr txBox="1"/>
          <p:nvPr/>
        </p:nvSpPr>
        <p:spPr>
          <a:xfrm>
            <a:off x="10026" y="5100888"/>
            <a:ext cx="4191000" cy="317500"/>
          </a:xfrm>
          <a:prstGeom prst="rect">
            <a:avLst/>
          </a:prstGeom>
        </p:spPr>
        <p:txBody>
          <a:bodyPr>
            <a:normAutofit fontScale="70000" lnSpcReduction="20000"/>
          </a:bodyPr>
          <a:lstStyle/>
          <a:p>
            <a:r>
              <a:rPr lang="en-US"/>
              <a:t>ThePhoto by PhotoAuthor is licensed under CCYYSA.</a:t>
            </a:r>
          </a:p>
        </p:txBody>
      </p:sp>
    </p:spTree>
    <p:extLst>
      <p:ext uri="{BB962C8B-B14F-4D97-AF65-F5344CB8AC3E}">
        <p14:creationId xmlns:p14="http://schemas.microsoft.com/office/powerpoint/2010/main" val="32051425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2" name="Group 31">
            <a:extLst>
              <a:ext uri="{FF2B5EF4-FFF2-40B4-BE49-F238E27FC236}">
                <a16:creationId xmlns:a16="http://schemas.microsoft.com/office/drawing/2014/main" id="{114ED94A-C85D-4CD3-4205-438D21CE6B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9217" y="-1"/>
            <a:ext cx="5213267" cy="6883030"/>
            <a:chOff x="-19217" y="-1"/>
            <a:chExt cx="5213267" cy="6883030"/>
          </a:xfrm>
        </p:grpSpPr>
        <p:sp>
          <p:nvSpPr>
            <p:cNvPr id="28" name="Rectangle 27">
              <a:extLst>
                <a:ext uri="{FF2B5EF4-FFF2-40B4-BE49-F238E27FC236}">
                  <a16:creationId xmlns:a16="http://schemas.microsoft.com/office/drawing/2014/main" id="{E642BDB2-BF67-1D53-1C70-0B41D709E4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06" y="0"/>
              <a:ext cx="5204956" cy="6883029"/>
            </a:xfrm>
            <a:prstGeom prst="rect">
              <a:avLst/>
            </a:prstGeom>
            <a:gradFill>
              <a:gsLst>
                <a:gs pos="7000">
                  <a:schemeClr val="accent2"/>
                </a:gs>
                <a:gs pos="100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58E0D8CE-5DBF-B664-EB48-C29BF8AB48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19217" y="1731909"/>
              <a:ext cx="5204963" cy="5144400"/>
            </a:xfrm>
            <a:prstGeom prst="rect">
              <a:avLst/>
            </a:prstGeom>
            <a:gradFill flip="none" rotWithShape="1">
              <a:gsLst>
                <a:gs pos="0">
                  <a:schemeClr val="accent5">
                    <a:lumMod val="75000"/>
                  </a:schemeClr>
                </a:gs>
                <a:gs pos="60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30" name="Rectangle 29">
              <a:extLst>
                <a:ext uri="{FF2B5EF4-FFF2-40B4-BE49-F238E27FC236}">
                  <a16:creationId xmlns:a16="http://schemas.microsoft.com/office/drawing/2014/main" id="{DFD140CE-7DE2-C88F-5EAE-F45EB69E6A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10" y="6723"/>
              <a:ext cx="3834567" cy="6876300"/>
            </a:xfrm>
            <a:prstGeom prst="rect">
              <a:avLst/>
            </a:prstGeom>
            <a:gradFill flip="none" rotWithShape="1">
              <a:gsLst>
                <a:gs pos="3000">
                  <a:schemeClr val="accent2">
                    <a:lumMod val="60000"/>
                    <a:lumOff val="40000"/>
                    <a:alpha val="78000"/>
                  </a:schemeClr>
                </a:gs>
                <a:gs pos="42000">
                  <a:schemeClr val="accent2">
                    <a:alpha val="0"/>
                  </a:schemeClr>
                </a:gs>
              </a:gsLst>
              <a:lin ang="3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557E87E3-413F-10EF-63D8-6016E986C9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844601" y="833689"/>
              <a:ext cx="6872341" cy="5204961"/>
            </a:xfrm>
            <a:prstGeom prst="rect">
              <a:avLst/>
            </a:prstGeom>
            <a:gradFill>
              <a:gsLst>
                <a:gs pos="0">
                  <a:schemeClr val="accent5">
                    <a:alpha val="86000"/>
                  </a:schemeClr>
                </a:gs>
                <a:gs pos="57000">
                  <a:schemeClr val="accent2">
                    <a:alpha val="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86AD48CB-F4C3-B342-85A6-675705273C9B}"/>
              </a:ext>
            </a:extLst>
          </p:cNvPr>
          <p:cNvSpPr>
            <a:spLocks noGrp="1"/>
          </p:cNvSpPr>
          <p:nvPr>
            <p:ph type="title"/>
          </p:nvPr>
        </p:nvSpPr>
        <p:spPr>
          <a:xfrm>
            <a:off x="755484" y="739835"/>
            <a:ext cx="3702580" cy="1616203"/>
          </a:xfrm>
        </p:spPr>
        <p:txBody>
          <a:bodyPr anchor="b">
            <a:normAutofit/>
          </a:bodyPr>
          <a:lstStyle/>
          <a:p>
            <a:r>
              <a:rPr lang="en-US" sz="3200">
                <a:solidFill>
                  <a:srgbClr val="FFFFFF"/>
                </a:solidFill>
              </a:rPr>
              <a:t>WATER SUPPLY AND DRAINAGE SYSTEM</a:t>
            </a:r>
          </a:p>
        </p:txBody>
      </p:sp>
      <p:sp>
        <p:nvSpPr>
          <p:cNvPr id="3" name="Content Placeholder 2">
            <a:extLst>
              <a:ext uri="{FF2B5EF4-FFF2-40B4-BE49-F238E27FC236}">
                <a16:creationId xmlns:a16="http://schemas.microsoft.com/office/drawing/2014/main" id="{E8C68913-AC8D-9E4B-ADF0-79B3DAAC8578}"/>
              </a:ext>
            </a:extLst>
          </p:cNvPr>
          <p:cNvSpPr>
            <a:spLocks noGrp="1"/>
          </p:cNvSpPr>
          <p:nvPr>
            <p:ph idx="1"/>
          </p:nvPr>
        </p:nvSpPr>
        <p:spPr>
          <a:xfrm>
            <a:off x="755484" y="2459116"/>
            <a:ext cx="3702579" cy="3524823"/>
          </a:xfrm>
        </p:spPr>
        <p:txBody>
          <a:bodyPr vert="horz" lIns="91440" tIns="45720" rIns="91440" bIns="45720" rtlCol="0">
            <a:normAutofit/>
          </a:bodyPr>
          <a:lstStyle/>
          <a:p>
            <a:pPr marL="0" indent="0">
              <a:buNone/>
            </a:pPr>
            <a:endParaRPr lang="en-US" sz="1300">
              <a:solidFill>
                <a:srgbClr val="FFFFFF"/>
              </a:solidFill>
            </a:endParaRPr>
          </a:p>
          <a:p>
            <a:r>
              <a:rPr lang="en-US" sz="1300">
                <a:solidFill>
                  <a:srgbClr val="FFFFFF"/>
                </a:solidFill>
                <a:ea typeface="+mn-lt"/>
                <a:cs typeface="+mn-lt"/>
              </a:rPr>
              <a:t>Perhaps the most striking aspect of the Harappan lifestyle was its advanced drainage system.</a:t>
            </a:r>
            <a:endParaRPr lang="en-US" sz="1300">
              <a:solidFill>
                <a:srgbClr val="FFFFFF"/>
              </a:solidFill>
            </a:endParaRPr>
          </a:p>
          <a:p>
            <a:r>
              <a:rPr lang="en-US" sz="1300">
                <a:solidFill>
                  <a:srgbClr val="FFFFFF"/>
                </a:solidFill>
                <a:ea typeface="+mn-lt"/>
                <a:cs typeface="+mn-lt"/>
              </a:rPr>
              <a:t>Covered Drains: Underground drains ran along the streets and were covered with stone slabs.</a:t>
            </a:r>
            <a:endParaRPr lang="en-US" sz="1300">
              <a:solidFill>
                <a:srgbClr val="FFFFFF"/>
              </a:solidFill>
            </a:endParaRPr>
          </a:p>
          <a:p>
            <a:r>
              <a:rPr lang="en-US" sz="1300">
                <a:solidFill>
                  <a:srgbClr val="FFFFFF"/>
                </a:solidFill>
                <a:ea typeface="+mn-lt"/>
                <a:cs typeface="+mn-lt"/>
              </a:rPr>
              <a:t>Manholes: There were inspection holes for cleaning the drains, similar to modern systems.</a:t>
            </a:r>
            <a:endParaRPr lang="en-US" sz="1300">
              <a:solidFill>
                <a:srgbClr val="FFFFFF"/>
              </a:solidFill>
            </a:endParaRPr>
          </a:p>
          <a:p>
            <a:r>
              <a:rPr lang="en-US" sz="1300">
                <a:solidFill>
                  <a:srgbClr val="FFFFFF"/>
                </a:solidFill>
                <a:ea typeface="+mn-lt"/>
                <a:cs typeface="+mn-lt"/>
              </a:rPr>
              <a:t>Wells: Each house or group of houses had wells, ensuring regular water supply.</a:t>
            </a:r>
            <a:endParaRPr lang="en-US" sz="1300">
              <a:solidFill>
                <a:srgbClr val="FFFFFF"/>
              </a:solidFill>
            </a:endParaRPr>
          </a:p>
          <a:p>
            <a:r>
              <a:rPr lang="en-US" sz="1300">
                <a:solidFill>
                  <a:srgbClr val="FFFFFF"/>
                </a:solidFill>
                <a:ea typeface="+mn-lt"/>
                <a:cs typeface="+mn-lt"/>
              </a:rPr>
              <a:t>This shows that Harappans attached great importance to public health and sanitation. Their civic sense was highly developed, and they valued a clean environment.</a:t>
            </a:r>
            <a:endParaRPr lang="en-US" sz="1300">
              <a:solidFill>
                <a:srgbClr val="FFFFFF"/>
              </a:solidFill>
            </a:endParaRPr>
          </a:p>
        </p:txBody>
      </p:sp>
      <p:pic>
        <p:nvPicPr>
          <p:cNvPr id="22" name="Picture 21" descr="Gray 3D art">
            <a:extLst>
              <a:ext uri="{FF2B5EF4-FFF2-40B4-BE49-F238E27FC236}">
                <a16:creationId xmlns:a16="http://schemas.microsoft.com/office/drawing/2014/main" id="{AF47CF1D-A604-C12E-C405-9824D18FF289}"/>
              </a:ext>
            </a:extLst>
          </p:cNvPr>
          <p:cNvPicPr>
            <a:picLocks noChangeAspect="1"/>
          </p:cNvPicPr>
          <p:nvPr/>
        </p:nvPicPr>
        <p:blipFill>
          <a:blip r:embed="rId2"/>
          <a:srcRect l="7154" r="41585" b="9"/>
          <a:stretch>
            <a:fillRect/>
          </a:stretch>
        </p:blipFill>
        <p:spPr>
          <a:xfrm>
            <a:off x="6656715" y="787114"/>
            <a:ext cx="4104179" cy="5283771"/>
          </a:xfrm>
          <a:prstGeom prst="rect">
            <a:avLst/>
          </a:prstGeom>
        </p:spPr>
      </p:pic>
    </p:spTree>
    <p:extLst>
      <p:ext uri="{BB962C8B-B14F-4D97-AF65-F5344CB8AC3E}">
        <p14:creationId xmlns:p14="http://schemas.microsoft.com/office/powerpoint/2010/main" val="25414439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587A877-2D00-E4FD-031B-B3A37A844A18}"/>
              </a:ext>
            </a:extLst>
          </p:cNvPr>
          <p:cNvSpPr>
            <a:spLocks noGrp="1"/>
          </p:cNvSpPr>
          <p:nvPr>
            <p:ph type="title"/>
          </p:nvPr>
        </p:nvSpPr>
        <p:spPr>
          <a:xfrm>
            <a:off x="1371597" y="348865"/>
            <a:ext cx="10044023" cy="877729"/>
          </a:xfrm>
        </p:spPr>
        <p:txBody>
          <a:bodyPr anchor="ctr">
            <a:normAutofit/>
          </a:bodyPr>
          <a:lstStyle/>
          <a:p>
            <a:pPr>
              <a:spcBef>
                <a:spcPts val="1000"/>
              </a:spcBef>
            </a:pPr>
            <a:r>
              <a:rPr lang="en-US" sz="4000">
                <a:solidFill>
                  <a:srgbClr val="FFFFFF"/>
                </a:solidFill>
                <a:latin typeface="Aptos"/>
              </a:rPr>
              <a:t>Houses and Domestic Life</a:t>
            </a:r>
            <a:endParaRPr lang="en-US"/>
          </a:p>
          <a:p>
            <a:endParaRPr lang="en-US" sz="4000">
              <a:solidFill>
                <a:srgbClr val="FFFFFF"/>
              </a:solidFill>
            </a:endParaRPr>
          </a:p>
        </p:txBody>
      </p:sp>
      <p:graphicFrame>
        <p:nvGraphicFramePr>
          <p:cNvPr id="31" name="Content Placeholder 2">
            <a:extLst>
              <a:ext uri="{FF2B5EF4-FFF2-40B4-BE49-F238E27FC236}">
                <a16:creationId xmlns:a16="http://schemas.microsoft.com/office/drawing/2014/main" id="{B3242059-2F0D-BE62-CD52-3978376D08F4}"/>
              </a:ext>
            </a:extLst>
          </p:cNvPr>
          <p:cNvGraphicFramePr>
            <a:graphicFrameLocks noGrp="1"/>
          </p:cNvGraphicFramePr>
          <p:nvPr>
            <p:ph idx="1"/>
            <p:extLst>
              <p:ext uri="{D42A27DB-BD31-4B8C-83A1-F6EECF244321}">
                <p14:modId xmlns:p14="http://schemas.microsoft.com/office/powerpoint/2010/main" val="1493831456"/>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362019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7493A-FA11-0019-DF5A-11CDCEDE4C85}"/>
              </a:ext>
            </a:extLst>
          </p:cNvPr>
          <p:cNvSpPr>
            <a:spLocks noGrp="1"/>
          </p:cNvSpPr>
          <p:nvPr>
            <p:ph type="title"/>
          </p:nvPr>
        </p:nvSpPr>
        <p:spPr/>
        <p:txBody>
          <a:bodyPr/>
          <a:lstStyle/>
          <a:p>
            <a:endParaRPr lang="en-US"/>
          </a:p>
        </p:txBody>
      </p:sp>
      <p:pic>
        <p:nvPicPr>
          <p:cNvPr id="4" name="Content Placeholder 3" descr="A group of people working on a brick wall&#10;&#10;AI-generated content may be incorrect.">
            <a:extLst>
              <a:ext uri="{FF2B5EF4-FFF2-40B4-BE49-F238E27FC236}">
                <a16:creationId xmlns:a16="http://schemas.microsoft.com/office/drawing/2014/main" id="{2E8B9F5A-BB9C-9930-DAA3-4C02FBDF208D}"/>
              </a:ext>
            </a:extLst>
          </p:cNvPr>
          <p:cNvPicPr>
            <a:picLocks noGrp="1" noChangeAspect="1"/>
          </p:cNvPicPr>
          <p:nvPr>
            <p:ph idx="1"/>
          </p:nvPr>
        </p:nvPicPr>
        <p:blipFill>
          <a:blip r:embed="rId2">
            <a:extLst>
              <a:ext uri="{837473B0-CC2E-450A-ABE3-18F120FF3D39}">
                <a1611:picAttrSrcUrl xmlns:a1611="http://schemas.microsoft.com/office/drawing/2016/11/main" r:id="rId3"/>
              </a:ext>
            </a:extLst>
          </a:blip>
          <a:stretch>
            <a:fillRect/>
          </a:stretch>
        </p:blipFill>
        <p:spPr>
          <a:xfrm>
            <a:off x="93644" y="-1141250"/>
            <a:ext cx="12381122" cy="8109258"/>
          </a:xfrm>
          <a:prstGeom prst="rect">
            <a:avLst/>
          </a:prstGeom>
        </p:spPr>
      </p:pic>
      <p:sp>
        <p:nvSpPr>
          <p:cNvPr id="5" name="TextBox 4">
            <a:extLst>
              <a:ext uri="{FF2B5EF4-FFF2-40B4-BE49-F238E27FC236}">
                <a16:creationId xmlns:a16="http://schemas.microsoft.com/office/drawing/2014/main" id="{9D9F33C7-96ED-203C-EFC3-1E5354F0F98B}"/>
              </a:ext>
            </a:extLst>
          </p:cNvPr>
          <p:cNvSpPr txBox="1"/>
          <p:nvPr/>
        </p:nvSpPr>
        <p:spPr>
          <a:xfrm>
            <a:off x="20198" y="4369451"/>
            <a:ext cx="12381122" cy="1070318"/>
          </a:xfrm>
          <a:prstGeom prst="rect">
            <a:avLst/>
          </a:prstGeom>
        </p:spPr>
        <p:txBody>
          <a:bodyPr>
            <a:normAutofit/>
          </a:bodyPr>
          <a:lstStyle/>
          <a:p>
            <a:r>
              <a:rPr lang="en-US"/>
              <a:t>ThePhoto by PhotoAuthor is licensed under CCYYSA.</a:t>
            </a:r>
          </a:p>
        </p:txBody>
      </p:sp>
    </p:spTree>
    <p:extLst>
      <p:ext uri="{BB962C8B-B14F-4D97-AF65-F5344CB8AC3E}">
        <p14:creationId xmlns:p14="http://schemas.microsoft.com/office/powerpoint/2010/main" val="33180506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519AE396-16B3-ECBB-8609-A9CD69C84276}"/>
              </a:ext>
            </a:extLst>
          </p:cNvPr>
          <p:cNvSpPr>
            <a:spLocks noGrp="1"/>
          </p:cNvSpPr>
          <p:nvPr>
            <p:ph type="title"/>
          </p:nvPr>
        </p:nvSpPr>
        <p:spPr>
          <a:xfrm>
            <a:off x="1188069" y="381935"/>
            <a:ext cx="4008583" cy="5974414"/>
          </a:xfrm>
        </p:spPr>
        <p:txBody>
          <a:bodyPr anchor="ctr">
            <a:normAutofit/>
          </a:bodyPr>
          <a:lstStyle/>
          <a:p>
            <a:r>
              <a:rPr lang="en-US" sz="3800">
                <a:solidFill>
                  <a:srgbClr val="FFFFFF"/>
                </a:solidFill>
                <a:latin typeface="Aptos"/>
              </a:rPr>
              <a:t>Town Planning and Architecture</a:t>
            </a:r>
            <a:endParaRPr lang="en-US" sz="3800">
              <a:solidFill>
                <a:srgbClr val="FFFFFF"/>
              </a:solidFill>
            </a:endParaRPr>
          </a:p>
        </p:txBody>
      </p:sp>
      <p:grpSp>
        <p:nvGrpSpPr>
          <p:cNvPr id="12" name="Group 11">
            <a:extLst>
              <a:ext uri="{FF2B5EF4-FFF2-40B4-BE49-F238E27FC236}">
                <a16:creationId xmlns:a16="http://schemas.microsoft.com/office/drawing/2014/main" id="{0474DF76-993E-44DE-AFB0-C416182ACEC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3892" y="554152"/>
            <a:ext cx="574177" cy="1075866"/>
            <a:chOff x="613892" y="554152"/>
            <a:chExt cx="574177" cy="1075866"/>
          </a:xfrm>
          <a:solidFill>
            <a:srgbClr val="FFFFFF"/>
          </a:solidFill>
        </p:grpSpPr>
        <p:sp>
          <p:nvSpPr>
            <p:cNvPr id="13"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3061" y="554152"/>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grpFill/>
            <a:ln w="776" cap="flat">
              <a:noFill/>
              <a:prstDash val="solid"/>
              <a:miter/>
            </a:ln>
          </p:spPr>
          <p:txBody>
            <a:bodyPr rtlCol="0" anchor="ctr"/>
            <a:lstStyle/>
            <a:p>
              <a:endParaRPr lang="en-US"/>
            </a:p>
          </p:txBody>
        </p:sp>
        <p:sp>
          <p:nvSpPr>
            <p:cNvPr id="14"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5643" y="837005"/>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grpFill/>
            <a:ln w="516" cap="flat">
              <a:noFill/>
              <a:prstDash val="solid"/>
              <a:miter/>
            </a:ln>
          </p:spPr>
          <p:txBody>
            <a:bodyPr rtlCol="0" anchor="ctr"/>
            <a:lstStyle/>
            <a:p>
              <a:endParaRPr lang="en-US"/>
            </a:p>
          </p:txBody>
        </p:sp>
        <p:sp>
          <p:nvSpPr>
            <p:cNvPr id="15"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3892" y="1472473"/>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grpFill/>
            <a:ln w="751" cap="flat">
              <a:noFill/>
              <a:prstDash val="solid"/>
              <a:miter/>
            </a:ln>
          </p:spPr>
          <p:txBody>
            <a:bodyPr rtlCol="0" anchor="ctr"/>
            <a:lstStyle/>
            <a:p>
              <a:endParaRPr lang="en-US"/>
            </a:p>
          </p:txBody>
        </p:sp>
      </p:grpSp>
      <p:sp>
        <p:nvSpPr>
          <p:cNvPr id="3" name="Content Placeholder 2">
            <a:extLst>
              <a:ext uri="{FF2B5EF4-FFF2-40B4-BE49-F238E27FC236}">
                <a16:creationId xmlns:a16="http://schemas.microsoft.com/office/drawing/2014/main" id="{181CBAE3-CBC6-1463-FDA8-9B2E4C963680}"/>
              </a:ext>
            </a:extLst>
          </p:cNvPr>
          <p:cNvSpPr>
            <a:spLocks noGrp="1"/>
          </p:cNvSpPr>
          <p:nvPr>
            <p:ph idx="1"/>
          </p:nvPr>
        </p:nvSpPr>
        <p:spPr>
          <a:xfrm>
            <a:off x="6297233" y="518400"/>
            <a:ext cx="4771607" cy="5837949"/>
          </a:xfrm>
        </p:spPr>
        <p:txBody>
          <a:bodyPr vert="horz" lIns="91440" tIns="45720" rIns="91440" bIns="45720" rtlCol="0" anchor="ctr">
            <a:normAutofit/>
          </a:bodyPr>
          <a:lstStyle/>
          <a:p>
            <a:pPr marL="0" indent="0">
              <a:buNone/>
            </a:pPr>
            <a:endParaRPr lang="en-US" sz="1600">
              <a:solidFill>
                <a:schemeClr val="tx1">
                  <a:alpha val="80000"/>
                </a:schemeClr>
              </a:solidFill>
            </a:endParaRPr>
          </a:p>
          <a:p>
            <a:r>
              <a:rPr lang="en-US" sz="1600">
                <a:solidFill>
                  <a:schemeClr val="tx1">
                    <a:alpha val="80000"/>
                  </a:schemeClr>
                </a:solidFill>
                <a:ea typeface="+mn-lt"/>
                <a:cs typeface="+mn-lt"/>
              </a:rPr>
              <a:t>The Harappan cities are celebrated for their scientific town planning. They were laid out in a grid pattern-streets crossed each other at right angles, dividing the city into blocks. This kind of geometric planning was far ahead of its time.</a:t>
            </a:r>
            <a:endParaRPr lang="en-US" sz="1600">
              <a:solidFill>
                <a:schemeClr val="tx1">
                  <a:alpha val="80000"/>
                </a:schemeClr>
              </a:solidFill>
            </a:endParaRPr>
          </a:p>
          <a:p>
            <a:r>
              <a:rPr lang="en-US" sz="1600">
                <a:solidFill>
                  <a:schemeClr val="tx1">
                    <a:alpha val="80000"/>
                  </a:schemeClr>
                </a:solidFill>
                <a:ea typeface="+mn-lt"/>
                <a:cs typeface="+mn-lt"/>
              </a:rPr>
              <a:t>Citadel and Lower Town: The cities were divided</a:t>
            </a:r>
            <a:endParaRPr lang="en-US" sz="1600">
              <a:solidFill>
                <a:schemeClr val="tx1">
                  <a:alpha val="80000"/>
                </a:schemeClr>
              </a:solidFill>
            </a:endParaRPr>
          </a:p>
          <a:p>
            <a:r>
              <a:rPr lang="en-US" sz="1600">
                <a:solidFill>
                  <a:schemeClr val="tx1">
                    <a:alpha val="80000"/>
                  </a:schemeClr>
                </a:solidFill>
                <a:ea typeface="+mn-lt"/>
                <a:cs typeface="+mn-lt"/>
              </a:rPr>
              <a:t>into two parts-the citadel (fortified, elevated area used for public buildings like granaries and the Great Bath) and the lower town (residential area where most people lived).</a:t>
            </a:r>
            <a:endParaRPr lang="en-US" sz="1600">
              <a:solidFill>
                <a:schemeClr val="tx1">
                  <a:alpha val="80000"/>
                </a:schemeClr>
              </a:solidFill>
            </a:endParaRPr>
          </a:p>
          <a:p>
            <a:r>
              <a:rPr lang="en-US" sz="1600">
                <a:solidFill>
                  <a:schemeClr val="tx1">
                    <a:alpha val="80000"/>
                  </a:schemeClr>
                </a:solidFill>
                <a:ea typeface="+mn-lt"/>
                <a:cs typeface="+mn-lt"/>
              </a:rPr>
              <a:t>Uniformity: Despite being spread across a wide</a:t>
            </a:r>
            <a:endParaRPr lang="en-US" sz="1600">
              <a:solidFill>
                <a:schemeClr val="tx1">
                  <a:alpha val="80000"/>
                </a:schemeClr>
              </a:solidFill>
            </a:endParaRPr>
          </a:p>
          <a:p>
            <a:r>
              <a:rPr lang="en-US" sz="1600">
                <a:solidFill>
                  <a:schemeClr val="tx1">
                    <a:alpha val="80000"/>
                  </a:schemeClr>
                </a:solidFill>
                <a:ea typeface="+mn-lt"/>
                <a:cs typeface="+mn-lt"/>
              </a:rPr>
              <a:t>region, cities showed remarkable uniformity in design, which means they followed a common set of planning rules.</a:t>
            </a:r>
            <a:endParaRPr lang="en-US" sz="1600">
              <a:solidFill>
                <a:schemeClr val="tx1">
                  <a:alpha val="80000"/>
                </a:schemeClr>
              </a:solidFill>
            </a:endParaRPr>
          </a:p>
          <a:p>
            <a:r>
              <a:rPr lang="en-US" sz="1600">
                <a:solidFill>
                  <a:schemeClr val="tx1">
                    <a:alpha val="80000"/>
                  </a:schemeClr>
                </a:solidFill>
                <a:ea typeface="+mn-lt"/>
                <a:cs typeface="+mn-lt"/>
              </a:rPr>
              <a:t>Public Buildings: Granaries, assembly halls,</a:t>
            </a:r>
            <a:endParaRPr lang="en-US" sz="1600">
              <a:solidFill>
                <a:schemeClr val="tx1">
                  <a:alpha val="80000"/>
                </a:schemeClr>
              </a:solidFill>
            </a:endParaRPr>
          </a:p>
          <a:p>
            <a:r>
              <a:rPr lang="en-US" sz="1600">
                <a:solidFill>
                  <a:schemeClr val="tx1">
                    <a:alpha val="80000"/>
                  </a:schemeClr>
                </a:solidFill>
                <a:ea typeface="+mn-lt"/>
                <a:cs typeface="+mn-lt"/>
              </a:rPr>
              <a:t>dockyards (Lothal), and baths show their collective life and civic administration.</a:t>
            </a:r>
            <a:endParaRPr lang="en-US" sz="1600">
              <a:solidFill>
                <a:schemeClr val="tx1">
                  <a:alpha val="80000"/>
                </a:schemeClr>
              </a:solidFill>
            </a:endParaRPr>
          </a:p>
          <a:p>
            <a:r>
              <a:rPr lang="en-US" sz="1600">
                <a:solidFill>
                  <a:schemeClr val="tx1">
                    <a:alpha val="80000"/>
                  </a:schemeClr>
                </a:solidFill>
                <a:ea typeface="+mn-lt"/>
                <a:cs typeface="+mn-lt"/>
              </a:rPr>
              <a:t>This organized planning indicates a centralized authority that valued order and public welfare.</a:t>
            </a:r>
            <a:endParaRPr lang="en-US" sz="1600">
              <a:solidFill>
                <a:schemeClr val="tx1">
                  <a:alpha val="80000"/>
                </a:schemeClr>
              </a:solidFill>
            </a:endParaRPr>
          </a:p>
        </p:txBody>
      </p:sp>
      <p:cxnSp>
        <p:nvCxnSpPr>
          <p:cNvPr id="17" name="Straight Connector 16">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48303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F7766-7778-F66D-599F-5432CDBFDEC3}"/>
              </a:ext>
            </a:extLst>
          </p:cNvPr>
          <p:cNvSpPr>
            <a:spLocks noGrp="1"/>
          </p:cNvSpPr>
          <p:nvPr>
            <p:ph type="title"/>
          </p:nvPr>
        </p:nvSpPr>
        <p:spPr/>
        <p:txBody>
          <a:bodyPr/>
          <a:lstStyle/>
          <a:p>
            <a:endParaRPr lang="en-US"/>
          </a:p>
        </p:txBody>
      </p:sp>
      <p:pic>
        <p:nvPicPr>
          <p:cNvPr id="4" name="Content Placeholder 3" descr="A large stone structure with a dome on top with Mohenjo-daro in the background&#10;&#10;AI-generated content may be incorrect.">
            <a:extLst>
              <a:ext uri="{FF2B5EF4-FFF2-40B4-BE49-F238E27FC236}">
                <a16:creationId xmlns:a16="http://schemas.microsoft.com/office/drawing/2014/main" id="{D4D29E1D-7C89-FE3E-4109-2A389E893815}"/>
              </a:ext>
            </a:extLst>
          </p:cNvPr>
          <p:cNvPicPr>
            <a:picLocks noGrp="1" noChangeAspect="1"/>
          </p:cNvPicPr>
          <p:nvPr>
            <p:ph idx="1"/>
          </p:nvPr>
        </p:nvPicPr>
        <p:blipFill>
          <a:blip r:embed="rId2">
            <a:extLst>
              <a:ext uri="{837473B0-CC2E-450A-ABE3-18F120FF3D39}">
                <a1611:picAttrSrcUrl xmlns:a1611="http://schemas.microsoft.com/office/drawing/2016/11/main" r:id="rId3"/>
              </a:ext>
            </a:extLst>
          </a:blip>
          <a:stretch>
            <a:fillRect/>
          </a:stretch>
        </p:blipFill>
        <p:spPr>
          <a:xfrm>
            <a:off x="3343" y="-239837"/>
            <a:ext cx="12666577" cy="7098631"/>
          </a:xfrm>
          <a:prstGeom prst="rect">
            <a:avLst/>
          </a:prstGeom>
        </p:spPr>
      </p:pic>
      <p:sp>
        <p:nvSpPr>
          <p:cNvPr id="5" name="TextBox 4">
            <a:extLst>
              <a:ext uri="{FF2B5EF4-FFF2-40B4-BE49-F238E27FC236}">
                <a16:creationId xmlns:a16="http://schemas.microsoft.com/office/drawing/2014/main" id="{339B5EC8-182F-19B9-8402-30709E21DD62}"/>
              </a:ext>
            </a:extLst>
          </p:cNvPr>
          <p:cNvSpPr txBox="1"/>
          <p:nvPr/>
        </p:nvSpPr>
        <p:spPr>
          <a:xfrm>
            <a:off x="3302000" y="6097588"/>
            <a:ext cx="5588000" cy="317500"/>
          </a:xfrm>
          <a:prstGeom prst="rect">
            <a:avLst/>
          </a:prstGeom>
        </p:spPr>
        <p:txBody>
          <a:bodyPr>
            <a:normAutofit fontScale="92500" lnSpcReduction="20000"/>
          </a:bodyPr>
          <a:lstStyle/>
          <a:p>
            <a:r>
              <a:rPr lang="en-US"/>
              <a:t>ThePhoto by PhotoAuthor is licensed under CCYYSA.</a:t>
            </a:r>
          </a:p>
        </p:txBody>
      </p:sp>
    </p:spTree>
    <p:extLst>
      <p:ext uri="{BB962C8B-B14F-4D97-AF65-F5344CB8AC3E}">
        <p14:creationId xmlns:p14="http://schemas.microsoft.com/office/powerpoint/2010/main" val="13796060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245A9F99-D9B1-4094-A2E2-B90AC1DB7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B7FAF607-473A-4A43-A23D-BBFF5C4117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06A27D-3309-504D-AD41-0E02ED53498C}"/>
              </a:ext>
            </a:extLst>
          </p:cNvPr>
          <p:cNvSpPr>
            <a:spLocks noGrp="1"/>
          </p:cNvSpPr>
          <p:nvPr>
            <p:ph type="title"/>
          </p:nvPr>
        </p:nvSpPr>
        <p:spPr>
          <a:xfrm>
            <a:off x="6094105" y="802955"/>
            <a:ext cx="4977976" cy="1454051"/>
          </a:xfrm>
        </p:spPr>
        <p:txBody>
          <a:bodyPr>
            <a:normAutofit/>
          </a:bodyPr>
          <a:lstStyle/>
          <a:p>
            <a:r>
              <a:rPr lang="en-US" sz="3600">
                <a:solidFill>
                  <a:schemeClr val="tx2"/>
                </a:solidFill>
                <a:latin typeface="Aptos"/>
              </a:rPr>
              <a:t>The Great Bath in Harappan Cities</a:t>
            </a:r>
            <a:endParaRPr lang="en-US" sz="3600">
              <a:solidFill>
                <a:schemeClr val="tx2"/>
              </a:solidFill>
            </a:endParaRPr>
          </a:p>
        </p:txBody>
      </p:sp>
      <p:pic>
        <p:nvPicPr>
          <p:cNvPr id="21" name="Graphic 20" descr="Shower">
            <a:extLst>
              <a:ext uri="{FF2B5EF4-FFF2-40B4-BE49-F238E27FC236}">
                <a16:creationId xmlns:a16="http://schemas.microsoft.com/office/drawing/2014/main" id="{1F07C0DE-17CC-F278-528A-C47C9D7263E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6951" y="1793846"/>
            <a:ext cx="3620021" cy="3620021"/>
          </a:xfrm>
          <a:prstGeom prst="rect">
            <a:avLst/>
          </a:prstGeom>
        </p:spPr>
      </p:pic>
      <p:sp>
        <p:nvSpPr>
          <p:cNvPr id="3" name="Content Placeholder 2">
            <a:extLst>
              <a:ext uri="{FF2B5EF4-FFF2-40B4-BE49-F238E27FC236}">
                <a16:creationId xmlns:a16="http://schemas.microsoft.com/office/drawing/2014/main" id="{CE00486D-3B25-CDF3-E011-2E35A7BECF6E}"/>
              </a:ext>
            </a:extLst>
          </p:cNvPr>
          <p:cNvSpPr>
            <a:spLocks noGrp="1"/>
          </p:cNvSpPr>
          <p:nvPr>
            <p:ph idx="1"/>
          </p:nvPr>
        </p:nvSpPr>
        <p:spPr>
          <a:xfrm>
            <a:off x="6090574" y="2421682"/>
            <a:ext cx="4977578" cy="3639289"/>
          </a:xfrm>
        </p:spPr>
        <p:txBody>
          <a:bodyPr vert="horz" lIns="91440" tIns="45720" rIns="91440" bIns="45720" rtlCol="0" anchor="ctr">
            <a:noAutofit/>
          </a:bodyPr>
          <a:lstStyle/>
          <a:p>
            <a:pPr marL="0" indent="0">
              <a:buNone/>
            </a:pPr>
            <a:endParaRPr lang="en-US" sz="1100">
              <a:solidFill>
                <a:schemeClr val="tx2"/>
              </a:solidFill>
              <a:ea typeface="+mn-lt"/>
              <a:cs typeface="+mn-lt"/>
            </a:endParaRPr>
          </a:p>
          <a:p>
            <a:r>
              <a:rPr lang="en-US" sz="1400">
                <a:solidFill>
                  <a:schemeClr val="tx2"/>
                </a:solidFill>
                <a:ea typeface="+mn-lt"/>
                <a:cs typeface="+mn-lt"/>
              </a:rPr>
              <a:t>One of the most remarkable structures of the Indus Valley Civilization is the Great Bath at Mohenjo-daro. It is considered the earliest known public water tank in the world and a fine example of Harappan engineering and civic planning.</a:t>
            </a:r>
          </a:p>
          <a:p>
            <a:r>
              <a:rPr lang="en-US" sz="1400">
                <a:solidFill>
                  <a:schemeClr val="tx2"/>
                </a:solidFill>
                <a:ea typeface="+mn-lt"/>
                <a:cs typeface="+mn-lt"/>
              </a:rPr>
              <a:t>The Great Bath was a large rectangular tank, about 12 meters long, 7 meters wide, and 2.5 meters deep. It was built with baked bricks and coated with a layer of bitumen to make it waterproof. Steps led down from both ends into the tank, and water was supplied through a well, while drains were provided to empty and clean it. Surrounding the bath were small rooms, possibly used by priests or participants in rituals.</a:t>
            </a:r>
          </a:p>
          <a:p>
            <a:r>
              <a:rPr lang="en-US" sz="1400">
                <a:solidFill>
                  <a:schemeClr val="tx2"/>
                </a:solidFill>
                <a:ea typeface="+mn-lt"/>
                <a:cs typeface="+mn-lt"/>
              </a:rPr>
              <a:t>Historians believe that the Great Bath was not for ordinary bathing but for ritual purification. This suggests that the Harappans attached great importance to spiritual cleanliness as well as physical hygiene. The presence of such a structure also highlights their ad' d water management and strong sense of con ty life.</a:t>
            </a:r>
          </a:p>
        </p:txBody>
      </p:sp>
      <p:grpSp>
        <p:nvGrpSpPr>
          <p:cNvPr id="22" name="Group 21">
            <a:extLst>
              <a:ext uri="{FF2B5EF4-FFF2-40B4-BE49-F238E27FC236}">
                <a16:creationId xmlns:a16="http://schemas.microsoft.com/office/drawing/2014/main" id="{C5F6476F-D303-44D3-B30F-1BA348F0F6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5" y="52996"/>
            <a:ext cx="5928607" cy="6805005"/>
            <a:chOff x="6095999" y="52996"/>
            <a:chExt cx="6093363" cy="6805005"/>
          </a:xfrm>
          <a:solidFill>
            <a:schemeClr val="accent5">
              <a:alpha val="10000"/>
            </a:schemeClr>
          </a:solidFill>
        </p:grpSpPr>
        <p:sp>
          <p:nvSpPr>
            <p:cNvPr id="15" name="Freeform: Shape 14">
              <a:extLst>
                <a:ext uri="{FF2B5EF4-FFF2-40B4-BE49-F238E27FC236}">
                  <a16:creationId xmlns:a16="http://schemas.microsoft.com/office/drawing/2014/main" id="{C972EB4B-0539-4430-9340-8117B9D7C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ACA5348F-9FF6-485F-898D-1BED7EC72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33B89F41-1D91-447A-88C5-8A917809F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779731321"/>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11</Slides>
  <Notes>0</Notes>
  <HiddenSlides>0</HiddenSlide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URBAN PLANING OF HARRAPAN CIVILIZATION </vt:lpstr>
      <vt:lpstr>Harappan Urban Lifestyle</vt:lpstr>
      <vt:lpstr>PowerPoint Presentation</vt:lpstr>
      <vt:lpstr>WATER SUPPLY AND DRAINAGE SYSTEM</vt:lpstr>
      <vt:lpstr>Houses and Domestic Life </vt:lpstr>
      <vt:lpstr>PowerPoint Presentation</vt:lpstr>
      <vt:lpstr>Town Planning and Architecture</vt:lpstr>
      <vt:lpstr>PowerPoint Presentation</vt:lpstr>
      <vt:lpstr>The Great Bath in Harappan Cities</vt:lpstr>
      <vt:lpstr>PowerPoint Presentation</vt:lpstr>
      <vt:lpstr>             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URBAN PLANING OF HARRAPAN CIVILIZATION </dc:title>
  <dc:creator/>
  <cp:lastModifiedBy>919547852723</cp:lastModifiedBy>
  <cp:revision>66</cp:revision>
  <dcterms:created xsi:type="dcterms:W3CDTF">2025-08-21T17:19:37Z</dcterms:created>
  <dcterms:modified xsi:type="dcterms:W3CDTF">2025-08-26T13:59:19Z</dcterms:modified>
</cp:coreProperties>
</file>