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charset="0"/>
        <a:ea typeface="宋体" charset="0"/>
        <a:cs typeface="Droid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 snapToObjects="1">
      <p:cViewPr varScale="1">
        <p:scale>
          <a:sx n="112" d="100"/>
          <a:sy n="112" d="100"/>
        </p:scale>
        <p:origin x="0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7" d="100"/>
          <a:sy n="57" d="100"/>
        </p:scale>
        <p:origin x="0" y="0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‹#›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7" name="文本框"/>
          <p:cNvSpPr>
            <a:spLocks noGrp="1"/>
          </p:cNvSpPr>
          <p:nvPr>
            <p:ph type="hdr"/>
          </p:nvPr>
        </p:nvSpPr>
        <p:spPr>
          <a:xfrm>
            <a:off x="0" y="0"/>
            <a:ext cx="2971799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8" name="文本框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algn="r"/>
            <a:fld id="{CAD2D6BD-DE1B-4B5F-8B41-2702339687B9}" type="datetime1">
              <a:rPr lang="en-US" altLang="zh-CN" sz="1200">
                <a:latin typeface="Aptos" charset="0"/>
                <a:ea typeface="等线" charset="0"/>
                <a:cs typeface="Aptos" charset="0"/>
              </a:rPr>
              <a:t>11/8/2025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9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</a:ln>
        </p:spPr>
      </p:sp>
      <p:sp>
        <p:nvSpPr>
          <p:cNvPr id="10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11" name="文本框"/>
          <p:cNvSpPr>
            <a:spLocks noGrp="1"/>
          </p:cNvSpPr>
          <p:nvPr>
            <p:ph type="ftr" idx="4"/>
          </p:nvPr>
        </p:nvSpPr>
        <p:spPr>
          <a:xfrm>
            <a:off x="0" y="8685213"/>
            <a:ext cx="2971799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09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1pPr>
    <a:lvl2pPr marL="457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2pPr>
    <a:lvl3pPr marL="914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3pPr>
    <a:lvl4pPr marL="13716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4pPr>
    <a:lvl5pPr marL="18288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5pPr>
    <a:lvl6pPr marL="22860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6pPr>
    <a:lvl7pPr marL="27432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7pPr>
    <a:lvl8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8pPr>
    <a:lvl9pPr marL="3200400" indent="0" algn="l" defTabSz="914400" eaLnBrk="1" fontAlgn="auto" latinLnBrk="0" hangingPunct="1">
      <a:lnSpc>
        <a:spcPct val="100000"/>
      </a:lnSpc>
      <a:spcBef>
        <a:spcPts val="0"/>
      </a:spcBef>
      <a:spcAft>
        <a:spcPts val="0"/>
      </a:spcAft>
      <a:buNone/>
      <a:defRPr sz="1200" b="0" i="0" u="none" strike="noStrike" kern="1200" cap="none" spc="0" baseline="0">
        <a:solidFill>
          <a:schemeClr val="tx1"/>
        </a:solidFill>
        <a:latin typeface="Aptos" charset="0"/>
        <a:ea typeface="等线" charset="0"/>
        <a:cs typeface="Aptos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1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776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10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57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8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video montage of all activities with joyful background music.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41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11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61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62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short meditation music or final thank-you narration.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742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12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65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66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End slide narration with gratitude and calm outro music.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5951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2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27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28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intro narration here. Soft background music suggestion: 'Calm Classroom Music' from bensound.com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357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3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2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4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33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4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a video of a teacher explaining five layers using a diagram.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02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5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37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38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narration explaining body as food layer. Add video of children doing stretching or playing.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7182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6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41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2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video of breathing exercises or yoga for kids.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7444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7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45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46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calm background music and a clip of kids drawing or expressing emotions.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83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8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49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0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narration explaining inner knowledge. Optional: Insert a video of storytelling or reflection.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82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"/>
          <p:cNvSpPr>
            <a:spLocks noGrp="1"/>
          </p:cNvSpPr>
          <p:nvPr>
            <p:ph type="sldNum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chemeClr val="tx1"/>
                </a:solidFill>
                <a:latin typeface="Aptos" charset="0"/>
                <a:ea typeface="等线" charset="0"/>
                <a:cs typeface="Aptos" charset="0"/>
              </a:rPr>
              <a:t>9</a:t>
            </a:fld>
            <a:endParaRPr lang="zh-CN" altLang="en-US" sz="1200">
              <a:latin typeface="Aptos" charset="0"/>
              <a:ea typeface="等线" charset="0"/>
              <a:cs typeface="Aptos" charset="0"/>
            </a:endParaRPr>
          </a:p>
        </p:txBody>
      </p:sp>
      <p:sp>
        <p:nvSpPr>
          <p:cNvPr id="53" name="对象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sp>
      <p:sp>
        <p:nvSpPr>
          <p:cNvPr id="54" name="文本框"/>
          <p:cNvSpPr>
            <a:spLocks noGrp="1"/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Add soothing background music with calm visuals or meditation video clip.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1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Click to edit Master title style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14" name="文本框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宋体" charset="0"/>
                <a:cs typeface="Lucida Sans"/>
              </a:rPr>
              <a:t>Click to edit Master subtitle style</a:t>
            </a:r>
            <a:endParaRPr lang="zh-CN" altLang="en-US" sz="3200" b="0" i="0" u="none" strike="noStrike" kern="1200" cap="none" spc="0" baseline="0">
              <a:solidFill>
                <a:srgbClr val="898989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15" name="文本框"/>
          <p:cNvSpPr>
            <a:spLocks noGrp="1"/>
          </p:cNvSpPr>
          <p:nvPr>
            <p:ph type="dt" idx="10"/>
          </p:nvPr>
        </p:nvSpPr>
        <p:spPr>
          <a:xfrm>
            <a:off x="457200" y="6356349"/>
            <a:ext cx="2133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6" name="文本框"/>
          <p:cNvSpPr>
            <a:spLocks noGrp="1"/>
          </p:cNvSpPr>
          <p:nvPr>
            <p:ph type="ftr"/>
          </p:nvPr>
        </p:nvSpPr>
        <p:spPr>
          <a:xfrm>
            <a:off x="3124200" y="6356349"/>
            <a:ext cx="2895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17" name="文本框"/>
          <p:cNvSpPr>
            <a:spLocks noGrp="1"/>
          </p:cNvSpPr>
          <p:nvPr>
            <p:ph type="sldNum"/>
          </p:nvPr>
        </p:nvSpPr>
        <p:spPr>
          <a:xfrm>
            <a:off x="6553200" y="6356349"/>
            <a:ext cx="2133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宋体" charset="0"/>
                <a:cs typeface="Calibri" charset="0"/>
              </a:rPr>
              <a:t>‹#›</a:t>
            </a:fld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4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38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800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21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22" name="文本框"/>
          <p:cNvSpPr>
            <a:spLocks noGrp="1"/>
          </p:cNvSpPr>
          <p:nvPr>
            <p:ph type="dt" idx="10"/>
          </p:nvPr>
        </p:nvSpPr>
        <p:spPr>
          <a:xfrm>
            <a:off x="457200" y="6356349"/>
            <a:ext cx="2133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l"/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3" name="文本框"/>
          <p:cNvSpPr>
            <a:spLocks noGrp="1"/>
          </p:cNvSpPr>
          <p:nvPr>
            <p:ph type="ftr"/>
          </p:nvPr>
        </p:nvSpPr>
        <p:spPr>
          <a:xfrm>
            <a:off x="3124200" y="6356349"/>
            <a:ext cx="2895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24" name="文本框"/>
          <p:cNvSpPr>
            <a:spLocks noGrp="1"/>
          </p:cNvSpPr>
          <p:nvPr>
            <p:ph type="sldNum"/>
          </p:nvPr>
        </p:nvSpPr>
        <p:spPr>
          <a:xfrm>
            <a:off x="6553200" y="6356349"/>
            <a:ext cx="2133600" cy="365125"/>
          </a:xfrm>
          <a:prstGeom prst="rect">
            <a:avLst/>
          </a:prstGeom>
          <a:noFill/>
          <a:ln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宋体" charset="0"/>
                <a:cs typeface="Calibri" charset="0"/>
              </a:rPr>
              <a:t>‹#›</a:t>
            </a:fld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50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68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18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727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文本框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框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文本框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8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18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65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007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2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框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文本框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>2025/11/8</a:t>
            </a:fld>
            <a:endParaRPr lang="zh-CN" altLang="en-US"/>
          </a:p>
        </p:txBody>
      </p:sp>
      <p:sp>
        <p:nvSpPr>
          <p:cNvPr id="6" name="文本框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文本框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7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idx="2"/>
          </p:nvPr>
        </p:nvSpPr>
        <p:spPr>
          <a:xfrm>
            <a:off x="457200" y="6356349"/>
            <a:ext cx="21336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l"/>
            <a:fld id="{CAD2D6BD-DE1B-4B5F-8B41-2702339687B9}" type="datetime1">
              <a:rPr lang="en-US" altLang="zh-CN" sz="1200">
                <a:solidFill>
                  <a:srgbClr val="898989"/>
                </a:solidFill>
                <a:latin typeface="Calibri" charset="0"/>
                <a:ea typeface="宋体" charset="0"/>
                <a:cs typeface="Calibri" charset="0"/>
              </a:rPr>
              <a:t>11/8/2025</a:t>
            </a:fld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5" name="文本框"/>
          <p:cNvSpPr>
            <a:spLocks noGrp="1"/>
          </p:cNvSpPr>
          <p:nvPr>
            <p:ph type="ftr" idx="3"/>
          </p:nvPr>
        </p:nvSpPr>
        <p:spPr>
          <a:xfrm>
            <a:off x="3124200" y="6356349"/>
            <a:ext cx="28956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  <p:sp>
        <p:nvSpPr>
          <p:cNvPr id="6" name="文本框"/>
          <p:cNvSpPr>
            <a:spLocks noGrp="1"/>
          </p:cNvSpPr>
          <p:nvPr>
            <p:ph type="sldNum" idx="4"/>
          </p:nvPr>
        </p:nvSpPr>
        <p:spPr>
          <a:xfrm>
            <a:off x="6553200" y="6356349"/>
            <a:ext cx="2133600" cy="365125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charset="0"/>
                <a:ea typeface="宋体" charset="0"/>
                <a:cs typeface="Calibri" charset="0"/>
              </a:rPr>
              <a:t>‹#›</a:t>
            </a:fld>
            <a:endParaRPr lang="zh-CN" altLang="en-US" sz="1200">
              <a:solidFill>
                <a:srgbClr val="898989"/>
              </a:solidFill>
              <a:latin typeface="Calibri" charset="0"/>
              <a:ea typeface="宋体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87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lvl1pPr algn="ctr" defTabSz="914400" eaLnBrk="1" fontAlgn="auto" latinLnBrk="0" hangingPunct="1">
        <a:spcBef>
          <a:spcPts val="0"/>
        </a:spcBef>
        <a:buNone/>
        <a:defRPr sz="44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1pPr>
    </p:titleStyle>
    <p:bodyStyle>
      <a:lvl1pPr marL="342900" indent="-342900" algn="l" defTabSz="914400" eaLnBrk="1" fontAlgn="auto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1pPr>
      <a:lvl2pPr marL="742950" indent="-285750" algn="l" defTabSz="914400" eaLnBrk="1" fontAlgn="auto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2pPr>
      <a:lvl3pPr marL="11430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3pPr>
      <a:lvl4pPr marL="1600200" indent="-228600" algn="l" defTabSz="914400" eaLnBrk="1" fontAlgn="auto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4pPr>
      <a:lvl5pPr marL="2057400" indent="-228600" algn="l" defTabSz="914400" eaLnBrk="1" fontAlgn="auto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5pPr>
      <a:lvl6pPr marL="25146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6pPr>
      <a:lvl7pPr marL="29718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7pPr>
      <a:lvl8pPr marL="34290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8pPr>
      <a:lvl9pPr marL="3429000" indent="-228600" algn="l" defTabSz="914400" eaLnBrk="1" fontAlgn="auto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Calibri" charset="0"/>
          <a:ea typeface="宋体" charset="0"/>
          <a:cs typeface="Calibri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"/>
          <p:cNvSpPr>
            <a:spLocks noGrp="1"/>
          </p:cNvSpPr>
          <p:nvPr>
            <p:ph type="ctrTitle"/>
          </p:nvPr>
        </p:nvSpPr>
        <p:spPr>
          <a:xfrm>
            <a:off x="685800" y="450651"/>
            <a:ext cx="7772400" cy="5387146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Pancha Kosha – The Five Layers of Our Being from Taittiriya Upanishad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811275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Summary of All Five Koshas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56" name="文本框"/>
          <p:cNvSpPr>
            <a:spLocks noGrp="1"/>
          </p:cNvSpPr>
          <p:nvPr>
            <p:ph type="body" idx="1"/>
          </p:nvPr>
        </p:nvSpPr>
        <p:spPr>
          <a:xfrm>
            <a:off x="419100" y="2009768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All five koshas together make us complete human beings — body, energy, mind, wisdom, and bliss. Keeping all layers balanced helps us stay healthy and happy.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950903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Classroom Reflection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60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Teachers can guide children to explore each kosha through fun activities, breathing, and art. Encourage calm moments and creativity every day.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70260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图片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369" y="-227980"/>
            <a:ext cx="8733576" cy="7102932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87642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What is Pancha Kosha?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26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Pancha Kosha means the five layers or sheaths that cover our true self, as described in yogic philosophy. These layers move from the physical body to the blissful inner self.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68475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pic>
        <p:nvPicPr>
          <p:cNvPr id="30" name="图片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1" y="274638"/>
            <a:ext cx="8229600" cy="6308724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82131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The Five Koshas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32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1. Annamaya Kosha – The Physical Body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2. Pranamaya Kosha – The Energy Layer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3. Manomaya Kosha – The Mind Layer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4. Vijnanamaya Kosha – The Wisdom Layer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5. Anandamaya Kosha – The Bliss Layer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004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Annamaya Kosha – The Physical Body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36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is the outermost layer — our physical body made of food. It helps us move, play, and do daily activities.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en-US" altLang="zh-CN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basically it's made a panchabhut. Earth, water air, fire and space.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kosha   is related to our organ,s bones muscle ,tissues etc.</a:t>
            </a: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860605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Pranamaya Kosha – The Energy Layer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40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layer represents our life force or breath energy that keeps us alive and active.Related to the vital force or energy.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basically pranumaya kosha help  to generate the annamaya khosa.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Acording to the yoga shastra five prana is there to develop Pranamaya kosha. we should know this five prana 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en-US" altLang="zh-CN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190373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Manomaya Kosha – The Mind Layer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44" name="文本框"/>
          <p:cNvSpPr>
            <a:spLocks noGrp="1"/>
          </p:cNvSpPr>
          <p:nvPr>
            <p:ph type="body" idx="1"/>
          </p:nvPr>
        </p:nvSpPr>
        <p:spPr>
          <a:xfrm>
            <a:off x="352426" y="1485901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layer includes our thoughts, emotions, and imagination and ego .This  is total related to our mind.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we should do meditation to developed our Manomaya kosha .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Here  we can choose like and dislike.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en-US" altLang="zh-CN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62234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Vijnanamaya Kosha – The Wisdom Layer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48" name="文本框"/>
          <p:cNvSpPr>
            <a:spLocks noGrp="1"/>
          </p:cNvSpPr>
          <p:nvPr>
            <p:ph type="body" idx="1"/>
          </p:nvPr>
        </p:nvSpPr>
        <p:spPr>
          <a:xfrm>
            <a:off x="219078" y="1486114"/>
            <a:ext cx="8229600" cy="5043758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is our layer of understanding and intuition — knowing what is right and wrong.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    About knowledge and wisdom. Here we can different from the other animals.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To developed and connect  with this kosha we have to gether knowledge.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endParaRPr lang="en-US" altLang="zh-CN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68793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文本框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>
              <a:avLst/>
            </a:prstTxWarp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4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Anandamaya Kosha – The Bliss Layer</a:t>
            </a:r>
            <a:endParaRPr lang="zh-CN" altLang="en-US" sz="44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  <p:sp>
        <p:nvSpPr>
          <p:cNvPr id="52" name="文本框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12700" cap="flat" cmpd="sng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This is the deepest layer — the feeling of happiness, love, and peace within us.It's symbolise inner peace and inner light. 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If we can touch this layer we can free from other suffering 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For that we should practice yoga and sadhan.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altLang="zh-CN" sz="3200" b="0" i="0" u="none" strike="noStrike" kern="1200" cap="none" spc="0" baseline="0">
                <a:solidFill>
                  <a:schemeClr val="tx1"/>
                </a:solidFill>
                <a:latin typeface="Calibri" charset="0"/>
                <a:ea typeface="宋体" charset="0"/>
                <a:cs typeface="Lucida Sans"/>
              </a:rPr>
              <a:t>In this stage we can enjoy love, peace and full of joy .</a:t>
            </a:r>
          </a:p>
          <a:p>
            <a:pPr marL="342900" indent="-34290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Char char="•"/>
            </a:pPr>
            <a:endParaRPr lang="zh-CN" altLang="en-US" sz="3200" b="0" i="0" u="none" strike="noStrike" kern="1200" cap="none" spc="0" baseline="0">
              <a:solidFill>
                <a:schemeClr val="tx1"/>
              </a:solidFill>
              <a:latin typeface="Calibri" charset="0"/>
              <a:ea typeface="宋体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205522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 Theme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tesMaster1">
  <a:themeElements>
    <a:clrScheme name="notesMaster1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otes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notes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Normal.eit</Template>
  <TotalTime>60</TotalTime>
  <Application>Microsoft Office PowerPoint</Application>
  <PresentationFormat>On-screen Show (4:3)</PresentationFormat>
  <Slides>12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Pancha Kosha – The Five Layers of Our Being from Taittiriya Upanishad </vt:lpstr>
      <vt:lpstr>What is Pancha Kosha?</vt:lpstr>
      <vt:lpstr>PowerPoint Presentation</vt:lpstr>
      <vt:lpstr>The Five Koshas</vt:lpstr>
      <vt:lpstr>Annamaya Kosha – The Physical Body</vt:lpstr>
      <vt:lpstr>Pranamaya Kosha – The Energy Layer</vt:lpstr>
      <vt:lpstr>Manomaya Kosha – The Mind Layer</vt:lpstr>
      <vt:lpstr>Vijnanamaya Kosha – The Wisdom Layer</vt:lpstr>
      <vt:lpstr>Anandamaya Kosha – The Bliss Layer</vt:lpstr>
      <vt:lpstr>Summary of All Five Koshas</vt:lpstr>
      <vt:lpstr>Classroom Reflection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Pancha Kosha – The Five Layers of Our Being</dc:title>
  <dc:description>generated using python-pptx</dc:description>
  <cp:lastModifiedBy>Sahnaj Parvin</cp:lastModifiedBy>
  <cp:revision>3</cp:revision>
  <dcterms:created xsi:type="dcterms:W3CDTF">2013-01-27T09:14:16Z</dcterms:created>
  <dcterms:modified xsi:type="dcterms:W3CDTF">2025-11-08T02:54:39Z</dcterms:modified>
</cp:coreProperties>
</file>