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A4063-F9FA-9F83-BE83-0941654E08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Plant hormones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3A43B6-0849-D69F-3103-79646C780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/>
          </a:bodyPr>
          <a:lstStyle/>
          <a:p>
            <a:pPr algn="r"/>
            <a:r>
              <a:rPr lang="en-IN" sz="2400" dirty="0"/>
              <a:t>Ps SIR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923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24FA3-6736-A0EC-1F29-43AE722CE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49836"/>
            <a:ext cx="9603275" cy="633506"/>
          </a:xfrm>
        </p:spPr>
        <p:txBody>
          <a:bodyPr anchor="ctr"/>
          <a:lstStyle/>
          <a:p>
            <a:pPr algn="ctr"/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AUXIN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F89F6-C12F-47FC-4AB4-E17E61675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051" y="1854154"/>
            <a:ext cx="7776092" cy="4479364"/>
          </a:xfrm>
        </p:spPr>
        <p:txBody>
          <a:bodyPr>
            <a:noAutofit/>
          </a:bodyPr>
          <a:lstStyle/>
          <a:p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Discovery: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First plant hormone discovered by F.W. Went (1928).</a:t>
            </a:r>
          </a:p>
          <a:p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Source: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Produced mainly in shoot apices and young leaves.</a:t>
            </a:r>
          </a:p>
          <a:p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Natural auxin: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Indole-3-acetic acid (IAA).</a:t>
            </a:r>
          </a:p>
          <a:p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Synthetic auxins: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2,4-D (2,4-dichlorophenoxyacetic acid), NAA (Naphthalene acetic acid).</a:t>
            </a:r>
          </a:p>
          <a:p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Functions:</a:t>
            </a:r>
            <a:endParaRPr lang="en-IN" sz="1400" dirty="0">
              <a:solidFill>
                <a:srgbClr val="0D0D0D"/>
              </a:solidFill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lvl="1"/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Promotes </a:t>
            </a:r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cell elongation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in shoots.</a:t>
            </a:r>
          </a:p>
          <a:p>
            <a:pPr lvl="1"/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Responsible for </a:t>
            </a:r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apical dominance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(inhibits growth of lateral buds).</a:t>
            </a:r>
          </a:p>
          <a:p>
            <a:pPr lvl="1"/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Promotes </a:t>
            </a:r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root initiation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in cuttings.</a:t>
            </a:r>
          </a:p>
          <a:p>
            <a:pPr lvl="1"/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Used in </a:t>
            </a:r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weed control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(2,4-D kills dicot weeds).</a:t>
            </a:r>
          </a:p>
          <a:p>
            <a:pPr lvl="1"/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Induces </a:t>
            </a:r>
            <a:r>
              <a:rPr lang="en-IN" sz="1400" b="1" dirty="0" err="1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parthenocarpy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(fruit formation without fertilization).</a:t>
            </a:r>
          </a:p>
          <a:p>
            <a:pPr lvl="1"/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Delays leaf and fruit </a:t>
            </a:r>
            <a:r>
              <a:rPr lang="en-IN" sz="14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abscission</a:t>
            </a:r>
            <a:r>
              <a:rPr lang="en-IN" sz="14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(shedding).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31FFD7-C497-7DA9-4893-3F8B2F398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142" y="2856752"/>
            <a:ext cx="3006056" cy="278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4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1292-4321-FA7C-4B2B-043687233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GIBBERELLINS (GA)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0F889-D937-61B4-C592-5F5F4DB2C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18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Discovery:</a:t>
            </a:r>
            <a:r>
              <a:rPr lang="en-IN" sz="18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From </a:t>
            </a:r>
            <a:r>
              <a:rPr lang="en-IN" sz="1800" i="1" dirty="0" err="1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Gibberella</a:t>
            </a:r>
            <a:r>
              <a:rPr lang="en-IN" sz="1800" i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N" sz="1800" i="1" dirty="0" err="1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fujikuroi</a:t>
            </a:r>
            <a:r>
              <a:rPr lang="en-IN" sz="18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fungus (caused “foolish seedling” disease in rice).</a:t>
            </a:r>
          </a:p>
          <a:p>
            <a:r>
              <a:rPr lang="en-IN" sz="18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Types:</a:t>
            </a:r>
            <a:r>
              <a:rPr lang="en-IN" sz="18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Over 100 gibberellins known (GA₁, GA₂, GA₃…); </a:t>
            </a:r>
            <a:r>
              <a:rPr lang="en-IN" sz="18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GA₃ (Gibberellic acid)</a:t>
            </a:r>
            <a:r>
              <a:rPr lang="en-IN" sz="1800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most common.</a:t>
            </a:r>
          </a:p>
          <a:p>
            <a:r>
              <a:rPr lang="en-IN" sz="1800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Functions:</a:t>
            </a:r>
            <a:endParaRPr lang="en-IN" sz="1800" dirty="0">
              <a:solidFill>
                <a:srgbClr val="0D0D0D"/>
              </a:solidFill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lvl="1"/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 </a:t>
            </a:r>
            <a:r>
              <a:rPr lang="en-IN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stem elongation and internode elongation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pPr lvl="1"/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Break </a:t>
            </a:r>
            <a:r>
              <a:rPr lang="en-IN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seed dormancy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(stimulate germination).</a:t>
            </a:r>
          </a:p>
          <a:p>
            <a:pPr lvl="1"/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 </a:t>
            </a:r>
            <a:r>
              <a:rPr lang="en-IN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bolting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and </a:t>
            </a:r>
            <a:r>
              <a:rPr lang="en-IN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flowering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in long-day plants.</a:t>
            </a:r>
          </a:p>
          <a:p>
            <a:pPr lvl="1"/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Stimulate </a:t>
            </a:r>
            <a:r>
              <a:rPr lang="en-IN" b="1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enzyme synthesis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(like </a:t>
            </a:r>
            <a:r>
              <a:rPr lang="el-GR" dirty="0">
                <a:solidFill>
                  <a:srgbClr val="0D0D0D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α-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amylase) during seed germination.</a:t>
            </a:r>
          </a:p>
          <a:p>
            <a:pPr lvl="1"/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Induce </a:t>
            </a:r>
            <a:r>
              <a:rPr lang="en-IN" b="1" dirty="0" err="1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parthenocarpy</a:t>
            </a:r>
            <a:r>
              <a:rPr lang="en-IN" dirty="0">
                <a:solidFill>
                  <a:srgbClr val="0D0D0D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 (fruit development without seeds).</a:t>
            </a:r>
          </a:p>
        </p:txBody>
      </p:sp>
    </p:spTree>
    <p:extLst>
      <p:ext uri="{BB962C8B-B14F-4D97-AF65-F5344CB8AC3E}">
        <p14:creationId xmlns:p14="http://schemas.microsoft.com/office/powerpoint/2010/main" val="246521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D34A-B6AE-F34E-7914-9701B53B2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IN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Cytokinins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5601-8B48-0D7C-2EC6-9EB65B0B2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808092" cy="3733633"/>
          </a:xfrm>
        </p:spPr>
        <p:txBody>
          <a:bodyPr>
            <a:normAutofit fontScale="85000" lnSpcReduction="20000"/>
          </a:bodyPr>
          <a:lstStyle/>
          <a:p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Discovery: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Kinetin (first </a:t>
            </a:r>
            <a:r>
              <a:rPr lang="en-IN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cytokinin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 discovered from herring sperm DNA by F. Skoog and Miller.</a:t>
            </a:r>
          </a:p>
          <a:p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Natural </a:t>
            </a:r>
            <a:r>
              <a:rPr lang="en-IN" b="1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cytokinins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: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N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Zeatin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(from maize kernels and coconut milk).</a:t>
            </a:r>
          </a:p>
          <a:p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Synthesized in: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Root apices and transported to other organs.</a:t>
            </a:r>
          </a:p>
          <a:p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Functions:</a:t>
            </a:r>
            <a:endParaRPr lang="en-IN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 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cell division (cytokinesis)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Delay 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senescence (anti-aging effect)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in leaves (called Richmond–Lang effect).</a:t>
            </a:r>
          </a:p>
          <a:p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 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lateral and adventitious shoot formation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Work 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antagonistically with auxins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in organ formation.</a:t>
            </a:r>
          </a:p>
          <a:p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 tissue culture, 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high </a:t>
            </a:r>
            <a:r>
              <a:rPr lang="en-IN" b="1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cytokinin:auxin</a:t>
            </a:r>
            <a:r>
              <a:rPr lang="en-IN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ratio → shoot formation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38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A350D-6499-7F0F-30FF-1F6A880B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Ethylene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809E8-626F-DEEC-BDBD-1E93BD65A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450613"/>
          </a:xfrm>
        </p:spPr>
        <p:txBody>
          <a:bodyPr>
            <a:noAutofit/>
          </a:bodyPr>
          <a:lstStyle/>
          <a:p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Nature: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Only gaseous plant hormone.</a:t>
            </a:r>
          </a:p>
          <a:p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Discovery: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Reported by Cousins (1910).</a:t>
            </a:r>
          </a:p>
          <a:p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Produced in: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Ripening fruits and senescent tissues.</a:t>
            </a:r>
          </a:p>
          <a:p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Functions:</a:t>
            </a:r>
            <a:endParaRPr lang="en-IN" sz="160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Promotes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fruit ripening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(e.g., bananas, tomatoes).</a:t>
            </a:r>
          </a:p>
          <a:p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Induces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leaf and flower senescence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and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abscission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Promotes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epinasty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(downward curvature of leaves).</a:t>
            </a:r>
          </a:p>
          <a:p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Breaks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seed and bud dormancy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Stimulates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root growth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and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root hair formation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Triple response in seedlings: </a:t>
            </a:r>
            <a:r>
              <a:rPr lang="en-IN" sz="16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swelling of stem, horizontal growth, reduced elongation</a:t>
            </a:r>
            <a:r>
              <a:rPr lang="en-IN" sz="16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740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5601-935E-D915-32C1-28D3A555B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IN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Abscisic</a:t>
            </a:r>
            <a:r>
              <a:rPr lang="en-IN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acid</a:t>
            </a:r>
            <a:endParaRPr lang="en-US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7086E-099C-CD07-EF13-F7667C45F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Nature: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Growth-inhibiting hormone (also called </a:t>
            </a:r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stress hormone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).</a:t>
            </a:r>
          </a:p>
          <a:p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Discovery: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1960s, from abscising leaves and cotton bolls.</a:t>
            </a:r>
          </a:p>
          <a:p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Produced in: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Mature leaves and seeds.</a:t>
            </a:r>
          </a:p>
          <a:p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Functions:</a:t>
            </a:r>
            <a:endParaRPr lang="en-IN" sz="180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Induces dormancy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in seeds and buds.</a:t>
            </a:r>
          </a:p>
          <a:p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Promotes </a:t>
            </a:r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abscission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of leaves, flowers, and fruits.</a:t>
            </a:r>
          </a:p>
          <a:p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Acts as </a:t>
            </a:r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antagonist to gibberellins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(inhibits growth).</a:t>
            </a:r>
          </a:p>
          <a:p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Helps plants during </a:t>
            </a:r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stress conditions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(drought, salinity, cold).</a:t>
            </a:r>
          </a:p>
          <a:p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Causes </a:t>
            </a:r>
            <a:r>
              <a:rPr lang="en-IN" sz="1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stomatal closure</a:t>
            </a:r>
            <a:r>
              <a:rPr lang="en-IN" sz="180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to reduce water loss.</a:t>
            </a:r>
          </a:p>
        </p:txBody>
      </p:sp>
    </p:spTree>
    <p:extLst>
      <p:ext uri="{BB962C8B-B14F-4D97-AF65-F5344CB8AC3E}">
        <p14:creationId xmlns:p14="http://schemas.microsoft.com/office/powerpoint/2010/main" val="3923367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1E168-C20A-D63E-0236-167A7388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123576"/>
            <a:ext cx="9603275" cy="4342769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70428C-9092-E80E-0010-9067B6BACF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8655417"/>
              </p:ext>
            </p:extLst>
          </p:nvPr>
        </p:nvGraphicFramePr>
        <p:xfrm>
          <a:off x="1137145" y="1123576"/>
          <a:ext cx="10182288" cy="4581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5572">
                  <a:extLst>
                    <a:ext uri="{9D8B030D-6E8A-4147-A177-3AD203B41FA5}">
                      <a16:colId xmlns:a16="http://schemas.microsoft.com/office/drawing/2014/main" val="36688746"/>
                    </a:ext>
                  </a:extLst>
                </a:gridCol>
                <a:gridCol w="2545572">
                  <a:extLst>
                    <a:ext uri="{9D8B030D-6E8A-4147-A177-3AD203B41FA5}">
                      <a16:colId xmlns:a16="http://schemas.microsoft.com/office/drawing/2014/main" val="1620101801"/>
                    </a:ext>
                  </a:extLst>
                </a:gridCol>
                <a:gridCol w="2545572">
                  <a:extLst>
                    <a:ext uri="{9D8B030D-6E8A-4147-A177-3AD203B41FA5}">
                      <a16:colId xmlns:a16="http://schemas.microsoft.com/office/drawing/2014/main" val="731533446"/>
                    </a:ext>
                  </a:extLst>
                </a:gridCol>
                <a:gridCol w="2545572">
                  <a:extLst>
                    <a:ext uri="{9D8B030D-6E8A-4147-A177-3AD203B41FA5}">
                      <a16:colId xmlns:a16="http://schemas.microsoft.com/office/drawing/2014/main" val="1593838400"/>
                    </a:ext>
                  </a:extLst>
                </a:gridCol>
              </a:tblGrid>
              <a:tr h="321062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  <a:buNone/>
                      </a:pPr>
                      <a:r>
                        <a:rPr lang="en-IN">
                          <a:effectLst/>
                        </a:rPr>
                        <a:t>Hormone</a:t>
                      </a:r>
                      <a:endParaRPr lang="en-IN" b="1">
                        <a:solidFill>
                          <a:srgbClr val="0D0D0D"/>
                        </a:solidFill>
                        <a:effectLst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  <a:buNone/>
                      </a:pPr>
                      <a:r>
                        <a:rPr lang="en-IN">
                          <a:effectLst/>
                        </a:rPr>
                        <a:t>Nature</a:t>
                      </a:r>
                      <a:endParaRPr lang="en-IN" b="1">
                        <a:solidFill>
                          <a:srgbClr val="0D0D0D"/>
                        </a:solidFill>
                        <a:effectLst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  <a:buNone/>
                      </a:pPr>
                      <a:r>
                        <a:rPr lang="en-IN">
                          <a:effectLst/>
                        </a:rPr>
                        <a:t>Major Function</a:t>
                      </a:r>
                      <a:endParaRPr lang="en-IN" b="1">
                        <a:solidFill>
                          <a:srgbClr val="0D0D0D"/>
                        </a:solidFill>
                        <a:effectLst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  <a:buNone/>
                      </a:pPr>
                      <a:r>
                        <a:rPr lang="en-IN">
                          <a:effectLst/>
                        </a:rPr>
                        <a:t>Special Notes</a:t>
                      </a:r>
                      <a:endParaRPr lang="en-IN" b="1">
                        <a:solidFill>
                          <a:srgbClr val="0D0D0D"/>
                        </a:solidFill>
                        <a:effectLst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195395133"/>
                  </a:ext>
                </a:extLst>
              </a:tr>
              <a:tr h="842788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Auxin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Growth promoter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Cell elongation, apical dominance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Used as rooting hormone, herbicide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7010584"/>
                  </a:ext>
                </a:extLst>
              </a:tr>
              <a:tr h="842788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Gibberellin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Growth promoter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Stem elongation, seed germination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Breaks dormancy, bolting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9043439"/>
                  </a:ext>
                </a:extLst>
              </a:tr>
              <a:tr h="842788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Cytokinin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Growth promoter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 dirty="0">
                          <a:effectLst/>
                        </a:rPr>
                        <a:t>Cell division, delay senescence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Found in root tips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5097345"/>
                  </a:ext>
                </a:extLst>
              </a:tr>
              <a:tr h="842788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Ethylene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Growth regulator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Fruit ripening, abscission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Only gaseous hormone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5920621"/>
                  </a:ext>
                </a:extLst>
              </a:tr>
              <a:tr h="889611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Abscisic Acid</a:t>
                      </a:r>
                    </a:p>
                  </a:txBody>
                  <a:tcPr marB="81280"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Growth inhibitor</a:t>
                      </a:r>
                    </a:p>
                  </a:txBody>
                  <a:tcPr marB="81280"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>
                          <a:effectLst/>
                        </a:rPr>
                        <a:t>Dormancy, stomatal closure</a:t>
                      </a:r>
                    </a:p>
                  </a:txBody>
                  <a:tcPr marB="81280" anchor="ctr"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IN" dirty="0">
                          <a:effectLst/>
                        </a:rPr>
                        <a:t>Stress hormone</a:t>
                      </a:r>
                    </a:p>
                  </a:txBody>
                  <a:tcPr marB="81280" anchor="ctr"/>
                </a:tc>
                <a:extLst>
                  <a:ext uri="{0D108BD9-81ED-4DB2-BD59-A6C34878D82A}">
                    <a16:rowId xmlns:a16="http://schemas.microsoft.com/office/drawing/2014/main" val="3907812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A5465E-F356-E023-4AB3-E591220B6A22}"/>
              </a:ext>
            </a:extLst>
          </p:cNvPr>
          <p:cNvSpPr txBox="1"/>
          <p:nvPr/>
        </p:nvSpPr>
        <p:spPr>
          <a:xfrm>
            <a:off x="3478305" y="484410"/>
            <a:ext cx="523538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IN" sz="2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SUMMARY TABLE</a:t>
            </a:r>
            <a:r>
              <a:rPr lang="en-IN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9035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Gallery</vt:lpstr>
      <vt:lpstr>Plant hormones</vt:lpstr>
      <vt:lpstr>AUXIN</vt:lpstr>
      <vt:lpstr>GIBBERELLINS (GA)</vt:lpstr>
      <vt:lpstr>Cytokinins </vt:lpstr>
      <vt:lpstr>Ethylene</vt:lpstr>
      <vt:lpstr>Abscisic acid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hormones</dc:title>
  <dc:creator>PRASENJIT SAHA</dc:creator>
  <cp:lastModifiedBy>PRASENJIT SAHA</cp:lastModifiedBy>
  <cp:revision>2</cp:revision>
  <dcterms:created xsi:type="dcterms:W3CDTF">2025-11-11T03:41:28Z</dcterms:created>
  <dcterms:modified xsi:type="dcterms:W3CDTF">2025-11-11T04:21:29Z</dcterms:modified>
</cp:coreProperties>
</file>