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7" r:id="rId3"/>
    <p:sldId id="258" r:id="rId4"/>
    <p:sldId id="259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-954" y="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N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N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N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IN"/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E2311-716D-4489-9C22-AA72C4BBC864}" type="datetimeFigureOut">
              <a:rPr lang="en-IN" smtClean="0"/>
              <a:t>18-11-2025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96B6C27E-39FF-4ABD-B8F2-592AF3F3E56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31703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E2311-716D-4489-9C22-AA72C4BBC864}" type="datetimeFigureOut">
              <a:rPr lang="en-IN" smtClean="0"/>
              <a:t>18-11-2025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6C27E-39FF-4ABD-B8F2-592AF3F3E56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62310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E2311-716D-4489-9C22-AA72C4BBC864}" type="datetimeFigureOut">
              <a:rPr lang="en-IN" smtClean="0"/>
              <a:t>18-11-2025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6C27E-39FF-4ABD-B8F2-592AF3F3E56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08990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E2311-716D-4489-9C22-AA72C4BBC864}" type="datetimeFigureOut">
              <a:rPr lang="en-IN" smtClean="0"/>
              <a:t>18-11-2025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6C27E-39FF-4ABD-B8F2-592AF3F3E56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56682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0D8E2311-716D-4489-9C22-AA72C4BBC864}" type="datetimeFigureOut">
              <a:rPr lang="en-IN" smtClean="0"/>
              <a:t>18-11-2025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IN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IN"/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96B6C27E-39FF-4ABD-B8F2-592AF3F3E56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98681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E2311-716D-4489-9C22-AA72C4BBC864}" type="datetimeFigureOut">
              <a:rPr lang="en-IN" smtClean="0"/>
              <a:t>18-11-2025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6C27E-39FF-4ABD-B8F2-592AF3F3E56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79163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E2311-716D-4489-9C22-AA72C4BBC864}" type="datetimeFigureOut">
              <a:rPr lang="en-IN" smtClean="0"/>
              <a:t>18-11-2025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6C27E-39FF-4ABD-B8F2-592AF3F3E56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35724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E2311-716D-4489-9C22-AA72C4BBC864}" type="datetimeFigureOut">
              <a:rPr lang="en-IN" smtClean="0"/>
              <a:t>18-11-2025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6C27E-39FF-4ABD-B8F2-592AF3F3E56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1565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E2311-716D-4489-9C22-AA72C4BBC864}" type="datetimeFigureOut">
              <a:rPr lang="en-IN" smtClean="0"/>
              <a:t>18-11-2025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6C27E-39FF-4ABD-B8F2-592AF3F3E56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93304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E2311-716D-4489-9C22-AA72C4BBC864}" type="datetimeFigureOut">
              <a:rPr lang="en-IN" smtClean="0"/>
              <a:t>18-11-2025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IN"/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6C27E-39FF-4ABD-B8F2-592AF3F3E56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66760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E2311-716D-4489-9C22-AA72C4BBC864}" type="datetimeFigureOut">
              <a:rPr lang="en-IN" smtClean="0"/>
              <a:t>18-11-2025</a:t>
            </a:fld>
            <a:endParaRPr lang="en-IN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IN"/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6C27E-39FF-4ABD-B8F2-592AF3F3E56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10251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0D8E2311-716D-4489-9C22-AA72C4BBC864}" type="datetimeFigureOut">
              <a:rPr lang="en-IN" smtClean="0"/>
              <a:t>18-11-2025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IN"/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96B6C27E-39FF-4ABD-B8F2-592AF3F3E56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24614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13982" y="1206755"/>
            <a:ext cx="10071552" cy="1361081"/>
          </a:xfrm>
        </p:spPr>
        <p:txBody>
          <a:bodyPr/>
          <a:lstStyle/>
          <a:p>
            <a:r>
              <a:rPr lang="en-US" sz="6000" dirty="0" smtClean="0"/>
              <a:t> </a:t>
            </a:r>
            <a:r>
              <a:rPr lang="en-US" sz="6000" dirty="0" err="1" smtClean="0"/>
              <a:t>Satish</a:t>
            </a:r>
            <a:r>
              <a:rPr lang="en-US" sz="6000" dirty="0" smtClean="0"/>
              <a:t> Chandra Memorial School</a:t>
            </a:r>
            <a:endParaRPr lang="bn-IN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81194" y="2673054"/>
            <a:ext cx="8054235" cy="1069848"/>
          </a:xfrm>
        </p:spPr>
        <p:txBody>
          <a:bodyPr>
            <a:normAutofit fontScale="70000" lnSpcReduction="20000"/>
          </a:bodyPr>
          <a:lstStyle/>
          <a:p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  <a:latin typeface="Engravers MT" pitchFamily="18" charset="0"/>
                <a:cs typeface="+mj-cs"/>
              </a:rPr>
              <a:t>Workshop 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Engravers MT" pitchFamily="18" charset="0"/>
                <a:cs typeface="+mj-cs"/>
              </a:rPr>
              <a:t>on Awareness on Idol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Engravers MT" pitchFamily="18" charset="0"/>
                <a:cs typeface="+mj-cs"/>
              </a:rPr>
              <a:t>Visarjan</a:t>
            </a:r>
            <a:endParaRPr lang="en-IN" sz="4000" dirty="0">
              <a:solidFill>
                <a:schemeClr val="accent1">
                  <a:lumMod val="50000"/>
                </a:schemeClr>
              </a:solidFill>
              <a:latin typeface="Engravers MT" pitchFamily="18" charset="0"/>
              <a:cs typeface="+mj-cs"/>
            </a:endParaRPr>
          </a:p>
          <a:p>
            <a:pPr algn="r"/>
            <a:r>
              <a:rPr lang="en-US" sz="2900" dirty="0"/>
              <a:t>~Eco-Club for Mission </a:t>
            </a:r>
            <a:r>
              <a:rPr lang="en-US" sz="2900" dirty="0" err="1"/>
              <a:t>LiFE</a:t>
            </a:r>
            <a:endParaRPr lang="en-IN" sz="2900" dirty="0"/>
          </a:p>
        </p:txBody>
      </p:sp>
      <p:pic>
        <p:nvPicPr>
          <p:cNvPr id="4" name="Picture 4" descr="Mission LiFE - Features, Benefits, Strategies &amp; More | For UPSC">
            <a:extLst>
              <a:ext uri="{FF2B5EF4-FFF2-40B4-BE49-F238E27FC236}">
                <a16:creationId xmlns="" xmlns:a16="http://schemas.microsoft.com/office/drawing/2014/main" id="{D957BBF8-C841-1F10-82BE-40589C1DE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312" y="4420372"/>
            <a:ext cx="7485089" cy="1939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atish Chandra Memorial School | Chakdaha">
            <a:extLst>
              <a:ext uri="{FF2B5EF4-FFF2-40B4-BE49-F238E27FC236}">
                <a16:creationId xmlns="" xmlns:a16="http://schemas.microsoft.com/office/drawing/2014/main" id="{309157C7-9EA0-E380-7D76-0149E9D898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089" y="2313158"/>
            <a:ext cx="1781096" cy="1781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668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2A2BB2-36E4-CC2E-A125-4F1626E48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322" y="234111"/>
            <a:ext cx="10058400" cy="1609344"/>
          </a:xfrm>
        </p:spPr>
        <p:txBody>
          <a:bodyPr/>
          <a:lstStyle/>
          <a:p>
            <a:r>
              <a:rPr lang="en-US" dirty="0"/>
              <a:t>Problems with Pratima </a:t>
            </a:r>
            <a:r>
              <a:rPr lang="en-US" dirty="0" err="1"/>
              <a:t>Visarjan</a:t>
            </a:r>
            <a:r>
              <a:rPr lang="en-US" dirty="0"/>
              <a:t>	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EA9323A-1F5F-CDF8-0B2C-4B26F3F88A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7322" y="1781201"/>
            <a:ext cx="4754880" cy="39776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/>
              <a:t>1. Environmental Damage from POP Idols</a:t>
            </a:r>
          </a:p>
          <a:p>
            <a:r>
              <a:rPr lang="en-US" sz="1600" dirty="0"/>
              <a:t>POP does not dissolve and remains in water bodies for months or years.</a:t>
            </a:r>
          </a:p>
          <a:p>
            <a:r>
              <a:rPr lang="en-US" sz="1600" dirty="0"/>
              <a:t>Toxic paints disrupt the natural water chemistry, damaging entire ecosystems.</a:t>
            </a:r>
          </a:p>
          <a:p>
            <a:pPr marL="0" indent="0">
              <a:buNone/>
            </a:pPr>
            <a:r>
              <a:rPr lang="en-US" sz="1600" b="1" dirty="0"/>
              <a:t>2. Threat to Public Health</a:t>
            </a:r>
          </a:p>
          <a:p>
            <a:r>
              <a:rPr lang="en-US" sz="1600" dirty="0"/>
              <a:t>Contaminated water increases risks of skin allergies, asthma, and water-borne diseases.</a:t>
            </a:r>
          </a:p>
          <a:p>
            <a:r>
              <a:rPr lang="en-US" sz="1600" dirty="0"/>
              <a:t>Polluted immersion sites become breeding grounds for mosquitoes.</a:t>
            </a:r>
          </a:p>
          <a:p>
            <a:pPr marL="0" indent="0">
              <a:buNone/>
            </a:pPr>
            <a:r>
              <a:rPr lang="en-US" sz="1600" b="1" dirty="0"/>
              <a:t>3. Impact on Local Communities</a:t>
            </a:r>
          </a:p>
          <a:p>
            <a:r>
              <a:rPr lang="en-US" sz="1600" dirty="0"/>
              <a:t>Polluted lakes and rivers reduce the availability of clean water for nearby villages/towns.</a:t>
            </a:r>
          </a:p>
          <a:p>
            <a:r>
              <a:rPr lang="en-US" sz="1600" dirty="0"/>
              <a:t>Fishermen face economic loss due to decline in fish populations.</a:t>
            </a:r>
          </a:p>
          <a:p>
            <a:endParaRPr lang="en-US" sz="16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85A2731-FA50-6631-141C-09E607C883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51698" y="1843831"/>
            <a:ext cx="4754880" cy="3977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b="1" dirty="0"/>
              <a:t>4. Solid Waste After Immersion</a:t>
            </a:r>
          </a:p>
          <a:p>
            <a:r>
              <a:rPr lang="en-US" sz="1600" dirty="0"/>
              <a:t>Bamboo, cloth, </a:t>
            </a:r>
            <a:r>
              <a:rPr lang="en-US" sz="1600" dirty="0" err="1"/>
              <a:t>thermocol</a:t>
            </a:r>
            <a:r>
              <a:rPr lang="en-US" sz="1600" dirty="0"/>
              <a:t>, plastic garlands, and glitter accumulate at immersion ghats.</a:t>
            </a:r>
          </a:p>
          <a:p>
            <a:r>
              <a:rPr lang="en-US" sz="1600" dirty="0"/>
              <a:t>Municipal bodies struggle to clean large amounts of idol remains.</a:t>
            </a:r>
          </a:p>
          <a:p>
            <a:pPr marL="0" indent="0">
              <a:buNone/>
            </a:pPr>
            <a:r>
              <a:rPr lang="en-US" sz="1600" b="1" dirty="0"/>
              <a:t>5. Strain on Urban Infrastructure</a:t>
            </a:r>
          </a:p>
          <a:p>
            <a:r>
              <a:rPr lang="en-US" sz="1600" dirty="0"/>
              <a:t>Heavy </a:t>
            </a:r>
            <a:r>
              <a:rPr lang="en-US" sz="1600" dirty="0" err="1"/>
              <a:t>visarjan</a:t>
            </a:r>
            <a:r>
              <a:rPr lang="en-US" sz="1600" dirty="0"/>
              <a:t> processions create traffic jams, noise pollution, and waste accumulation.</a:t>
            </a:r>
          </a:p>
          <a:p>
            <a:r>
              <a:rPr lang="en-US" sz="1600" dirty="0"/>
              <a:t>Large crowds increase the risk of accidents at immersion points.</a:t>
            </a:r>
          </a:p>
          <a:p>
            <a:endParaRPr lang="en-IN" sz="1600" dirty="0"/>
          </a:p>
        </p:txBody>
      </p:sp>
    </p:spTree>
    <p:extLst>
      <p:ext uri="{BB962C8B-B14F-4D97-AF65-F5344CB8AC3E}">
        <p14:creationId xmlns:p14="http://schemas.microsoft.com/office/powerpoint/2010/main" val="3453498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CCF02BE-5BE8-ECC0-7BE9-21FFCDBD2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9403" y="231332"/>
            <a:ext cx="11182596" cy="1609344"/>
          </a:xfrm>
        </p:spPr>
        <p:txBody>
          <a:bodyPr>
            <a:normAutofit/>
          </a:bodyPr>
          <a:lstStyle/>
          <a:p>
            <a:r>
              <a:rPr lang="en-US" sz="4600" dirty="0"/>
              <a:t>Eco-Friendly </a:t>
            </a:r>
            <a:r>
              <a:rPr lang="en-US" sz="4600" dirty="0" smtClean="0"/>
              <a:t>Alternatives (Aligned </a:t>
            </a:r>
            <a:r>
              <a:rPr lang="en-US" sz="4600" dirty="0"/>
              <a:t>With Mission </a:t>
            </a:r>
            <a:r>
              <a:rPr lang="en-US" sz="4600" dirty="0" err="1"/>
              <a:t>LiFE</a:t>
            </a:r>
            <a:r>
              <a:rPr lang="en-US" sz="4600" dirty="0"/>
              <a:t>)</a:t>
            </a:r>
            <a:endParaRPr lang="en-IN" sz="4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F66049B-A14B-1FE1-6216-75BEF6E4E6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29267" y="3747949"/>
            <a:ext cx="5962733" cy="450102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1400" b="1" dirty="0"/>
              <a:t>3. </a:t>
            </a:r>
            <a:r>
              <a:rPr lang="en-US" sz="1400" b="1" dirty="0"/>
              <a:t>O</a:t>
            </a:r>
            <a:r>
              <a:rPr lang="en-US" sz="1400" b="1" dirty="0" smtClean="0"/>
              <a:t>pt </a:t>
            </a:r>
            <a:r>
              <a:rPr lang="en-US" sz="1400" b="1" dirty="0"/>
              <a:t>for Artificial or Designated Immersion Tanks</a:t>
            </a:r>
          </a:p>
          <a:p>
            <a:r>
              <a:rPr lang="en-US" sz="1400" dirty="0"/>
              <a:t>Use temporary or specially created immersion tanks instead of natural water bodies.</a:t>
            </a:r>
          </a:p>
          <a:p>
            <a:r>
              <a:rPr lang="en-US" sz="1400" dirty="0"/>
              <a:t>Treat, filter, and reuse the immersion water to avoid polluting lakes and rivers</a:t>
            </a:r>
            <a:r>
              <a:rPr lang="en-US" sz="1400" dirty="0" smtClean="0"/>
              <a:t>.</a:t>
            </a:r>
            <a:endParaRPr lang="en-US" sz="1400" dirty="0"/>
          </a:p>
          <a:p>
            <a:pPr marL="0" indent="0">
              <a:buNone/>
            </a:pPr>
            <a:r>
              <a:rPr lang="en-US" sz="1400" b="1" dirty="0"/>
              <a:t>4. Switch to Reusable Idols</a:t>
            </a:r>
          </a:p>
          <a:p>
            <a:r>
              <a:rPr lang="en-US" sz="1400" dirty="0"/>
              <a:t>Use idols made of metal, stone, or wood that can be kept year after year without immersion.</a:t>
            </a:r>
          </a:p>
          <a:p>
            <a:r>
              <a:rPr lang="en-US" sz="1400" dirty="0"/>
              <a:t>Reduce waste and conserve resources by adopting non-disposable idol traditions.</a:t>
            </a:r>
          </a:p>
          <a:p>
            <a:endParaRPr lang="en-IN" sz="1400" dirty="0"/>
          </a:p>
        </p:txBody>
      </p:sp>
      <p:pic>
        <p:nvPicPr>
          <p:cNvPr id="11" name="Content Placeholder 10" descr="A person painting a face&#10;&#10;AI-generated content may be incorrect.">
            <a:extLst>
              <a:ext uri="{FF2B5EF4-FFF2-40B4-BE49-F238E27FC236}">
                <a16:creationId xmlns="" xmlns:a16="http://schemas.microsoft.com/office/drawing/2014/main" id="{209A48FD-DEF3-0770-BE10-36B05196F29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90500" y="2093976"/>
            <a:ext cx="3453219" cy="2300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A person painting a person's face&#10;&#10;AI-generated content may be incorrect.">
            <a:extLst>
              <a:ext uri="{FF2B5EF4-FFF2-40B4-BE49-F238E27FC236}">
                <a16:creationId xmlns="" xmlns:a16="http://schemas.microsoft.com/office/drawing/2014/main" id="{4FC26F7F-D08F-1555-9066-1549CE1EC7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2943" y="4394200"/>
            <a:ext cx="3213821" cy="21386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4479853" y="1413165"/>
            <a:ext cx="6694828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What We Can Do </a:t>
            </a:r>
            <a:r>
              <a:rPr lang="en-US" b="1" dirty="0" smtClean="0"/>
              <a:t>Instead?</a:t>
            </a:r>
            <a:endParaRPr lang="en-US" b="1" dirty="0"/>
          </a:p>
          <a:p>
            <a:r>
              <a:rPr lang="en-US" sz="1400" b="1" dirty="0"/>
              <a:t>1. Use Natural, Biodegradable Materials</a:t>
            </a:r>
          </a:p>
          <a:p>
            <a:pPr marL="285750" indent="-285750"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1400" dirty="0"/>
              <a:t>Choose clay, red soil, or plant-based materials for making idols instead of POP.</a:t>
            </a:r>
          </a:p>
          <a:p>
            <a:pPr marL="285750" indent="-285750"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1400" dirty="0"/>
              <a:t>Replace chemical paints with natural dyes made from turmeric, spinach, </a:t>
            </a:r>
            <a:r>
              <a:rPr lang="en-US" sz="1400" dirty="0" err="1"/>
              <a:t>Multani</a:t>
            </a:r>
            <a:r>
              <a:rPr lang="en-US" sz="1400" dirty="0"/>
              <a:t> </a:t>
            </a:r>
            <a:r>
              <a:rPr lang="en-US" sz="1400" dirty="0" err="1"/>
              <a:t>mitti</a:t>
            </a:r>
            <a:r>
              <a:rPr lang="en-US" sz="1400" dirty="0"/>
              <a:t>, or flower extracts.</a:t>
            </a:r>
            <a:br>
              <a:rPr lang="en-US" sz="1400" dirty="0"/>
            </a:br>
            <a:endParaRPr lang="en-US" sz="1400" dirty="0"/>
          </a:p>
          <a:p>
            <a:pPr>
              <a:buClr>
                <a:schemeClr val="accent2"/>
              </a:buClr>
            </a:pPr>
            <a:r>
              <a:rPr lang="en-US" sz="1400" b="1" dirty="0"/>
              <a:t>2. Encourage and Celebrate Sustainable Choices</a:t>
            </a:r>
          </a:p>
          <a:p>
            <a:pPr marL="285750" indent="-285750"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1400" dirty="0"/>
              <a:t>Motivate families and students to adopt eco-friendly idols by recognizing their efforts.</a:t>
            </a:r>
          </a:p>
          <a:p>
            <a:pPr marL="285750" indent="-285750"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1400" dirty="0"/>
              <a:t>Organize events like “Green </a:t>
            </a:r>
            <a:r>
              <a:rPr lang="en-US" sz="1400" dirty="0" err="1"/>
              <a:t>Visarjan</a:t>
            </a:r>
            <a:r>
              <a:rPr lang="en-US" sz="1400" dirty="0"/>
              <a:t> Awards” or an “Eco Idol Festival” to showcase and reward sustainable creativity.</a:t>
            </a:r>
            <a:endParaRPr lang="bn-IN" sz="1400" dirty="0"/>
          </a:p>
        </p:txBody>
      </p:sp>
    </p:spTree>
    <p:extLst>
      <p:ext uri="{BB962C8B-B14F-4D97-AF65-F5344CB8AC3E}">
        <p14:creationId xmlns:p14="http://schemas.microsoft.com/office/powerpoint/2010/main" val="4019383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BD58EF7-F586-A693-9862-FC583E03473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04405" y="0"/>
            <a:ext cx="5569528" cy="1053306"/>
          </a:xfrm>
        </p:spPr>
        <p:txBody>
          <a:bodyPr>
            <a:normAutofit/>
          </a:bodyPr>
          <a:lstStyle/>
          <a:p>
            <a:r>
              <a:rPr lang="en-US" dirty="0"/>
              <a:t>How Can we Help??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965FB0F-AC32-5C33-D59C-0842B918AC0C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1095755" y="1246910"/>
            <a:ext cx="10850822" cy="484513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300" b="1" dirty="0"/>
              <a:t>1. Try Fun, Hands-On Workshops</a:t>
            </a:r>
          </a:p>
          <a:p>
            <a:r>
              <a:rPr lang="en-US" sz="2300" dirty="0"/>
              <a:t>We can learn to make our own clay idols and natural colors—it’s simple, fun, and eco-friendly.</a:t>
            </a:r>
          </a:p>
          <a:p>
            <a:r>
              <a:rPr lang="en-US" sz="2300" dirty="0"/>
              <a:t>Our school exhibitions can display these handmade, biodegradable idols to inspire others.</a:t>
            </a:r>
          </a:p>
          <a:p>
            <a:pPr marL="0" indent="0">
              <a:buNone/>
            </a:pPr>
            <a:r>
              <a:rPr lang="en-US" sz="2300" b="1" dirty="0"/>
              <a:t>2. Spread the Word in Our Community</a:t>
            </a:r>
          </a:p>
          <a:p>
            <a:r>
              <a:rPr lang="en-US" sz="2300" dirty="0"/>
              <a:t>We can talk to people in our neighborhoods about why eco-friendly </a:t>
            </a:r>
            <a:r>
              <a:rPr lang="en-US" sz="2300" dirty="0" err="1"/>
              <a:t>visarjan</a:t>
            </a:r>
            <a:r>
              <a:rPr lang="en-US" sz="2300" dirty="0"/>
              <a:t> matters.</a:t>
            </a:r>
          </a:p>
          <a:p>
            <a:r>
              <a:rPr lang="en-US" sz="2300" dirty="0"/>
              <a:t>Simple posters, leaflets, or even social media posts can help everyone understand what they can do.</a:t>
            </a:r>
          </a:p>
          <a:p>
            <a:pPr marL="0" indent="0">
              <a:buNone/>
            </a:pPr>
            <a:r>
              <a:rPr lang="en-US" sz="2300" b="1" dirty="0"/>
              <a:t>3. Connect Our Efforts to Global Goals</a:t>
            </a:r>
          </a:p>
          <a:p>
            <a:pPr marL="0" indent="0">
              <a:buNone/>
            </a:pPr>
            <a:r>
              <a:rPr lang="en-US" sz="2300" dirty="0"/>
              <a:t>Our small actions support big global goals like:</a:t>
            </a:r>
          </a:p>
          <a:p>
            <a:pPr lvl="1"/>
            <a:r>
              <a:rPr lang="en-US" sz="2300" dirty="0"/>
              <a:t>using resources wisely,</a:t>
            </a:r>
          </a:p>
          <a:p>
            <a:pPr lvl="1"/>
            <a:r>
              <a:rPr lang="en-US" sz="2300" dirty="0"/>
              <a:t>fighting climate change, and</a:t>
            </a:r>
          </a:p>
          <a:p>
            <a:pPr lvl="1"/>
            <a:r>
              <a:rPr lang="en-US" sz="2300" dirty="0"/>
              <a:t>protecting life in our water bodies.</a:t>
            </a:r>
          </a:p>
          <a:p>
            <a:r>
              <a:rPr lang="en-US" sz="2300" dirty="0"/>
              <a:t>Showing these links in our projects makes our work more meaningful.</a:t>
            </a:r>
          </a:p>
          <a:p>
            <a:endParaRPr lang="en-IN" sz="1000" dirty="0"/>
          </a:p>
        </p:txBody>
      </p:sp>
    </p:spTree>
    <p:extLst>
      <p:ext uri="{BB962C8B-B14F-4D97-AF65-F5344CB8AC3E}">
        <p14:creationId xmlns:p14="http://schemas.microsoft.com/office/powerpoint/2010/main" val="3963863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3">
            <a:extLst>
              <a:ext uri="{FF2B5EF4-FFF2-40B4-BE49-F238E27FC236}">
                <a16:creationId xmlns="" xmlns:a16="http://schemas.microsoft.com/office/drawing/2014/main" id="{2AA86355-6ED8-EB3C-36E1-9D4F4821983B}"/>
              </a:ext>
            </a:extLst>
          </p:cNvPr>
          <p:cNvSpPr txBox="1">
            <a:spLocks/>
          </p:cNvSpPr>
          <p:nvPr/>
        </p:nvSpPr>
        <p:spPr>
          <a:xfrm>
            <a:off x="751367" y="585024"/>
            <a:ext cx="10981453" cy="18272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 smtClean="0"/>
              <a:t>4. Understand Where Our Resources Come From</a:t>
            </a:r>
          </a:p>
          <a:p>
            <a:r>
              <a:rPr lang="en-US" sz="1800" dirty="0" smtClean="0"/>
              <a:t>We can explore how idols are made—from raw materials to disposal—and see how each step affects nature.</a:t>
            </a:r>
          </a:p>
          <a:p>
            <a:r>
              <a:rPr lang="en-US" sz="1800" dirty="0" smtClean="0"/>
              <a:t>This helps us realize how our choices shape things like groundwater, soil, and the cleanliness of our environment.</a:t>
            </a:r>
            <a:br>
              <a:rPr lang="en-US" sz="1800" dirty="0" smtClean="0"/>
            </a:br>
            <a:endParaRPr lang="en-US" sz="1800" dirty="0" smtClean="0"/>
          </a:p>
        </p:txBody>
      </p:sp>
      <p:pic>
        <p:nvPicPr>
          <p:cNvPr id="3" name="Picture 4" descr="Sustainable Development | United Nations">
            <a:extLst>
              <a:ext uri="{FF2B5EF4-FFF2-40B4-BE49-F238E27FC236}">
                <a16:creationId xmlns="" xmlns:a16="http://schemas.microsoft.com/office/drawing/2014/main" id="{7D4E6E7E-DA77-D031-4EC5-B477B504D2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3262" y="2139125"/>
            <a:ext cx="6970815" cy="38523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93870" y="2576945"/>
            <a:ext cx="396313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5. Make Eco-Friendly Living a Habit</a:t>
            </a:r>
          </a:p>
          <a:p>
            <a:pPr marL="285750" indent="-285750"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dirty="0"/>
              <a:t>We can take a simple pledge to follow eco-friendly habits in our everyday life.</a:t>
            </a:r>
          </a:p>
          <a:p>
            <a:pPr marL="285750" indent="-285750"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dirty="0"/>
              <a:t>Even small changes—like avoiding glitter, using natural decorations, or reducing plastic—add up to make a big difference.</a:t>
            </a:r>
          </a:p>
          <a:p>
            <a:endParaRPr lang="en-IN" sz="1200" dirty="0"/>
          </a:p>
          <a:p>
            <a:endParaRPr lang="bn-IN" dirty="0"/>
          </a:p>
        </p:txBody>
      </p:sp>
    </p:spTree>
    <p:extLst>
      <p:ext uri="{BB962C8B-B14F-4D97-AF65-F5344CB8AC3E}">
        <p14:creationId xmlns:p14="http://schemas.microsoft.com/office/powerpoint/2010/main" val="1289549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196</TotalTime>
  <Words>528</Words>
  <Application>Microsoft Office PowerPoint</Application>
  <PresentationFormat>Custom</PresentationFormat>
  <Paragraphs>53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Wood Type</vt:lpstr>
      <vt:lpstr> Satish Chandra Memorial School</vt:lpstr>
      <vt:lpstr>Problems with Pratima Visarjan </vt:lpstr>
      <vt:lpstr>Eco-Friendly Alternatives (Aligned With Mission LiFE)</vt:lpstr>
      <vt:lpstr>How Can we Help??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Niloj Mukherjee</dc:creator>
  <cp:lastModifiedBy>user</cp:lastModifiedBy>
  <cp:revision>9</cp:revision>
  <dcterms:created xsi:type="dcterms:W3CDTF">2025-11-18T14:30:02Z</dcterms:created>
  <dcterms:modified xsi:type="dcterms:W3CDTF">2025-11-18T18:21:43Z</dcterms:modified>
</cp:coreProperties>
</file>