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6"/>
  </p:notesMasterIdLst>
  <p:sldIdLst>
    <p:sldId id="286" r:id="rId2"/>
    <p:sldId id="258" r:id="rId3"/>
    <p:sldId id="280" r:id="rId4"/>
    <p:sldId id="288" r:id="rId5"/>
    <p:sldId id="259" r:id="rId6"/>
    <p:sldId id="270" r:id="rId7"/>
    <p:sldId id="257" r:id="rId8"/>
    <p:sldId id="290" r:id="rId9"/>
    <p:sldId id="274" r:id="rId10"/>
    <p:sldId id="261" r:id="rId11"/>
    <p:sldId id="291" r:id="rId12"/>
    <p:sldId id="277" r:id="rId13"/>
    <p:sldId id="278" r:id="rId14"/>
    <p:sldId id="281" r:id="rId15"/>
    <p:sldId id="293" r:id="rId16"/>
    <p:sldId id="279" r:id="rId17"/>
    <p:sldId id="260" r:id="rId18"/>
    <p:sldId id="282" r:id="rId19"/>
    <p:sldId id="283" r:id="rId20"/>
    <p:sldId id="284" r:id="rId21"/>
    <p:sldId id="262" r:id="rId22"/>
    <p:sldId id="295" r:id="rId23"/>
    <p:sldId id="294" r:id="rId24"/>
    <p:sldId id="29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77" d="100"/>
          <a:sy n="77" d="100"/>
        </p:scale>
        <p:origin x="165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23548-8ED5-40B4-BEE9-D28090520D6B}" type="datetimeFigureOut">
              <a:rPr lang="en-US" smtClean="0"/>
              <a:pPr/>
              <a:t>10/13/2025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4DF02-4DEA-498F-8A35-39BB54A69E3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ebp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500125-75C6-0D47-E83D-3BF996FA38CA}"/>
              </a:ext>
            </a:extLst>
          </p:cNvPr>
          <p:cNvSpPr txBox="1"/>
          <p:nvPr/>
        </p:nvSpPr>
        <p:spPr>
          <a:xfrm>
            <a:off x="762000" y="76199"/>
            <a:ext cx="8153400" cy="7137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100"/>
              </a:lnSpc>
              <a:spcAft>
                <a:spcPts val="1200"/>
              </a:spcAft>
              <a:buNone/>
            </a:pPr>
            <a:r>
              <a:rPr lang="en-US" dirty="0">
                <a:solidFill>
                  <a:srgbClr val="1F1F1F"/>
                </a:solidFill>
                <a:latin typeface="Google Sans"/>
              </a:rPr>
              <a:t>EVRYTHING AT ONCE –LYRICS </a:t>
            </a:r>
            <a:endParaRPr lang="en-US" b="0" i="0" dirty="0">
              <a:solidFill>
                <a:srgbClr val="1F1F1F"/>
              </a:solidFill>
              <a:effectLst/>
              <a:latin typeface="Arial" panose="020B0604020202020204" pitchFamily="34" charset="0"/>
            </a:endParaRP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900"/>
              </a:spcAft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sly as a fox, as strong as an ox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fast as a hare, as brave as a bear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free as a bird, as neat as a word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quiet as a mouse, as big as a house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900"/>
              </a:spcAft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All       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wanna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be             All       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wanna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be   Oh-oh-oh, all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wanna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be           Is everything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900"/>
              </a:spcAft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mean as a wolf, as sharp as a tooth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deep as a bite, as dark as the night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sweet as a song, as right as a wrong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long as a road, as ugly as a toad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900"/>
              </a:spcAft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pretty as a picture hanging from a fixture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Strong like a family, strong as 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wanna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be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Bright as day, as light as play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hard as nails, as grand as a whale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900"/>
              </a:spcAft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All   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wanna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be          Oh-oh-oh, all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wanna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be   -      Oh-oh-oh, all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wanna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be      Is everything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Everything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at once   Everything at once     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900"/>
              </a:spcAft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Oh-oh-oh, everything at once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900"/>
              </a:spcAft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warm as the sun, as silly as fun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cool as a tree, as scary as the sea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hot as fire, cold as ice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Sweet as sugar and everything nice</a:t>
            </a:r>
          </a:p>
          <a:p>
            <a:pPr algn="l">
              <a:lnSpc>
                <a:spcPts val="1500"/>
              </a:lnSpc>
              <a:spcBef>
                <a:spcPts val="600"/>
              </a:spcBef>
              <a:spcAft>
                <a:spcPts val="900"/>
              </a:spcAft>
              <a:buNone/>
            </a:pP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old as time, as straight as a line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royal as a queen, as buzzed as a bee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As stealth as a tiger, smooth as a glider</a:t>
            </a:r>
            <a:b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Pure as a melody, pure as I </a:t>
            </a:r>
            <a:r>
              <a:rPr lang="en-US" b="0" i="0" dirty="0" err="1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wanna</a:t>
            </a:r>
            <a:r>
              <a:rPr lang="en-US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 be</a:t>
            </a:r>
          </a:p>
        </p:txBody>
      </p:sp>
    </p:spTree>
    <p:extLst>
      <p:ext uri="{BB962C8B-B14F-4D97-AF65-F5344CB8AC3E}">
        <p14:creationId xmlns:p14="http://schemas.microsoft.com/office/powerpoint/2010/main" val="1302986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Figurative Language Poster - Cop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457200"/>
            <a:ext cx="4430713" cy="1590675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6147" name="Picture 3" descr="C:\Users\USER\Desktop\07ae307c14400137c6d36498c1616c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133600"/>
            <a:ext cx="5041900" cy="417830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6148" name="Picture 4" descr="C:\Users\USER\Desktop\a8f9bcc0f685f0f5f0a67cc2d29c480f.jpg"/>
          <p:cNvPicPr>
            <a:picLocks noChangeAspect="1" noChangeArrowheads="1"/>
          </p:cNvPicPr>
          <p:nvPr/>
        </p:nvPicPr>
        <p:blipFill>
          <a:blip r:embed="rId4"/>
          <a:srcRect l="14285" t="9045" b="18593"/>
          <a:stretch>
            <a:fillRect/>
          </a:stretch>
        </p:blipFill>
        <p:spPr bwMode="auto">
          <a:xfrm>
            <a:off x="6172200" y="2743200"/>
            <a:ext cx="2590800" cy="2438400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A75B0-DEF0-3214-E3B8-10B0D43E3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BF896-0666-CD39-2C97-C198B952E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0"/>
            <a:ext cx="9753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96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52461-CE29-6B67-FBBA-4E15E6481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OXYMORON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0B7C5B-DEED-3974-2DDC-6F66AB3C1E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B6F3C33-2FE4-8E0E-FCE5-B72163875B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THE COMBINATION OF TWO PHRASES THAT SEEM TO BE OPPOSITE TO EACH OTHER .</a:t>
            </a:r>
          </a:p>
          <a:p>
            <a:pPr marL="0" indent="0">
              <a:buNone/>
            </a:pPr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OPEN SECRET </a:t>
            </a:r>
            <a:endParaRPr lang="en-IN" dirty="0"/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BITTERSWEET</a:t>
            </a: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GREEDY-GOOD DOERS</a:t>
            </a: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ORIGINAL COPY</a:t>
            </a: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LIQUID GAS</a:t>
            </a: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DELIBERATE MISTAKE</a:t>
            </a: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SERIOUSLY FUNNY</a:t>
            </a: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REGULARLY IRREGULAR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C380D5-99FE-710E-73F8-4734BCB9E6F9}"/>
              </a:ext>
            </a:extLst>
          </p:cNvPr>
          <p:cNvSpPr>
            <a:spLocks noGrp="1"/>
          </p:cNvSpPr>
          <p:nvPr>
            <p:ph sz="half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N" dirty="0"/>
              <a:t>THE SEA HOLIDAY WAS HER PAST ,MINE WAS HER LAUGHTER .BOTH WRY WITH THE </a:t>
            </a: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LABOURED EASE </a:t>
            </a:r>
            <a:r>
              <a:rPr lang="en-IN" dirty="0"/>
              <a:t>OF LOSS.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HE STALKS IN HIS VIVID STRIPES </a:t>
            </a:r>
          </a:p>
          <a:p>
            <a:pPr marL="0" indent="0">
              <a:buNone/>
            </a:pPr>
            <a:r>
              <a:rPr lang="en-IN" dirty="0"/>
              <a:t>THE FEW STEPS OF HIS CAGE </a:t>
            </a:r>
          </a:p>
          <a:p>
            <a:pPr marL="0" indent="0">
              <a:buNone/>
            </a:pPr>
            <a:r>
              <a:rPr lang="en-IN" dirty="0"/>
              <a:t>ON THE PADS OF VELVET QUIET,</a:t>
            </a:r>
          </a:p>
          <a:p>
            <a:pPr marL="0" indent="0">
              <a:buNone/>
            </a:pPr>
            <a:r>
              <a:rPr lang="en-IN" dirty="0"/>
              <a:t>IN HIS </a:t>
            </a: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QUIET RAGE 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1891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F1728-540D-AA27-ACD1-BCE81DF4E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848600" cy="1630362"/>
          </a:xfrm>
        </p:spPr>
        <p:txBody>
          <a:bodyPr>
            <a:normAutofit fontScale="90000"/>
          </a:bodyPr>
          <a:lstStyle/>
          <a:p>
            <a:br>
              <a:rPr lang="en-IN" dirty="0">
                <a:solidFill>
                  <a:schemeClr val="bg1">
                    <a:lumMod val="10000"/>
                  </a:schemeClr>
                </a:solidFill>
              </a:rPr>
            </a:br>
            <a:br>
              <a:rPr lang="en-IN" dirty="0">
                <a:solidFill>
                  <a:schemeClr val="bg1">
                    <a:lumMod val="10000"/>
                  </a:schemeClr>
                </a:solidFill>
              </a:rPr>
            </a:b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REPETITION -.</a:t>
            </a:r>
            <a:br>
              <a:rPr lang="en-IN" dirty="0">
                <a:solidFill>
                  <a:schemeClr val="bg1">
                    <a:lumMod val="10000"/>
                  </a:schemeClr>
                </a:solidFill>
              </a:rPr>
            </a:br>
            <a:endParaRPr lang="en-IN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2B999-00FD-3146-0E0E-B6ACF157D42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THE DELIBERATE RE-USE OF WORDS ,PHRASES,LINES IN A TEXT /POEM.</a:t>
            </a:r>
          </a:p>
          <a:p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PURPOSE-DRAWS ATTENTION TO CERTAIN IDEAS</a:t>
            </a:r>
          </a:p>
          <a:p>
            <a:pPr marL="0" indent="0">
              <a:buNone/>
            </a:pPr>
            <a:endParaRPr lang="en-IN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CA683-D086-C91B-7251-99D8E818117E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ANAPHORA –REPETITION IN THE BEGINNING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EPIPHORA –REPETITION IN THE END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ALLITERATION –THE REPETITION OF SAME CONSONANT SOUND AT THE BEGINNING OF NEIGHBOURING WORDS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ASSONANCE –THE REPETITION OF VOWEL SOUNDS OF NEIGHBOURING WORDS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28691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62AAB-FDC9-05D9-FD8A-3442A8179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ANAPHORA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9994F-3BB3-C7BB-B79B-9C1EA879F58B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WINSTON CHURCHIL’S LINE-</a:t>
            </a: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‘WE SHALL FIGHT ON THE BEACHES .WE SHALL FIGHT ON THE LANDING GROUNDS.’ </a:t>
            </a:r>
          </a:p>
          <a:p>
            <a:pPr marL="0" indent="0">
              <a:buNone/>
            </a:pPr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WHO CAN WE ASK?WHO WOULD KNOW THE ANSWER?WHO CAN HELP US?</a:t>
            </a:r>
          </a:p>
        </p:txBody>
      </p:sp>
      <p:pic>
        <p:nvPicPr>
          <p:cNvPr id="1026" name="Picture 2" descr="&quot;What If&quot; Poem?">
            <a:extLst>
              <a:ext uri="{FF2B5EF4-FFF2-40B4-BE49-F238E27FC236}">
                <a16:creationId xmlns:a16="http://schemas.microsoft.com/office/drawing/2014/main" id="{38C84E74-302C-99C6-E30A-EECD6FB26DBF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52" y="1447800"/>
            <a:ext cx="352697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875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238B2-2304-B9B9-99CC-F6AACF5B9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CBA90-EA62-9868-ABD8-E3145CFFE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95600"/>
            <a:ext cx="12801600" cy="97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177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61782-91EE-6302-E8D9-9B823917C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74638"/>
            <a:ext cx="8455025" cy="1096962"/>
          </a:xfrm>
        </p:spPr>
        <p:txBody>
          <a:bodyPr>
            <a:normAutofit fontScale="90000"/>
          </a:bodyPr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EPIPHORA-REPETITION IN THE END PART OF THE SENTENCE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56D9194-A872-51F1-9BD2-C4407DFFC8C8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950" y="1417638"/>
            <a:ext cx="4895850" cy="4906962"/>
          </a:xfr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3810EC-4EA8-3AF4-7811-4EC8D7EA9FB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14400" y="1676400"/>
            <a:ext cx="3749040" cy="4906962"/>
          </a:xfrm>
        </p:spPr>
        <p:txBody>
          <a:bodyPr>
            <a:normAutofit lnSpcReduction="10000"/>
          </a:bodyPr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WE ARE BORN ALONE ,WE LIVE ALONE AND WE DIE ALONE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KEEP GOING AND KEEP GOING AND KEEP GOING.(TAG LINE OF DURACELL AD )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DEMOCRACY IS THE GOVERNMENT OF THE PEOPLE ,BY THE PEOPLE ,FOR THE PEOPLE . (ABRAHAM LINCOLN</a:t>
            </a:r>
            <a:r>
              <a:rPr lang="en-IN" dirty="0"/>
              <a:t>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15894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Figurative Language Poster - Copy (3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457200"/>
            <a:ext cx="4421187" cy="1628775"/>
          </a:xfrm>
          <a:prstGeom prst="rect">
            <a:avLst/>
          </a:prstGeom>
          <a:noFill/>
          <a:ln>
            <a:solidFill>
              <a:schemeClr val="accent1">
                <a:lumMod val="10000"/>
              </a:schemeClr>
            </a:solidFill>
          </a:ln>
        </p:spPr>
      </p:pic>
      <p:pic>
        <p:nvPicPr>
          <p:cNvPr id="5123" name="Picture 3" descr="C:\Users\USER\Desktop\unnam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2438400"/>
            <a:ext cx="6477000" cy="4005263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D34DD-5A5A-F8C4-7650-7EF7EB565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ALLITERATION –MORE EXAMPLES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C79E-1469-3567-2725-36EBFD2CE91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BIG BLACK BUG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HAPPY HOME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GREEN GRASS GREW</a:t>
            </a:r>
          </a:p>
          <a:p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BOOKS-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THE FANTASTIC FOUR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THE SECRET SEVEN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THE FAMOUS FIVE </a:t>
            </a:r>
          </a:p>
          <a:p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BRAND NAMES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PAYPAL,COCA-COLA,TIK-TOK CLUB CADET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QUANTUM CLASSIC </a:t>
            </a:r>
          </a:p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1128A9-6D1A-AE0E-8019-F4AEAFEBDEC0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9240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F4E1B-43DD-DCC7-5CD9-3BD25D7FD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TONGUE TWISTERS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29A60-3111-4043-B43C-9C8C55AC92F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IN" dirty="0"/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PETER PPIPER PICKED A PECK OF PICKLED PEPPERS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I SCREAM ,YOU SCREAM ,WE ALL SCREAM FOR ICE CREAM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THE FAIR BREEZE BLEW .THE WHITE FOAM FLEW AND THE FURROW FOLLOWED FREE.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A BIG BLACK BEAR SAT ON  A BIG BLACK RUG. </a:t>
            </a:r>
          </a:p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CC749-2647-B795-134D-56C6A797890A}"/>
              </a:ext>
            </a:extLst>
          </p:cNvPr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CAN YOU CAN A CAN AS A CANNER CAN </a:t>
            </a:r>
            <a:r>
              <a:rPr lang="en-IN" dirty="0" err="1">
                <a:solidFill>
                  <a:schemeClr val="bg1">
                    <a:lumMod val="10000"/>
                  </a:schemeClr>
                </a:solidFill>
              </a:rPr>
              <a:t>CAN</a:t>
            </a:r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 A CAN?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IF A DOG CHEWS SHOES ,WHOSE SHOES DOES HE CHOOSE ?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THIN STICKS ,THICK BRICKS 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EDDIE EDITED IT.</a:t>
            </a:r>
          </a:p>
        </p:txBody>
      </p:sp>
    </p:spTree>
    <p:extLst>
      <p:ext uri="{BB962C8B-B14F-4D97-AF65-F5344CB8AC3E}">
        <p14:creationId xmlns:p14="http://schemas.microsoft.com/office/powerpoint/2010/main" val="2447725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Figurative Language Poster - Copy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81000"/>
            <a:ext cx="4592637" cy="1685925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3076" name="Picture 4" descr="C:\Users\USER\Desktop\a1cec4ffe00c249a11b70b6e460230e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209800"/>
            <a:ext cx="5032375" cy="4111624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3077" name="Picture 5" descr="C:\Users\USER\Desktop\image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2514600"/>
            <a:ext cx="3000375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4662D-E8F5-24FD-A663-5F0A95E19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AC581-C438-B791-56E9-079ABA77452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274638"/>
            <a:ext cx="3124200" cy="5745162"/>
          </a:xfrm>
        </p:spPr>
        <p:txBody>
          <a:bodyPr>
            <a:normAutofit/>
          </a:bodyPr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I HOLD WITH THOSE WHO FAVOUR FIRE.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GO SLOW OVER THE ROAD 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CLAP  YOUR HANDS AND STAMPT  YOUR FEET .</a:t>
            </a:r>
          </a:p>
          <a:p>
            <a:endParaRPr lang="en-IN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EEB995-26BD-C4C3-1776-FAC3490D63E8}"/>
              </a:ext>
            </a:extLst>
          </p:cNvPr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74638"/>
            <a:ext cx="4949825" cy="6439504"/>
          </a:xfrm>
        </p:spPr>
      </p:pic>
    </p:spTree>
    <p:extLst>
      <p:ext uri="{BB962C8B-B14F-4D97-AF65-F5344CB8AC3E}">
        <p14:creationId xmlns:p14="http://schemas.microsoft.com/office/powerpoint/2010/main" val="1052569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Figurative Language Poster - Copy (6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457200"/>
            <a:ext cx="4421187" cy="1628775"/>
          </a:xfrm>
          <a:prstGeom prst="rect">
            <a:avLst/>
          </a:prstGeom>
          <a:noFill/>
        </p:spPr>
      </p:pic>
      <p:pic>
        <p:nvPicPr>
          <p:cNvPr id="7172" name="Picture 4" descr="C:\Users\USER\Desktop\original-544604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438400"/>
            <a:ext cx="4191000" cy="3581400"/>
          </a:xfrm>
          <a:prstGeom prst="rect">
            <a:avLst/>
          </a:prstGeom>
          <a:noFill/>
        </p:spPr>
      </p:pic>
      <p:pic>
        <p:nvPicPr>
          <p:cNvPr id="7173" name="Picture 5" descr="C:\Users\USER\Desktop\original-1476226-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2438400"/>
            <a:ext cx="35052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4FDD7-4A71-DADF-025B-CBF8B644C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23D36B-90E9-908F-86C1-6DA07BDFA9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4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38D96-3B70-0678-84CA-9EEF887CB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N" dirty="0"/>
              <a:t> THE PROCESS OF FORMING A WORD THAT MIMICS A SOUND -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3FFFC9-33A4-8643-BA4D-C016116D37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7894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714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499F-88CB-6B5A-9663-C3FD3CD26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3763962"/>
          </a:xfrm>
        </p:spPr>
        <p:txBody>
          <a:bodyPr/>
          <a:lstStyle/>
          <a:p>
            <a:r>
              <a:rPr lang="en-IN" dirty="0"/>
              <a:t>                    THANK YOU !</a:t>
            </a:r>
          </a:p>
        </p:txBody>
      </p:sp>
    </p:spTree>
    <p:extLst>
      <p:ext uri="{BB962C8B-B14F-4D97-AF65-F5344CB8AC3E}">
        <p14:creationId xmlns:p14="http://schemas.microsoft.com/office/powerpoint/2010/main" val="4213517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3335DFC-FB11-790B-2F3B-499F45D089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N" dirty="0">
                <a:solidFill>
                  <a:schemeClr val="accent1">
                    <a:lumMod val="10000"/>
                  </a:schemeClr>
                </a:solidFill>
              </a:rPr>
              <a:t>SIMILE-METAPHOR--PERSONIFICATION-HYPERBOLE -OXYMORON-REPETITION-ANAPHORA –EPIPHORA –ALLITERATIONASSONANCE-ONOMATOPOEIA -IRONY-IMAGERY-PUN-ALLUSION AND MANY MORE ……..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27C2E0-6EA4-88C3-DBAF-46447F30A0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>
                <a:solidFill>
                  <a:schemeClr val="accent1">
                    <a:lumMod val="10000"/>
                  </a:schemeClr>
                </a:solidFill>
              </a:rPr>
              <a:t>LITERARY</a:t>
            </a:r>
            <a:r>
              <a:rPr lang="en-IN" dirty="0"/>
              <a:t> </a:t>
            </a:r>
            <a:r>
              <a:rPr lang="en-IN" dirty="0">
                <a:solidFill>
                  <a:schemeClr val="accent1">
                    <a:lumMod val="10000"/>
                  </a:schemeClr>
                </a:solidFill>
              </a:rPr>
              <a:t>DEVICES</a:t>
            </a:r>
            <a:r>
              <a:rPr lang="en-IN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8496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100+ similes list 🤔 | What is a simile ...">
            <a:extLst>
              <a:ext uri="{FF2B5EF4-FFF2-40B4-BE49-F238E27FC236}">
                <a16:creationId xmlns:a16="http://schemas.microsoft.com/office/drawing/2014/main" id="{0F30CEA9-8421-9FAB-DAE0-74A23C369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380999"/>
            <a:ext cx="8534400" cy="646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90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Figurative Language Poster - Copy (4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457200"/>
            <a:ext cx="4459287" cy="1619250"/>
          </a:xfrm>
          <a:prstGeom prst="rect">
            <a:avLst/>
          </a:prstGeom>
          <a:noFill/>
        </p:spPr>
      </p:pic>
      <p:pic>
        <p:nvPicPr>
          <p:cNvPr id="4099" name="Picture 3" descr="C:\Users\USER\Desktop\51SPGk+tklL._AC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2209800"/>
            <a:ext cx="4552950" cy="4191000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4100" name="Picture 4" descr="C:\Users\USER\Desktop\Metaphor-Char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2209800"/>
            <a:ext cx="3581400" cy="3810000"/>
          </a:xfrm>
          <a:prstGeom prst="rect">
            <a:avLst/>
          </a:prstGeom>
          <a:noFill/>
          <a:ln>
            <a:solidFill>
              <a:schemeClr val="accent1">
                <a:lumMod val="10000"/>
              </a:schemeClr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06CF7-1928-EE7C-F8E0-6C5B61DF2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EXAMPLES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29B6E-9502-CC3D-262D-563BE3CF398A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SCHOOL IS A GARDEN AND YOU ARE THE FLOWERS .</a:t>
            </a:r>
          </a:p>
          <a:p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SCHOOL IS A CAGE AND YOU ARE THE CAGED BIRDS.</a:t>
            </a:r>
          </a:p>
          <a:p>
            <a:endParaRPr lang="en-IN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6C05E1-07C7-E2CC-19BA-37B48E67813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THE WORLD IS A STAGE 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OUR SOLDIERS ARE TIGERS 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MY TEACHER IS A DEVIL.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MY BROTHER IS A DRAGON.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CONSCIENCE IS A MAN’S COMPASS.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LIFE IS A JOURNEY 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HIS VOICE IS VELVELT.</a:t>
            </a:r>
          </a:p>
          <a:p>
            <a:r>
              <a:rPr lang="en-IN" dirty="0">
                <a:solidFill>
                  <a:schemeClr val="bg1">
                    <a:lumMod val="10000"/>
                  </a:schemeClr>
                </a:solidFill>
              </a:rPr>
              <a:t>OUR EYES ARE WINDOWS TO OUR SOUL.</a:t>
            </a:r>
          </a:p>
          <a:p>
            <a:endParaRPr lang="en-IN" dirty="0">
              <a:solidFill>
                <a:schemeClr val="bg1">
                  <a:lumMod val="10000"/>
                </a:schemeClr>
              </a:solidFill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52268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Figurative Language Post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457200"/>
            <a:ext cx="4602163" cy="1752600"/>
          </a:xfrm>
          <a:prstGeom prst="rect">
            <a:avLst/>
          </a:prstGeom>
          <a:noFill/>
          <a:ln>
            <a:solidFill>
              <a:schemeClr val="tx2">
                <a:lumMod val="10000"/>
              </a:schemeClr>
            </a:solidFill>
          </a:ln>
        </p:spPr>
      </p:pic>
      <p:pic>
        <p:nvPicPr>
          <p:cNvPr id="2051" name="Picture 3" descr="C:\Users\USER\Desktop\original-2443261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2362200"/>
            <a:ext cx="3810000" cy="4038600"/>
          </a:xfrm>
          <a:prstGeom prst="rect">
            <a:avLst/>
          </a:prstGeom>
          <a:noFill/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2052" name="Picture 4" descr="C:\Users\USER\Desktop\anthropomorphism_versus_personificatio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3000" y="2438400"/>
            <a:ext cx="3276600" cy="1295400"/>
          </a:xfrm>
          <a:prstGeom prst="rect">
            <a:avLst/>
          </a:prstGeom>
          <a:noFill/>
          <a:ln>
            <a:solidFill>
              <a:schemeClr val="accent1">
                <a:lumMod val="10000"/>
              </a:schemeClr>
            </a:solidFill>
          </a:ln>
        </p:spPr>
      </p:pic>
      <p:pic>
        <p:nvPicPr>
          <p:cNvPr id="2053" name="Picture 5" descr="C:\Users\USER\Desktop\what_is_personificatio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4038600"/>
            <a:ext cx="3848100" cy="198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7FFB3-2816-C9DF-07D8-C1A176799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098" name="Picture 2" descr="Personification Examples for Elementary Student">
            <a:extLst>
              <a:ext uri="{FF2B5EF4-FFF2-40B4-BE49-F238E27FC236}">
                <a16:creationId xmlns:a16="http://schemas.microsoft.com/office/drawing/2014/main" id="{30A519ED-C881-E481-3C94-259FAB570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9000"/>
            <a:ext cx="9144000" cy="1165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088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778C94-019C-2415-4386-0D0C07B71A3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4114800" cy="6400800"/>
          </a:xfrm>
        </p:spPr>
      </p:pic>
      <p:pic>
        <p:nvPicPr>
          <p:cNvPr id="6146" name="Picture 2" descr="personification poem the little corn flakes">
            <a:extLst>
              <a:ext uri="{FF2B5EF4-FFF2-40B4-BE49-F238E27FC236}">
                <a16:creationId xmlns:a16="http://schemas.microsoft.com/office/drawing/2014/main" id="{48F4CA22-07CA-0083-E41D-E23851E8105C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28600"/>
            <a:ext cx="4724400" cy="62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0321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Custom 24">
      <a:dk1>
        <a:srgbClr val="FFCCCC"/>
      </a:dk1>
      <a:lt1>
        <a:srgbClr val="FFFFCC"/>
      </a:lt1>
      <a:dk2>
        <a:srgbClr val="FFCCCC"/>
      </a:dk2>
      <a:lt2>
        <a:srgbClr val="FFCCCC"/>
      </a:lt2>
      <a:accent1>
        <a:srgbClr val="FFCCCC"/>
      </a:accent1>
      <a:accent2>
        <a:srgbClr val="FFFFCC"/>
      </a:accent2>
      <a:accent3>
        <a:srgbClr val="FFFFCC"/>
      </a:accent3>
      <a:accent4>
        <a:srgbClr val="FFFFCC"/>
      </a:accent4>
      <a:accent5>
        <a:srgbClr val="FFCCCC"/>
      </a:accent5>
      <a:accent6>
        <a:srgbClr val="FFFFCC"/>
      </a:accent6>
      <a:hlink>
        <a:srgbClr val="FFFFCC"/>
      </a:hlink>
      <a:folHlink>
        <a:srgbClr val="FFCCCC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209</TotalTime>
  <Words>740</Words>
  <Application>Microsoft Office PowerPoint</Application>
  <PresentationFormat>On-screen Show (4:3)</PresentationFormat>
  <Paragraphs>90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Franklin Gothic Book</vt:lpstr>
      <vt:lpstr>Google Sans</vt:lpstr>
      <vt:lpstr>Perpetua</vt:lpstr>
      <vt:lpstr>Wingdings 2</vt:lpstr>
      <vt:lpstr>Equity</vt:lpstr>
      <vt:lpstr>PowerPoint Presentation</vt:lpstr>
      <vt:lpstr>PowerPoint Presentation</vt:lpstr>
      <vt:lpstr>LITERARY DEVICES </vt:lpstr>
      <vt:lpstr>PowerPoint Presentation</vt:lpstr>
      <vt:lpstr>PowerPoint Presentation</vt:lpstr>
      <vt:lpstr>EXAMPLES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OXYMORON </vt:lpstr>
      <vt:lpstr>  REPETITION -. </vt:lpstr>
      <vt:lpstr>ANAPHORA</vt:lpstr>
      <vt:lpstr>PowerPoint Presentation</vt:lpstr>
      <vt:lpstr>EPIPHORA-REPETITION IN THE END PART OF THE SENTENCE </vt:lpstr>
      <vt:lpstr>PowerPoint Presentation</vt:lpstr>
      <vt:lpstr>ALLITERATION –MORE EXAMPLES </vt:lpstr>
      <vt:lpstr>TONGUE TWISTERS </vt:lpstr>
      <vt:lpstr> </vt:lpstr>
      <vt:lpstr>PowerPoint Presentation</vt:lpstr>
      <vt:lpstr>PowerPoint Presentation</vt:lpstr>
      <vt:lpstr> THE PROCESS OF FORMING A WORD THAT MIMICS A SOUND -</vt:lpstr>
      <vt:lpstr>                    THANK YOU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nirmala rawat</cp:lastModifiedBy>
  <cp:revision>11</cp:revision>
  <dcterms:created xsi:type="dcterms:W3CDTF">2006-08-16T00:00:00Z</dcterms:created>
  <dcterms:modified xsi:type="dcterms:W3CDTF">2025-10-13T18:16:20Z</dcterms:modified>
</cp:coreProperties>
</file>