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Arimo" panose="020B0604020202020204" pitchFamily="34" charset="0"/>
      <p:regular r:id="rId13"/>
    </p:embeddedFont>
    <p:embeddedFont>
      <p:font typeface="Outfit Extra Bold" pitchFamily="2"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font" Target="fonts/font1.fntdata"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notesMaster" Target="notesMasters/notesMaster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2.fntdat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65525" cy="733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660900" y="0"/>
            <a:ext cx="3567113" cy="733425"/>
          </a:xfrm>
          <a:prstGeom prst="rect">
            <a:avLst/>
          </a:prstGeom>
        </p:spPr>
        <p:txBody>
          <a:bodyPr vert="horz" lIns="91440" tIns="45720" rIns="91440" bIns="45720" rtlCol="0"/>
          <a:lstStyle>
            <a:lvl1pPr algn="r">
              <a:defRPr sz="1200"/>
            </a:lvl1pPr>
          </a:lstStyle>
          <a:p>
            <a:fld id="{9B7F7BC9-380F-ED41-8539-7C847D05C400}" type="datetimeFigureOut">
              <a:rPr lang="en-US" smtClean="0"/>
              <a:t>12/17/2025</a:t>
            </a:fld>
            <a:endParaRPr lang="en-US"/>
          </a:p>
        </p:txBody>
      </p:sp>
      <p:sp>
        <p:nvSpPr>
          <p:cNvPr id="4" name="Slide Image Placeholder 3"/>
          <p:cNvSpPr>
            <a:spLocks noGrp="1" noRot="1" noChangeAspect="1"/>
          </p:cNvSpPr>
          <p:nvPr>
            <p:ph type="sldImg" idx="2"/>
          </p:nvPr>
        </p:nvSpPr>
        <p:spPr>
          <a:xfrm>
            <a:off x="-273050" y="1828800"/>
            <a:ext cx="8775700" cy="4937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822325" y="7040563"/>
            <a:ext cx="6584950" cy="57610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3896975"/>
            <a:ext cx="3565525" cy="733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660900" y="13896975"/>
            <a:ext cx="3567113" cy="733425"/>
          </a:xfrm>
          <a:prstGeom prst="rect">
            <a:avLst/>
          </a:prstGeom>
        </p:spPr>
        <p:txBody>
          <a:bodyPr vert="horz" lIns="91440" tIns="45720" rIns="91440" bIns="45720" rtlCol="0" anchor="b"/>
          <a:lstStyle>
            <a:lvl1pPr algn="r">
              <a:defRPr sz="1200"/>
            </a:lvl1pPr>
          </a:lstStyle>
          <a:p>
            <a:fld id="{1179134C-F3C1-5D41-8DFB-3F215A6E28D4}" type="slidenum">
              <a:rPr lang="en-US" smtClean="0"/>
              <a:t>‹#›</a:t>
            </a:fld>
            <a:endParaRPr lang="en-US"/>
          </a:p>
        </p:txBody>
      </p:sp>
    </p:spTree>
    <p:extLst>
      <p:ext uri="{BB962C8B-B14F-4D97-AF65-F5344CB8AC3E}">
        <p14:creationId xmlns:p14="http://schemas.microsoft.com/office/powerpoint/2010/main" val="1193672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10.xml" /><Relationship Id="rId1" Type="http://schemas.openxmlformats.org/officeDocument/2006/relationships/slideLayout" Target="../slideLayouts/slideLayout11.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3.xml"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notesSlide" Target="../notesSlides/notesSlide4.xml" /><Relationship Id="rId1" Type="http://schemas.openxmlformats.org/officeDocument/2006/relationships/slideLayout" Target="../slideLayouts/slideLayout5.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8" Type="http://schemas.openxmlformats.org/officeDocument/2006/relationships/image" Target="../media/image11.png" /><Relationship Id="rId3" Type="http://schemas.openxmlformats.org/officeDocument/2006/relationships/image" Target="../media/image6.png" /><Relationship Id="rId7" Type="http://schemas.openxmlformats.org/officeDocument/2006/relationships/image" Target="../media/image10.svg" /><Relationship Id="rId2" Type="http://schemas.openxmlformats.org/officeDocument/2006/relationships/notesSlide" Target="../notesSlides/notesSlide6.xml" /><Relationship Id="rId1" Type="http://schemas.openxmlformats.org/officeDocument/2006/relationships/slideLayout" Target="../slideLayouts/slideLayout7.xml" /><Relationship Id="rId6" Type="http://schemas.openxmlformats.org/officeDocument/2006/relationships/image" Target="../media/image9.png" /><Relationship Id="rId5" Type="http://schemas.openxmlformats.org/officeDocument/2006/relationships/image" Target="../media/image8.svg" /><Relationship Id="rId4" Type="http://schemas.openxmlformats.org/officeDocument/2006/relationships/image" Target="../media/image7.png" /><Relationship Id="rId9" Type="http://schemas.openxmlformats.org/officeDocument/2006/relationships/image" Target="../media/image12.svg" /></Relationships>
</file>

<file path=ppt/slides/_rels/slide7.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notesSlide" Target="../notesSlides/notesSlide7.xml" /><Relationship Id="rId1" Type="http://schemas.openxmlformats.org/officeDocument/2006/relationships/slideLayout" Target="../slideLayouts/slideLayout8.xml" /></Relationships>
</file>

<file path=ppt/slides/_rels/slide8.xml.rels><?xml version="1.0" encoding="UTF-8" standalone="yes"?>
<Relationships xmlns="http://schemas.openxmlformats.org/package/2006/relationships"><Relationship Id="rId8" Type="http://schemas.openxmlformats.org/officeDocument/2006/relationships/image" Target="../media/image19.png" /><Relationship Id="rId3" Type="http://schemas.openxmlformats.org/officeDocument/2006/relationships/image" Target="../media/image14.png" /><Relationship Id="rId7" Type="http://schemas.openxmlformats.org/officeDocument/2006/relationships/image" Target="../media/image18.svg" /><Relationship Id="rId2" Type="http://schemas.openxmlformats.org/officeDocument/2006/relationships/notesSlide" Target="../notesSlides/notesSlide8.xml" /><Relationship Id="rId1" Type="http://schemas.openxmlformats.org/officeDocument/2006/relationships/slideLayout" Target="../slideLayouts/slideLayout9.xml" /><Relationship Id="rId6" Type="http://schemas.openxmlformats.org/officeDocument/2006/relationships/image" Target="../media/image17.png" /><Relationship Id="rId5" Type="http://schemas.openxmlformats.org/officeDocument/2006/relationships/image" Target="../media/image16.svg" /><Relationship Id="rId4" Type="http://schemas.openxmlformats.org/officeDocument/2006/relationships/image" Target="../media/image15.png" /><Relationship Id="rId9" Type="http://schemas.openxmlformats.org/officeDocument/2006/relationships/image" Target="../media/image20.svg"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10.xml" /></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45400"/>
            <a:ext cx="7556421" cy="1346835"/>
          </a:xfrm>
          <a:prstGeom prst="rect">
            <a:avLst/>
          </a:prstGeom>
          <a:noFill/>
          <a:ln/>
        </p:spPr>
        <p:txBody>
          <a:bodyPr wrap="square" lIns="0" tIns="0" rIns="0" bIns="0" rtlCol="0" anchor="t"/>
          <a:lstStyle/>
          <a:p>
            <a:pPr marL="0" indent="0" algn="l">
              <a:lnSpc>
                <a:spcPts val="5300"/>
              </a:lnSpc>
              <a:buNone/>
            </a:pPr>
            <a:r>
              <a:rPr lang="en-US" sz="4200" b="1" dirty="0">
                <a:solidFill>
                  <a:srgbClr val="231971"/>
                </a:solidFill>
                <a:latin typeface="Outfit Extra Bold" pitchFamily="34" charset="0"/>
                <a:ea typeface="Outfit Extra Bold" pitchFamily="34" charset="-122"/>
                <a:cs typeface="Outfit Extra Bold" pitchFamily="34" charset="-120"/>
              </a:rPr>
              <a:t>Introduction to Mobile Applications: What is an App?</a:t>
            </a:r>
            <a:endParaRPr lang="en-US" sz="4200" dirty="0"/>
          </a:p>
        </p:txBody>
      </p:sp>
      <p:sp>
        <p:nvSpPr>
          <p:cNvPr id="4" name="Text 1"/>
          <p:cNvSpPr/>
          <p:nvPr/>
        </p:nvSpPr>
        <p:spPr>
          <a:xfrm>
            <a:off x="6280190" y="3915370"/>
            <a:ext cx="7556421" cy="2068830"/>
          </a:xfrm>
          <a:prstGeom prst="rect">
            <a:avLst/>
          </a:prstGeom>
          <a:noFill/>
          <a:ln/>
        </p:spPr>
        <p:txBody>
          <a:bodyPr wrap="square" lIns="0" tIns="0" rIns="0" bIns="0" rtlCol="0" anchor="t"/>
          <a:lstStyle/>
          <a:p>
            <a:pPr marL="0" indent="0" algn="l">
              <a:lnSpc>
                <a:spcPts val="2700"/>
              </a:lnSpc>
              <a:buNone/>
            </a:pPr>
            <a:r>
              <a:rPr lang="en-US" sz="2800" dirty="0">
                <a:solidFill>
                  <a:srgbClr val="2A2742"/>
                </a:solidFill>
                <a:latin typeface="Arimo" pitchFamily="34" charset="0"/>
                <a:ea typeface="Arimo" pitchFamily="34" charset="-122"/>
                <a:cs typeface="Arimo" pitchFamily="34" charset="-120"/>
              </a:rPr>
              <a:t>A mobile application, commonly known as an app, is a software programme specifically designed to run on mobile devices such as smartphones and tablets. Apps transform our devices into powerful tools that can accomplish virtually anything—from managing finances to learning languages, connecting with friends, or ordering groceries. They provide intuitive, touch-optimised interfaces that make complex tasks simple and accessible at our fingertips.</a:t>
            </a:r>
            <a:endParaRPr lang="en-US" sz="2800" dirty="0"/>
          </a:p>
        </p:txBody>
      </p:sp>
      <p:sp>
        <p:nvSpPr>
          <p:cNvPr id="6" name="Rectangle: Rounded Corners 5">
            <a:extLst>
              <a:ext uri="{FF2B5EF4-FFF2-40B4-BE49-F238E27FC236}">
                <a16:creationId xmlns:a16="http://schemas.microsoft.com/office/drawing/2014/main" id="{11230380-21A4-989A-10DF-C27C6AEE0850}"/>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209437"/>
            <a:ext cx="8546306" cy="460772"/>
          </a:xfrm>
          <a:prstGeom prst="rect">
            <a:avLst/>
          </a:prstGeom>
          <a:noFill/>
          <a:ln/>
        </p:spPr>
        <p:txBody>
          <a:bodyPr wrap="non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E-commerce Apps: The Future of Mobile Shopping</a:t>
            </a:r>
            <a:endParaRPr lang="en-US" sz="2900" dirty="0"/>
          </a:p>
        </p:txBody>
      </p:sp>
      <p:sp>
        <p:nvSpPr>
          <p:cNvPr id="3" name="Text 1"/>
          <p:cNvSpPr/>
          <p:nvPr/>
        </p:nvSpPr>
        <p:spPr>
          <a:xfrm>
            <a:off x="793790" y="2038707"/>
            <a:ext cx="1859756" cy="230386"/>
          </a:xfrm>
          <a:prstGeom prst="rect">
            <a:avLst/>
          </a:prstGeom>
          <a:noFill/>
          <a:ln/>
        </p:spPr>
        <p:txBody>
          <a:bodyPr wrap="none" lIns="0" tIns="0" rIns="0" bIns="0" rtlCol="0" anchor="t"/>
          <a:lstStyle/>
          <a:p>
            <a:pPr marL="0" indent="0" algn="l">
              <a:lnSpc>
                <a:spcPts val="1800"/>
              </a:lnSpc>
              <a:buNone/>
            </a:pPr>
            <a:r>
              <a:rPr lang="en-US" sz="1450" b="1" dirty="0">
                <a:solidFill>
                  <a:srgbClr val="231971"/>
                </a:solidFill>
                <a:latin typeface="Outfit Extra Bold" pitchFamily="34" charset="0"/>
                <a:ea typeface="Outfit Extra Bold" pitchFamily="34" charset="-122"/>
                <a:cs typeface="Outfit Extra Bold" pitchFamily="34" charset="-120"/>
              </a:rPr>
              <a:t>Revolutionising Retail</a:t>
            </a:r>
            <a:endParaRPr lang="en-US" sz="1450" dirty="0"/>
          </a:p>
        </p:txBody>
      </p:sp>
      <p:sp>
        <p:nvSpPr>
          <p:cNvPr id="4" name="Text 2"/>
          <p:cNvSpPr/>
          <p:nvPr/>
        </p:nvSpPr>
        <p:spPr>
          <a:xfrm>
            <a:off x="793790" y="2416493"/>
            <a:ext cx="7011710" cy="707231"/>
          </a:xfrm>
          <a:prstGeom prst="rect">
            <a:avLst/>
          </a:prstGeom>
          <a:noFill/>
          <a:ln/>
        </p:spPr>
        <p:txBody>
          <a:bodyPr wrap="square" lIns="0" tIns="0" rIns="0" bIns="0" rtlCol="0" anchor="t"/>
          <a:lstStyle/>
          <a:p>
            <a:pPr marL="0" indent="0" algn="l">
              <a:lnSpc>
                <a:spcPts val="1850"/>
              </a:lnSpc>
              <a:buNone/>
            </a:pPr>
            <a:r>
              <a:rPr lang="en-US" dirty="0">
                <a:solidFill>
                  <a:srgbClr val="2A2742"/>
                </a:solidFill>
                <a:latin typeface="Arimo" pitchFamily="34" charset="0"/>
                <a:ea typeface="Arimo" pitchFamily="34" charset="-122"/>
                <a:cs typeface="Arimo" pitchFamily="34" charset="-120"/>
              </a:rPr>
              <a:t>E-commerce apps like Amazon, eBay, and ASOS have transformed shopping into a seamless mobile experience. Browse millions of products, compare prices instantly, read reviews, and complete purchases with a few taps—all from the comfort of anywhere.</a:t>
            </a:r>
            <a:endParaRPr lang="en-US" dirty="0"/>
          </a:p>
        </p:txBody>
      </p:sp>
      <p:sp>
        <p:nvSpPr>
          <p:cNvPr id="5" name="Text 3"/>
          <p:cNvSpPr/>
          <p:nvPr/>
        </p:nvSpPr>
        <p:spPr>
          <a:xfrm>
            <a:off x="793790" y="3289578"/>
            <a:ext cx="147399" cy="184190"/>
          </a:xfrm>
          <a:prstGeom prst="rect">
            <a:avLst/>
          </a:prstGeom>
          <a:noFill/>
          <a:ln/>
        </p:spPr>
        <p:txBody>
          <a:bodyPr wrap="none" lIns="0" tIns="0" rIns="0" bIns="0" rtlCol="0" anchor="t"/>
          <a:lstStyle/>
          <a:p>
            <a:pPr marL="0" indent="0" algn="l">
              <a:lnSpc>
                <a:spcPts val="1850"/>
              </a:lnSpc>
              <a:buNone/>
            </a:pPr>
            <a:r>
              <a:rPr lang="en-US" sz="1150" dirty="0">
                <a:solidFill>
                  <a:srgbClr val="2A2742"/>
                </a:solidFill>
                <a:latin typeface="Outfit Light" pitchFamily="34" charset="0"/>
                <a:ea typeface="Outfit Light" pitchFamily="34" charset="-122"/>
                <a:cs typeface="Outfit Light" pitchFamily="34" charset="-120"/>
              </a:rPr>
              <a:t>01</a:t>
            </a:r>
            <a:endParaRPr lang="en-US" sz="1150" dirty="0"/>
          </a:p>
        </p:txBody>
      </p:sp>
      <p:sp>
        <p:nvSpPr>
          <p:cNvPr id="6" name="Shape 4"/>
          <p:cNvSpPr/>
          <p:nvPr/>
        </p:nvSpPr>
        <p:spPr>
          <a:xfrm>
            <a:off x="793790" y="3524726"/>
            <a:ext cx="7011710" cy="15240"/>
          </a:xfrm>
          <a:prstGeom prst="rect">
            <a:avLst/>
          </a:prstGeom>
          <a:solidFill>
            <a:srgbClr val="5E4CE6"/>
          </a:solidFill>
          <a:ln/>
        </p:spPr>
      </p:sp>
      <p:sp>
        <p:nvSpPr>
          <p:cNvPr id="7" name="Text 5"/>
          <p:cNvSpPr/>
          <p:nvPr/>
        </p:nvSpPr>
        <p:spPr>
          <a:xfrm>
            <a:off x="793790" y="3628906"/>
            <a:ext cx="2742247" cy="230386"/>
          </a:xfrm>
          <a:prstGeom prst="rect">
            <a:avLst/>
          </a:prstGeom>
          <a:noFill/>
          <a:ln/>
        </p:spPr>
        <p:txBody>
          <a:bodyPr wrap="none" lIns="0" tIns="0" rIns="0" bIns="0" rtlCol="0" anchor="t"/>
          <a:lstStyle/>
          <a:p>
            <a:pPr marL="0" indent="0" algn="l">
              <a:lnSpc>
                <a:spcPts val="1800"/>
              </a:lnSpc>
              <a:buNone/>
            </a:pPr>
            <a:r>
              <a:rPr lang="en-US" sz="2000" b="1" dirty="0">
                <a:solidFill>
                  <a:srgbClr val="2A2742"/>
                </a:solidFill>
                <a:latin typeface="Outfit Extra Bold" pitchFamily="34" charset="0"/>
                <a:ea typeface="Outfit Extra Bold" pitchFamily="34" charset="-122"/>
                <a:cs typeface="Outfit Extra Bold" pitchFamily="34" charset="-120"/>
              </a:rPr>
              <a:t>Personalised Recommendations</a:t>
            </a:r>
            <a:endParaRPr lang="en-US" sz="2000" dirty="0"/>
          </a:p>
        </p:txBody>
      </p:sp>
      <p:sp>
        <p:nvSpPr>
          <p:cNvPr id="8" name="Text 6"/>
          <p:cNvSpPr/>
          <p:nvPr/>
        </p:nvSpPr>
        <p:spPr>
          <a:xfrm>
            <a:off x="793790" y="4117181"/>
            <a:ext cx="147399" cy="184190"/>
          </a:xfrm>
          <a:prstGeom prst="rect">
            <a:avLst/>
          </a:prstGeom>
          <a:noFill/>
          <a:ln/>
        </p:spPr>
        <p:txBody>
          <a:bodyPr wrap="none" lIns="0" tIns="0" rIns="0" bIns="0" rtlCol="0" anchor="t"/>
          <a:lstStyle/>
          <a:p>
            <a:pPr marL="0" indent="0" algn="l">
              <a:lnSpc>
                <a:spcPts val="1850"/>
              </a:lnSpc>
              <a:buNone/>
            </a:pPr>
            <a:r>
              <a:rPr lang="en-US" sz="1150" dirty="0">
                <a:solidFill>
                  <a:srgbClr val="2A2742"/>
                </a:solidFill>
                <a:latin typeface="Outfit Light" pitchFamily="34" charset="0"/>
                <a:ea typeface="Outfit Light" pitchFamily="34" charset="-122"/>
                <a:cs typeface="Outfit Light" pitchFamily="34" charset="-120"/>
              </a:rPr>
              <a:t>02</a:t>
            </a:r>
            <a:endParaRPr lang="en-US" sz="1150" dirty="0"/>
          </a:p>
        </p:txBody>
      </p:sp>
      <p:sp>
        <p:nvSpPr>
          <p:cNvPr id="9" name="Shape 7"/>
          <p:cNvSpPr/>
          <p:nvPr/>
        </p:nvSpPr>
        <p:spPr>
          <a:xfrm>
            <a:off x="793790" y="4352330"/>
            <a:ext cx="7011710" cy="15240"/>
          </a:xfrm>
          <a:prstGeom prst="rect">
            <a:avLst/>
          </a:prstGeom>
          <a:solidFill>
            <a:srgbClr val="5E4CE6"/>
          </a:solidFill>
          <a:ln/>
        </p:spPr>
      </p:sp>
      <p:sp>
        <p:nvSpPr>
          <p:cNvPr id="10" name="Text 8"/>
          <p:cNvSpPr/>
          <p:nvPr/>
        </p:nvSpPr>
        <p:spPr>
          <a:xfrm>
            <a:off x="793790" y="4456509"/>
            <a:ext cx="2108835" cy="230386"/>
          </a:xfrm>
          <a:prstGeom prst="rect">
            <a:avLst/>
          </a:prstGeom>
          <a:noFill/>
          <a:ln/>
        </p:spPr>
        <p:txBody>
          <a:bodyPr wrap="none" lIns="0" tIns="0" rIns="0" bIns="0" rtlCol="0" anchor="t"/>
          <a:lstStyle/>
          <a:p>
            <a:pPr marL="0" indent="0" algn="l">
              <a:lnSpc>
                <a:spcPts val="1800"/>
              </a:lnSpc>
              <a:buNone/>
            </a:pPr>
            <a:r>
              <a:rPr lang="en-US" sz="2000" b="1" dirty="0">
                <a:solidFill>
                  <a:srgbClr val="2A2742"/>
                </a:solidFill>
                <a:latin typeface="Outfit Extra Bold" pitchFamily="34" charset="0"/>
                <a:ea typeface="Outfit Extra Bold" pitchFamily="34" charset="-122"/>
                <a:cs typeface="Outfit Extra Bold" pitchFamily="34" charset="-120"/>
              </a:rPr>
              <a:t>Secure Payment Options</a:t>
            </a:r>
            <a:endParaRPr lang="en-US" sz="2000" dirty="0"/>
          </a:p>
        </p:txBody>
      </p:sp>
      <p:sp>
        <p:nvSpPr>
          <p:cNvPr id="11" name="Text 9"/>
          <p:cNvSpPr/>
          <p:nvPr/>
        </p:nvSpPr>
        <p:spPr>
          <a:xfrm>
            <a:off x="793790" y="4944785"/>
            <a:ext cx="147399" cy="184190"/>
          </a:xfrm>
          <a:prstGeom prst="rect">
            <a:avLst/>
          </a:prstGeom>
          <a:noFill/>
          <a:ln/>
        </p:spPr>
        <p:txBody>
          <a:bodyPr wrap="none" lIns="0" tIns="0" rIns="0" bIns="0" rtlCol="0" anchor="t"/>
          <a:lstStyle/>
          <a:p>
            <a:pPr marL="0" indent="0" algn="l">
              <a:lnSpc>
                <a:spcPts val="1850"/>
              </a:lnSpc>
              <a:buNone/>
            </a:pPr>
            <a:r>
              <a:rPr lang="en-US" sz="1150" dirty="0">
                <a:solidFill>
                  <a:srgbClr val="2A2742"/>
                </a:solidFill>
                <a:latin typeface="Outfit Light" pitchFamily="34" charset="0"/>
                <a:ea typeface="Outfit Light" pitchFamily="34" charset="-122"/>
                <a:cs typeface="Outfit Light" pitchFamily="34" charset="-120"/>
              </a:rPr>
              <a:t>03</a:t>
            </a:r>
            <a:endParaRPr lang="en-US" sz="1150" dirty="0"/>
          </a:p>
        </p:txBody>
      </p:sp>
      <p:sp>
        <p:nvSpPr>
          <p:cNvPr id="12" name="Shape 10"/>
          <p:cNvSpPr/>
          <p:nvPr/>
        </p:nvSpPr>
        <p:spPr>
          <a:xfrm>
            <a:off x="793790" y="5179933"/>
            <a:ext cx="7011710" cy="15240"/>
          </a:xfrm>
          <a:prstGeom prst="rect">
            <a:avLst/>
          </a:prstGeom>
          <a:solidFill>
            <a:srgbClr val="5E4CE6"/>
          </a:solidFill>
          <a:ln/>
        </p:spPr>
      </p:sp>
      <p:sp>
        <p:nvSpPr>
          <p:cNvPr id="13" name="Text 11"/>
          <p:cNvSpPr/>
          <p:nvPr/>
        </p:nvSpPr>
        <p:spPr>
          <a:xfrm>
            <a:off x="793790" y="5284113"/>
            <a:ext cx="2421374" cy="230386"/>
          </a:xfrm>
          <a:prstGeom prst="rect">
            <a:avLst/>
          </a:prstGeom>
          <a:noFill/>
          <a:ln/>
        </p:spPr>
        <p:txBody>
          <a:bodyPr wrap="none" lIns="0" tIns="0" rIns="0" bIns="0" rtlCol="0" anchor="t"/>
          <a:lstStyle/>
          <a:p>
            <a:pPr marL="0" indent="0" algn="l">
              <a:lnSpc>
                <a:spcPts val="1800"/>
              </a:lnSpc>
              <a:buNone/>
            </a:pPr>
            <a:r>
              <a:rPr lang="en-US" sz="2000" b="1" dirty="0">
                <a:solidFill>
                  <a:srgbClr val="2A2742"/>
                </a:solidFill>
                <a:latin typeface="Outfit Extra Bold" pitchFamily="34" charset="0"/>
                <a:ea typeface="Outfit Extra Bold" pitchFamily="34" charset="-122"/>
                <a:cs typeface="Outfit Extra Bold" pitchFamily="34" charset="-120"/>
              </a:rPr>
              <a:t>Order Tracking in Real-Time</a:t>
            </a:r>
            <a:endParaRPr lang="en-US" sz="2000" dirty="0"/>
          </a:p>
        </p:txBody>
      </p:sp>
      <p:sp>
        <p:nvSpPr>
          <p:cNvPr id="14" name="Text 12"/>
          <p:cNvSpPr/>
          <p:nvPr/>
        </p:nvSpPr>
        <p:spPr>
          <a:xfrm>
            <a:off x="793790" y="5772388"/>
            <a:ext cx="147399" cy="184190"/>
          </a:xfrm>
          <a:prstGeom prst="rect">
            <a:avLst/>
          </a:prstGeom>
          <a:noFill/>
          <a:ln/>
        </p:spPr>
        <p:txBody>
          <a:bodyPr wrap="none" lIns="0" tIns="0" rIns="0" bIns="0" rtlCol="0" anchor="t"/>
          <a:lstStyle/>
          <a:p>
            <a:pPr marL="0" indent="0" algn="l">
              <a:lnSpc>
                <a:spcPts val="1850"/>
              </a:lnSpc>
              <a:buNone/>
            </a:pPr>
            <a:r>
              <a:rPr lang="en-US" sz="1150" dirty="0">
                <a:solidFill>
                  <a:srgbClr val="2A2742"/>
                </a:solidFill>
                <a:latin typeface="Outfit Light" pitchFamily="34" charset="0"/>
                <a:ea typeface="Outfit Light" pitchFamily="34" charset="-122"/>
                <a:cs typeface="Outfit Light" pitchFamily="34" charset="-120"/>
              </a:rPr>
              <a:t>04</a:t>
            </a:r>
            <a:endParaRPr lang="en-US" sz="1150" dirty="0"/>
          </a:p>
        </p:txBody>
      </p:sp>
      <p:sp>
        <p:nvSpPr>
          <p:cNvPr id="15" name="Shape 13"/>
          <p:cNvSpPr/>
          <p:nvPr/>
        </p:nvSpPr>
        <p:spPr>
          <a:xfrm>
            <a:off x="793790" y="6007537"/>
            <a:ext cx="7011710" cy="15240"/>
          </a:xfrm>
          <a:prstGeom prst="rect">
            <a:avLst/>
          </a:prstGeom>
          <a:solidFill>
            <a:srgbClr val="5E4CE6"/>
          </a:solidFill>
          <a:ln/>
        </p:spPr>
      </p:sp>
      <p:sp>
        <p:nvSpPr>
          <p:cNvPr id="16" name="Text 14"/>
          <p:cNvSpPr/>
          <p:nvPr/>
        </p:nvSpPr>
        <p:spPr>
          <a:xfrm>
            <a:off x="793790" y="6111716"/>
            <a:ext cx="2210157" cy="230386"/>
          </a:xfrm>
          <a:prstGeom prst="rect">
            <a:avLst/>
          </a:prstGeom>
          <a:noFill/>
          <a:ln/>
        </p:spPr>
        <p:txBody>
          <a:bodyPr wrap="none" lIns="0" tIns="0" rIns="0" bIns="0" rtlCol="0" anchor="t"/>
          <a:lstStyle/>
          <a:p>
            <a:pPr marL="0" indent="0" algn="l">
              <a:lnSpc>
                <a:spcPts val="1800"/>
              </a:lnSpc>
              <a:buNone/>
            </a:pPr>
            <a:r>
              <a:rPr lang="en-US" sz="2000" b="1" dirty="0">
                <a:solidFill>
                  <a:srgbClr val="2A2742"/>
                </a:solidFill>
                <a:latin typeface="Outfit Extra Bold" pitchFamily="34" charset="0"/>
                <a:ea typeface="Outfit Extra Bold" pitchFamily="34" charset="-122"/>
                <a:cs typeface="Outfit Extra Bold" pitchFamily="34" charset="-120"/>
              </a:rPr>
              <a:t>Easy Returns and Support</a:t>
            </a:r>
            <a:endParaRPr lang="en-US" sz="2000" dirty="0"/>
          </a:p>
        </p:txBody>
      </p:sp>
      <p:pic>
        <p:nvPicPr>
          <p:cNvPr id="17" name="Image 0" descr="preencoded.png"/>
          <p:cNvPicPr>
            <a:picLocks noChangeAspect="1"/>
          </p:cNvPicPr>
          <p:nvPr/>
        </p:nvPicPr>
        <p:blipFill>
          <a:blip r:embed="rId3"/>
          <a:stretch>
            <a:fillRect/>
          </a:stretch>
        </p:blipFill>
        <p:spPr>
          <a:xfrm>
            <a:off x="8172688" y="2057162"/>
            <a:ext cx="3686413" cy="3686413"/>
          </a:xfrm>
          <a:prstGeom prst="rect">
            <a:avLst/>
          </a:prstGeom>
        </p:spPr>
      </p:pic>
      <p:sp>
        <p:nvSpPr>
          <p:cNvPr id="18" name="Text 15"/>
          <p:cNvSpPr/>
          <p:nvPr/>
        </p:nvSpPr>
        <p:spPr>
          <a:xfrm>
            <a:off x="793790" y="6784300"/>
            <a:ext cx="13042821" cy="235744"/>
          </a:xfrm>
          <a:prstGeom prst="rect">
            <a:avLst/>
          </a:prstGeom>
          <a:noFill/>
          <a:ln/>
        </p:spPr>
        <p:txBody>
          <a:bodyPr wrap="none" lIns="0" tIns="0" rIns="0" bIns="0" rtlCol="0" anchor="t"/>
          <a:lstStyle/>
          <a:p>
            <a:pPr marL="0" indent="0" algn="l">
              <a:lnSpc>
                <a:spcPts val="1850"/>
              </a:lnSpc>
              <a:buNone/>
            </a:pPr>
            <a:r>
              <a:rPr lang="en-US" sz="2000" dirty="0">
                <a:solidFill>
                  <a:srgbClr val="2A2742"/>
                </a:solidFill>
                <a:latin typeface="Arimo" pitchFamily="34" charset="0"/>
                <a:ea typeface="Arimo" pitchFamily="34" charset="-122"/>
                <a:cs typeface="Arimo" pitchFamily="34" charset="-120"/>
              </a:rPr>
              <a:t>The future of retail is mobile-first, with apps offering augmented reality try-ons, one-click</a:t>
            </a:r>
            <a:endParaRPr lang="en-IN" sz="2000" dirty="0">
              <a:solidFill>
                <a:srgbClr val="2A2742"/>
              </a:solidFill>
              <a:latin typeface="Arimo" pitchFamily="34" charset="0"/>
              <a:ea typeface="Arimo" pitchFamily="34" charset="-122"/>
              <a:cs typeface="Arimo" pitchFamily="34" charset="-120"/>
            </a:endParaRPr>
          </a:p>
          <a:p>
            <a:pPr marL="0" indent="0" algn="l">
              <a:lnSpc>
                <a:spcPts val="1850"/>
              </a:lnSpc>
              <a:buNone/>
            </a:pPr>
            <a:r>
              <a:rPr lang="en-US" sz="2000" dirty="0">
                <a:solidFill>
                  <a:srgbClr val="2A2742"/>
                </a:solidFill>
                <a:latin typeface="Arimo" pitchFamily="34" charset="0"/>
                <a:ea typeface="Arimo" pitchFamily="34" charset="-122"/>
                <a:cs typeface="Arimo" pitchFamily="34" charset="-120"/>
              </a:rPr>
              <a:t> purchasing, and AI-powered shopping assistants that make finding the perfect product easier than ever.</a:t>
            </a:r>
            <a:endParaRPr lang="en-US" sz="2000" dirty="0"/>
          </a:p>
        </p:txBody>
      </p:sp>
      <p:sp>
        <p:nvSpPr>
          <p:cNvPr id="20" name="Rectangle: Rounded Corners 19">
            <a:extLst>
              <a:ext uri="{FF2B5EF4-FFF2-40B4-BE49-F238E27FC236}">
                <a16:creationId xmlns:a16="http://schemas.microsoft.com/office/drawing/2014/main" id="{A6A104A5-64F6-7B25-0D56-6982A42CBD47}"/>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436852"/>
            <a:ext cx="12128659" cy="566976"/>
          </a:xfrm>
          <a:prstGeom prst="rect">
            <a:avLst/>
          </a:prstGeom>
          <a:noFill/>
          <a:ln/>
        </p:spPr>
        <p:txBody>
          <a:bodyPr wrap="none" lIns="0" tIns="0" rIns="0" bIns="0" rtlCol="0" anchor="t"/>
          <a:lstStyle/>
          <a:p>
            <a:pPr marL="0" indent="0" algn="l">
              <a:lnSpc>
                <a:spcPts val="4450"/>
              </a:lnSpc>
              <a:buNone/>
            </a:pPr>
            <a:r>
              <a:rPr lang="en-US" sz="3550" b="1" dirty="0">
                <a:solidFill>
                  <a:srgbClr val="231971"/>
                </a:solidFill>
                <a:latin typeface="Outfit Extra Bold" pitchFamily="34" charset="0"/>
                <a:ea typeface="Outfit Extra Bold" pitchFamily="34" charset="-122"/>
                <a:cs typeface="Outfit Extra Bold" pitchFamily="34" charset="-120"/>
              </a:rPr>
              <a:t>Understanding Mobile Operating Systems: iOS vs Android</a:t>
            </a:r>
            <a:endParaRPr lang="en-US" sz="3550" dirty="0"/>
          </a:p>
        </p:txBody>
      </p:sp>
      <p:sp>
        <p:nvSpPr>
          <p:cNvPr id="3" name="Shape 1"/>
          <p:cNvSpPr/>
          <p:nvPr/>
        </p:nvSpPr>
        <p:spPr>
          <a:xfrm>
            <a:off x="793790" y="3366730"/>
            <a:ext cx="6430685" cy="1931551"/>
          </a:xfrm>
          <a:prstGeom prst="roundRect">
            <a:avLst>
              <a:gd name="adj" fmla="val 3946"/>
            </a:avLst>
          </a:prstGeom>
          <a:solidFill>
            <a:srgbClr val="E9E6FA"/>
          </a:solidFill>
          <a:ln w="7620">
            <a:solidFill>
              <a:srgbClr val="BDB8DF"/>
            </a:solidFill>
            <a:prstDash val="solid"/>
          </a:ln>
        </p:spPr>
      </p:sp>
      <p:sp>
        <p:nvSpPr>
          <p:cNvPr id="4" name="Text 2"/>
          <p:cNvSpPr/>
          <p:nvPr/>
        </p:nvSpPr>
        <p:spPr>
          <a:xfrm>
            <a:off x="982861" y="3555802"/>
            <a:ext cx="2268260" cy="283488"/>
          </a:xfrm>
          <a:prstGeom prst="rect">
            <a:avLst/>
          </a:prstGeom>
          <a:noFill/>
          <a:ln/>
        </p:spPr>
        <p:txBody>
          <a:bodyPr wrap="none" lIns="0" tIns="0" rIns="0" bIns="0" rtlCol="0" anchor="t"/>
          <a:lstStyle/>
          <a:p>
            <a:pPr marL="0" indent="0" algn="l">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iOS Platform</a:t>
            </a:r>
            <a:endParaRPr lang="en-US" sz="1750" dirty="0"/>
          </a:p>
        </p:txBody>
      </p:sp>
      <p:sp>
        <p:nvSpPr>
          <p:cNvPr id="5" name="Text 3"/>
          <p:cNvSpPr/>
          <p:nvPr/>
        </p:nvSpPr>
        <p:spPr>
          <a:xfrm>
            <a:off x="982861" y="3948113"/>
            <a:ext cx="6052542" cy="1161098"/>
          </a:xfrm>
          <a:prstGeom prst="rect">
            <a:avLst/>
          </a:prstGeom>
          <a:noFill/>
          <a:ln/>
        </p:spPr>
        <p:txBody>
          <a:bodyPr wrap="square" lIns="0" tIns="0" rIns="0" bIns="0" rtlCol="0" anchor="t"/>
          <a:lstStyle/>
          <a:p>
            <a:pPr marL="0" indent="0" algn="l">
              <a:lnSpc>
                <a:spcPts val="2250"/>
              </a:lnSpc>
              <a:buNone/>
            </a:pPr>
            <a:r>
              <a:rPr lang="en-US" sz="1400" dirty="0">
                <a:solidFill>
                  <a:srgbClr val="2A2742"/>
                </a:solidFill>
                <a:latin typeface="Arimo" pitchFamily="34" charset="0"/>
                <a:ea typeface="Arimo" pitchFamily="34" charset="-122"/>
                <a:cs typeface="Arimo" pitchFamily="34" charset="-120"/>
              </a:rPr>
              <a:t>Apple's exclusive operating system powers iPhones and iPads. Known for its sleek design, robust security features, and seamless integration across Apple devices. The App Store offers stringent quality control, ensuring apps meet high standards before reaching users.</a:t>
            </a:r>
            <a:endParaRPr lang="en-US" sz="1400" dirty="0"/>
          </a:p>
        </p:txBody>
      </p:sp>
      <p:sp>
        <p:nvSpPr>
          <p:cNvPr id="6" name="Shape 4"/>
          <p:cNvSpPr/>
          <p:nvPr/>
        </p:nvSpPr>
        <p:spPr>
          <a:xfrm>
            <a:off x="7405926" y="3366730"/>
            <a:ext cx="6430685" cy="1931551"/>
          </a:xfrm>
          <a:prstGeom prst="roundRect">
            <a:avLst>
              <a:gd name="adj" fmla="val 3946"/>
            </a:avLst>
          </a:prstGeom>
          <a:solidFill>
            <a:srgbClr val="E9E6FA"/>
          </a:solidFill>
          <a:ln w="7620">
            <a:solidFill>
              <a:srgbClr val="BDB8DF"/>
            </a:solidFill>
            <a:prstDash val="solid"/>
          </a:ln>
        </p:spPr>
      </p:sp>
      <p:sp>
        <p:nvSpPr>
          <p:cNvPr id="7" name="Text 5"/>
          <p:cNvSpPr/>
          <p:nvPr/>
        </p:nvSpPr>
        <p:spPr>
          <a:xfrm>
            <a:off x="7594997" y="3555802"/>
            <a:ext cx="2268260" cy="283488"/>
          </a:xfrm>
          <a:prstGeom prst="rect">
            <a:avLst/>
          </a:prstGeom>
          <a:noFill/>
          <a:ln/>
        </p:spPr>
        <p:txBody>
          <a:bodyPr wrap="none" lIns="0" tIns="0" rIns="0" bIns="0" rtlCol="0" anchor="t"/>
          <a:lstStyle/>
          <a:p>
            <a:pPr marL="0" indent="0" algn="l">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Android Platform</a:t>
            </a:r>
            <a:endParaRPr lang="en-US" sz="1750" dirty="0"/>
          </a:p>
        </p:txBody>
      </p:sp>
      <p:sp>
        <p:nvSpPr>
          <p:cNvPr id="8" name="Text 6"/>
          <p:cNvSpPr/>
          <p:nvPr/>
        </p:nvSpPr>
        <p:spPr>
          <a:xfrm>
            <a:off x="7594997" y="3948113"/>
            <a:ext cx="6052542" cy="1161098"/>
          </a:xfrm>
          <a:prstGeom prst="rect">
            <a:avLst/>
          </a:prstGeom>
          <a:noFill/>
          <a:ln/>
        </p:spPr>
        <p:txBody>
          <a:bodyPr wrap="square" lIns="0" tIns="0" rIns="0" bIns="0" rtlCol="0" anchor="t"/>
          <a:lstStyle/>
          <a:p>
            <a:pPr marL="0" indent="0" algn="l">
              <a:lnSpc>
                <a:spcPts val="2250"/>
              </a:lnSpc>
              <a:buNone/>
            </a:pPr>
            <a:r>
              <a:rPr lang="en-US" sz="1400" dirty="0">
                <a:solidFill>
                  <a:srgbClr val="2A2742"/>
                </a:solidFill>
                <a:latin typeface="Arimo" pitchFamily="34" charset="0"/>
                <a:ea typeface="Arimo" pitchFamily="34" charset="-122"/>
                <a:cs typeface="Arimo" pitchFamily="34" charset="-120"/>
              </a:rPr>
              <a:t>Google's open-source operating system dominates the global market. Android offers tremendous flexibility, customisation options, and runs on devices from numerous manufacturers. The Google Play Store provides access to millions of apps across diverse price points and functionalities.</a:t>
            </a:r>
            <a:endParaRPr lang="en-US" sz="1400" dirty="0"/>
          </a:p>
        </p:txBody>
      </p:sp>
      <p:sp>
        <p:nvSpPr>
          <p:cNvPr id="9" name="Text 7"/>
          <p:cNvSpPr/>
          <p:nvPr/>
        </p:nvSpPr>
        <p:spPr>
          <a:xfrm>
            <a:off x="793790" y="5502354"/>
            <a:ext cx="13042821" cy="290274"/>
          </a:xfrm>
          <a:prstGeom prst="rect">
            <a:avLst/>
          </a:prstGeom>
          <a:noFill/>
          <a:ln/>
        </p:spPr>
        <p:txBody>
          <a:bodyPr wrap="none" lIns="0" tIns="0" rIns="0" bIns="0" rtlCol="0" anchor="t"/>
          <a:lstStyle/>
          <a:p>
            <a:pPr marL="0" indent="0" algn="l">
              <a:lnSpc>
                <a:spcPts val="2250"/>
              </a:lnSpc>
              <a:buNone/>
            </a:pPr>
            <a:r>
              <a:rPr lang="en-US" sz="1400" dirty="0">
                <a:solidFill>
                  <a:srgbClr val="2A2742"/>
                </a:solidFill>
                <a:latin typeface="Arimo" pitchFamily="34" charset="0"/>
                <a:ea typeface="Arimo" pitchFamily="34" charset="-122"/>
                <a:cs typeface="Arimo" pitchFamily="34" charset="-120"/>
              </a:rPr>
              <a:t>Both platforms have revolutionised how we interact with technology, each offering unique advantages that cater to different user preferences and needs.</a:t>
            </a:r>
            <a:endParaRPr lang="en-US" sz="1400" dirty="0"/>
          </a:p>
        </p:txBody>
      </p:sp>
      <p:sp>
        <p:nvSpPr>
          <p:cNvPr id="11" name="Rectangle: Rounded Corners 10">
            <a:extLst>
              <a:ext uri="{FF2B5EF4-FFF2-40B4-BE49-F238E27FC236}">
                <a16:creationId xmlns:a16="http://schemas.microsoft.com/office/drawing/2014/main" id="{F1B1C0E1-4491-3219-3E1D-34A7851A9A6D}"/>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46979"/>
            <a:ext cx="8133159" cy="460772"/>
          </a:xfrm>
          <a:prstGeom prst="rect">
            <a:avLst/>
          </a:prstGeom>
          <a:noFill/>
          <a:ln/>
        </p:spPr>
        <p:txBody>
          <a:bodyPr wrap="none" lIns="0" tIns="0" rIns="0" bIns="0" rtlCol="0" anchor="t"/>
          <a:lstStyle/>
          <a:p>
            <a:pPr marL="0" indent="0" algn="l">
              <a:lnSpc>
                <a:spcPts val="3600"/>
              </a:lnSpc>
              <a:buNone/>
            </a:pPr>
            <a:r>
              <a:rPr lang="en-US" sz="3600" b="1" dirty="0">
                <a:solidFill>
                  <a:srgbClr val="231971"/>
                </a:solidFill>
                <a:latin typeface="Outfit Extra Bold" pitchFamily="34" charset="0"/>
                <a:ea typeface="Outfit Extra Bold" pitchFamily="34" charset="-122"/>
                <a:cs typeface="Outfit Extra Bold" pitchFamily="34" charset="-120"/>
              </a:rPr>
              <a:t>Core Features That Define Modern Mobile Apps</a:t>
            </a:r>
            <a:endParaRPr lang="en-US" sz="3600" dirty="0"/>
          </a:p>
        </p:txBody>
      </p:sp>
      <p:pic>
        <p:nvPicPr>
          <p:cNvPr id="3" name="Image 0" descr="preencoded.png"/>
          <p:cNvPicPr>
            <a:picLocks noChangeAspect="1"/>
          </p:cNvPicPr>
          <p:nvPr/>
        </p:nvPicPr>
        <p:blipFill>
          <a:blip r:embed="rId3"/>
          <a:stretch>
            <a:fillRect/>
          </a:stretch>
        </p:blipFill>
        <p:spPr>
          <a:xfrm>
            <a:off x="793790" y="2394704"/>
            <a:ext cx="4121944" cy="4121944"/>
          </a:xfrm>
          <a:prstGeom prst="rect">
            <a:avLst/>
          </a:prstGeom>
        </p:spPr>
      </p:pic>
      <p:sp>
        <p:nvSpPr>
          <p:cNvPr id="4" name="Text 1"/>
          <p:cNvSpPr/>
          <p:nvPr/>
        </p:nvSpPr>
        <p:spPr>
          <a:xfrm>
            <a:off x="7502604" y="2376249"/>
            <a:ext cx="2144078" cy="230386"/>
          </a:xfrm>
          <a:prstGeom prst="rect">
            <a:avLst/>
          </a:prstGeom>
          <a:noFill/>
          <a:ln/>
        </p:spPr>
        <p:txBody>
          <a:bodyPr wrap="none" lIns="0" tIns="0" rIns="0" bIns="0" rtlCol="0" anchor="t"/>
          <a:lstStyle/>
          <a:p>
            <a:pPr marL="0" indent="0" algn="l">
              <a:lnSpc>
                <a:spcPts val="1800"/>
              </a:lnSpc>
              <a:buNone/>
            </a:pPr>
            <a:r>
              <a:rPr lang="en-US" sz="2000" b="1" dirty="0">
                <a:solidFill>
                  <a:srgbClr val="231971"/>
                </a:solidFill>
                <a:latin typeface="Outfit Extra Bold" pitchFamily="34" charset="0"/>
                <a:ea typeface="Outfit Extra Bold" pitchFamily="34" charset="-122"/>
                <a:cs typeface="Outfit Extra Bold" pitchFamily="34" charset="-120"/>
              </a:rPr>
              <a:t>Essential Characteristics</a:t>
            </a:r>
            <a:endParaRPr lang="en-US" sz="2000" dirty="0"/>
          </a:p>
        </p:txBody>
      </p:sp>
      <p:sp>
        <p:nvSpPr>
          <p:cNvPr id="5" name="Text 2"/>
          <p:cNvSpPr/>
          <p:nvPr/>
        </p:nvSpPr>
        <p:spPr>
          <a:xfrm>
            <a:off x="7502604" y="2754035"/>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Intuitive touch-based navigation and gestures</a:t>
            </a:r>
            <a:endParaRPr lang="en-US" sz="1600" dirty="0"/>
          </a:p>
        </p:txBody>
      </p:sp>
      <p:sp>
        <p:nvSpPr>
          <p:cNvPr id="6" name="Text 3"/>
          <p:cNvSpPr/>
          <p:nvPr/>
        </p:nvSpPr>
        <p:spPr>
          <a:xfrm>
            <a:off x="7502604" y="3041333"/>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Push notifications for real-time updates</a:t>
            </a:r>
            <a:endParaRPr lang="en-US" sz="1600" dirty="0"/>
          </a:p>
        </p:txBody>
      </p:sp>
      <p:sp>
        <p:nvSpPr>
          <p:cNvPr id="7" name="Text 4"/>
          <p:cNvSpPr/>
          <p:nvPr/>
        </p:nvSpPr>
        <p:spPr>
          <a:xfrm>
            <a:off x="7502604" y="3328630"/>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Offline functionality for uninterrupted access</a:t>
            </a:r>
            <a:endParaRPr lang="en-US" sz="1600" dirty="0"/>
          </a:p>
        </p:txBody>
      </p:sp>
      <p:sp>
        <p:nvSpPr>
          <p:cNvPr id="8" name="Text 5"/>
          <p:cNvSpPr/>
          <p:nvPr/>
        </p:nvSpPr>
        <p:spPr>
          <a:xfrm>
            <a:off x="7502604" y="3615928"/>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Cloud synchronisation across multiple devices</a:t>
            </a:r>
            <a:endParaRPr lang="en-US" sz="1600" dirty="0"/>
          </a:p>
        </p:txBody>
      </p:sp>
      <p:sp>
        <p:nvSpPr>
          <p:cNvPr id="9" name="Text 6"/>
          <p:cNvSpPr/>
          <p:nvPr/>
        </p:nvSpPr>
        <p:spPr>
          <a:xfrm>
            <a:off x="7502604" y="3903226"/>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Location-based services and GPS integration</a:t>
            </a:r>
            <a:endParaRPr lang="en-US" sz="1600" dirty="0"/>
          </a:p>
        </p:txBody>
      </p:sp>
      <p:sp>
        <p:nvSpPr>
          <p:cNvPr id="10" name="Text 7"/>
          <p:cNvSpPr/>
          <p:nvPr/>
        </p:nvSpPr>
        <p:spPr>
          <a:xfrm>
            <a:off x="7502604" y="4190524"/>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Camera and media integration</a:t>
            </a:r>
            <a:endParaRPr lang="en-US" sz="1600" dirty="0"/>
          </a:p>
        </p:txBody>
      </p:sp>
      <p:sp>
        <p:nvSpPr>
          <p:cNvPr id="11" name="Text 8"/>
          <p:cNvSpPr/>
          <p:nvPr/>
        </p:nvSpPr>
        <p:spPr>
          <a:xfrm>
            <a:off x="7502604" y="4477822"/>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Biometric security (fingerprint, face recognition)</a:t>
            </a:r>
            <a:endParaRPr lang="en-US" sz="1600" dirty="0"/>
          </a:p>
        </p:txBody>
      </p:sp>
      <p:sp>
        <p:nvSpPr>
          <p:cNvPr id="12" name="Text 9"/>
          <p:cNvSpPr/>
          <p:nvPr/>
        </p:nvSpPr>
        <p:spPr>
          <a:xfrm>
            <a:off x="7502604" y="4765119"/>
            <a:ext cx="6341626" cy="235744"/>
          </a:xfrm>
          <a:prstGeom prst="rect">
            <a:avLst/>
          </a:prstGeom>
          <a:noFill/>
          <a:ln/>
        </p:spPr>
        <p:txBody>
          <a:bodyPr wrap="none" lIns="0" tIns="0" rIns="0" bIns="0" rtlCol="0" anchor="t"/>
          <a:lstStyle/>
          <a:p>
            <a:pPr marL="342900" indent="-342900" algn="l">
              <a:lnSpc>
                <a:spcPts val="1850"/>
              </a:lnSpc>
              <a:buSzPct val="100000"/>
              <a:buChar char="•"/>
            </a:pPr>
            <a:r>
              <a:rPr lang="en-US" sz="1600" dirty="0">
                <a:solidFill>
                  <a:srgbClr val="2A2742"/>
                </a:solidFill>
                <a:latin typeface="Arimo" pitchFamily="34" charset="0"/>
                <a:ea typeface="Arimo" pitchFamily="34" charset="-122"/>
                <a:cs typeface="Arimo" pitchFamily="34" charset="-120"/>
              </a:rPr>
              <a:t>Responsive design adapting to various screen sizes</a:t>
            </a:r>
            <a:endParaRPr lang="en-US" sz="1600" dirty="0"/>
          </a:p>
        </p:txBody>
      </p:sp>
      <p:sp>
        <p:nvSpPr>
          <p:cNvPr id="14" name="Rectangle: Rounded Corners 13">
            <a:extLst>
              <a:ext uri="{FF2B5EF4-FFF2-40B4-BE49-F238E27FC236}">
                <a16:creationId xmlns:a16="http://schemas.microsoft.com/office/drawing/2014/main" id="{A5E19346-8777-76E5-042E-DC3F7CF14863}"/>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455777"/>
            <a:ext cx="7556421" cy="921544"/>
          </a:xfrm>
          <a:prstGeom prst="rect">
            <a:avLst/>
          </a:prstGeom>
          <a:noFill/>
          <a:ln/>
        </p:spPr>
        <p:txBody>
          <a:bodyPr wrap="squar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Native Apps: Platform-Specific Development</a:t>
            </a:r>
            <a:endParaRPr lang="en-US" sz="2900" dirty="0"/>
          </a:p>
        </p:txBody>
      </p:sp>
      <p:sp>
        <p:nvSpPr>
          <p:cNvPr id="4" name="Shape 1"/>
          <p:cNvSpPr/>
          <p:nvPr/>
        </p:nvSpPr>
        <p:spPr>
          <a:xfrm>
            <a:off x="6280190" y="2819519"/>
            <a:ext cx="3704511" cy="2264331"/>
          </a:xfrm>
          <a:prstGeom prst="roundRect">
            <a:avLst>
              <a:gd name="adj" fmla="val 3231"/>
            </a:avLst>
          </a:prstGeom>
          <a:solidFill>
            <a:srgbClr val="FAFAFA">
              <a:alpha val="95000"/>
            </a:srgbClr>
          </a:solidFill>
          <a:ln/>
        </p:spPr>
        <p:txBody>
          <a:bodyPr/>
          <a:lstStyle/>
          <a:p>
            <a:endParaRPr lang="en-US" dirty="0"/>
          </a:p>
        </p:txBody>
      </p:sp>
      <p:sp>
        <p:nvSpPr>
          <p:cNvPr id="5" name="Shape 2"/>
          <p:cNvSpPr/>
          <p:nvPr/>
        </p:nvSpPr>
        <p:spPr>
          <a:xfrm>
            <a:off x="6280190" y="2804279"/>
            <a:ext cx="3704511" cy="60960"/>
          </a:xfrm>
          <a:prstGeom prst="roundRect">
            <a:avLst>
              <a:gd name="adj" fmla="val 101581"/>
            </a:avLst>
          </a:prstGeom>
          <a:solidFill>
            <a:srgbClr val="5E4CE6"/>
          </a:solidFill>
          <a:ln/>
        </p:spPr>
      </p:sp>
      <p:sp>
        <p:nvSpPr>
          <p:cNvPr id="6" name="Shape 3"/>
          <p:cNvSpPr/>
          <p:nvPr/>
        </p:nvSpPr>
        <p:spPr>
          <a:xfrm>
            <a:off x="7911346" y="2598420"/>
            <a:ext cx="442198" cy="442198"/>
          </a:xfrm>
          <a:prstGeom prst="roundRect">
            <a:avLst>
              <a:gd name="adj" fmla="val 206785"/>
            </a:avLst>
          </a:prstGeom>
          <a:solidFill>
            <a:srgbClr val="5E4CE6"/>
          </a:solidFill>
          <a:ln/>
        </p:spPr>
      </p:sp>
      <p:sp>
        <p:nvSpPr>
          <p:cNvPr id="7" name="Text 4"/>
          <p:cNvSpPr/>
          <p:nvPr/>
        </p:nvSpPr>
        <p:spPr>
          <a:xfrm>
            <a:off x="8043982" y="2708910"/>
            <a:ext cx="176808" cy="221099"/>
          </a:xfrm>
          <a:prstGeom prst="rect">
            <a:avLst/>
          </a:prstGeom>
          <a:noFill/>
          <a:ln/>
        </p:spPr>
        <p:txBody>
          <a:bodyPr wrap="none" lIns="0" tIns="0" rIns="0" bIns="0" rtlCol="0" anchor="t"/>
          <a:lstStyle/>
          <a:p>
            <a:pPr marL="0" indent="0" algn="l">
              <a:lnSpc>
                <a:spcPts val="2200"/>
              </a:lnSpc>
              <a:buNone/>
            </a:pPr>
            <a:r>
              <a:rPr lang="en-US" sz="1350" b="1" dirty="0">
                <a:solidFill>
                  <a:srgbClr val="FFFFFF"/>
                </a:solidFill>
                <a:latin typeface="Outfit Extra Bold" pitchFamily="34" charset="0"/>
                <a:ea typeface="Outfit Extra Bold" pitchFamily="34" charset="-122"/>
                <a:cs typeface="Outfit Extra Bold" pitchFamily="34" charset="-120"/>
              </a:rPr>
              <a:t>1</a:t>
            </a:r>
            <a:endParaRPr lang="en-US" sz="1350" dirty="0"/>
          </a:p>
        </p:txBody>
      </p:sp>
      <p:sp>
        <p:nvSpPr>
          <p:cNvPr id="8" name="Text 5"/>
          <p:cNvSpPr/>
          <p:nvPr/>
        </p:nvSpPr>
        <p:spPr>
          <a:xfrm>
            <a:off x="6442829" y="3188018"/>
            <a:ext cx="2036088"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Platform-Specific Code</a:t>
            </a:r>
            <a:endParaRPr lang="en-US" sz="1450" dirty="0"/>
          </a:p>
        </p:txBody>
      </p:sp>
      <p:sp>
        <p:nvSpPr>
          <p:cNvPr id="9" name="Text 6"/>
          <p:cNvSpPr/>
          <p:nvPr/>
        </p:nvSpPr>
        <p:spPr>
          <a:xfrm>
            <a:off x="6442829" y="3506748"/>
            <a:ext cx="3379232" cy="1178719"/>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Native apps are built using programming languages specific to each platform—</a:t>
            </a:r>
            <a:r>
              <a:rPr lang="en-IN" sz="1150" dirty="0">
                <a:solidFill>
                  <a:srgbClr val="2A2742"/>
                </a:solidFill>
                <a:latin typeface="Arimo" pitchFamily="34" charset="0"/>
                <a:ea typeface="Arimo" pitchFamily="34" charset="-122"/>
                <a:cs typeface="Arimo" pitchFamily="34" charset="-120"/>
              </a:rPr>
              <a:t>like an iOS app can not work in Android platform and vice versa. These apps can be installed from Google’s Play Store or Apple’s App store.</a:t>
            </a:r>
            <a:r>
              <a:rPr lang="en-US" sz="1150" dirty="0">
                <a:solidFill>
                  <a:srgbClr val="2A2742"/>
                </a:solidFill>
                <a:latin typeface="Arimo" pitchFamily="34" charset="0"/>
                <a:ea typeface="Arimo" pitchFamily="34" charset="-122"/>
                <a:cs typeface="Arimo" pitchFamily="34" charset="-120"/>
              </a:rPr>
              <a:t>This approach ensures optimal performance and seamless integration with device features.</a:t>
            </a:r>
            <a:endParaRPr lang="en-US" sz="1150" dirty="0"/>
          </a:p>
        </p:txBody>
      </p:sp>
      <p:sp>
        <p:nvSpPr>
          <p:cNvPr id="10" name="Shape 7"/>
          <p:cNvSpPr/>
          <p:nvPr/>
        </p:nvSpPr>
        <p:spPr>
          <a:xfrm>
            <a:off x="10132100" y="2819519"/>
            <a:ext cx="3704511" cy="2264331"/>
          </a:xfrm>
          <a:prstGeom prst="roundRect">
            <a:avLst>
              <a:gd name="adj" fmla="val 3231"/>
            </a:avLst>
          </a:prstGeom>
          <a:solidFill>
            <a:srgbClr val="FAFAFA">
              <a:alpha val="95000"/>
            </a:srgbClr>
          </a:solidFill>
          <a:ln/>
        </p:spPr>
      </p:sp>
      <p:sp>
        <p:nvSpPr>
          <p:cNvPr id="11" name="Shape 8"/>
          <p:cNvSpPr/>
          <p:nvPr/>
        </p:nvSpPr>
        <p:spPr>
          <a:xfrm>
            <a:off x="10132100" y="2804279"/>
            <a:ext cx="3704511" cy="60960"/>
          </a:xfrm>
          <a:prstGeom prst="roundRect">
            <a:avLst>
              <a:gd name="adj" fmla="val 101581"/>
            </a:avLst>
          </a:prstGeom>
          <a:solidFill>
            <a:srgbClr val="5E4CE6"/>
          </a:solidFill>
          <a:ln/>
        </p:spPr>
      </p:sp>
      <p:sp>
        <p:nvSpPr>
          <p:cNvPr id="12" name="Shape 9"/>
          <p:cNvSpPr/>
          <p:nvPr/>
        </p:nvSpPr>
        <p:spPr>
          <a:xfrm>
            <a:off x="11763256" y="2598420"/>
            <a:ext cx="442198" cy="442198"/>
          </a:xfrm>
          <a:prstGeom prst="roundRect">
            <a:avLst>
              <a:gd name="adj" fmla="val 206785"/>
            </a:avLst>
          </a:prstGeom>
          <a:solidFill>
            <a:srgbClr val="5E4CE6"/>
          </a:solidFill>
          <a:ln/>
        </p:spPr>
      </p:sp>
      <p:sp>
        <p:nvSpPr>
          <p:cNvPr id="13" name="Text 10"/>
          <p:cNvSpPr/>
          <p:nvPr/>
        </p:nvSpPr>
        <p:spPr>
          <a:xfrm>
            <a:off x="11895892" y="2708910"/>
            <a:ext cx="176808" cy="221099"/>
          </a:xfrm>
          <a:prstGeom prst="rect">
            <a:avLst/>
          </a:prstGeom>
          <a:noFill/>
          <a:ln/>
        </p:spPr>
        <p:txBody>
          <a:bodyPr wrap="none" lIns="0" tIns="0" rIns="0" bIns="0" rtlCol="0" anchor="t"/>
          <a:lstStyle/>
          <a:p>
            <a:pPr marL="0" indent="0" algn="l">
              <a:lnSpc>
                <a:spcPts val="2200"/>
              </a:lnSpc>
              <a:buNone/>
            </a:pPr>
            <a:r>
              <a:rPr lang="en-US" sz="1350" b="1" dirty="0">
                <a:solidFill>
                  <a:srgbClr val="FFFFFF"/>
                </a:solidFill>
                <a:latin typeface="Outfit Extra Bold" pitchFamily="34" charset="0"/>
                <a:ea typeface="Outfit Extra Bold" pitchFamily="34" charset="-122"/>
                <a:cs typeface="Outfit Extra Bold" pitchFamily="34" charset="-120"/>
              </a:rPr>
              <a:t>2</a:t>
            </a:r>
            <a:endParaRPr lang="en-US" sz="1350" dirty="0"/>
          </a:p>
        </p:txBody>
      </p:sp>
      <p:sp>
        <p:nvSpPr>
          <p:cNvPr id="14" name="Text 11"/>
          <p:cNvSpPr/>
          <p:nvPr/>
        </p:nvSpPr>
        <p:spPr>
          <a:xfrm>
            <a:off x="10294739" y="3188018"/>
            <a:ext cx="1916549"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Superior Performance</a:t>
            </a:r>
            <a:endParaRPr lang="en-US" sz="1450" dirty="0"/>
          </a:p>
        </p:txBody>
      </p:sp>
      <p:sp>
        <p:nvSpPr>
          <p:cNvPr id="15" name="Text 12"/>
          <p:cNvSpPr/>
          <p:nvPr/>
        </p:nvSpPr>
        <p:spPr>
          <a:xfrm>
            <a:off x="10294739" y="3506748"/>
            <a:ext cx="3379232" cy="1414463"/>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By leveraging platform-specific capabilities, native apps deliver exceptional speed, smooth animations, and responsive interfaces. They can fully utilise device hardware, including cameras, GPS, and sensors, providing the best possible user experience.</a:t>
            </a:r>
            <a:endParaRPr lang="en-US" sz="1150" dirty="0"/>
          </a:p>
        </p:txBody>
      </p:sp>
      <p:sp>
        <p:nvSpPr>
          <p:cNvPr id="16" name="Shape 13"/>
          <p:cNvSpPr/>
          <p:nvPr/>
        </p:nvSpPr>
        <p:spPr>
          <a:xfrm>
            <a:off x="6280190" y="5452348"/>
            <a:ext cx="7556421" cy="1321356"/>
          </a:xfrm>
          <a:prstGeom prst="roundRect">
            <a:avLst>
              <a:gd name="adj" fmla="val 5536"/>
            </a:avLst>
          </a:prstGeom>
          <a:solidFill>
            <a:srgbClr val="FAFAFA">
              <a:alpha val="95000"/>
            </a:srgbClr>
          </a:solidFill>
          <a:ln/>
        </p:spPr>
      </p:sp>
      <p:sp>
        <p:nvSpPr>
          <p:cNvPr id="17" name="Shape 14"/>
          <p:cNvSpPr/>
          <p:nvPr/>
        </p:nvSpPr>
        <p:spPr>
          <a:xfrm>
            <a:off x="6280190" y="5437108"/>
            <a:ext cx="7556421" cy="60960"/>
          </a:xfrm>
          <a:prstGeom prst="roundRect">
            <a:avLst>
              <a:gd name="adj" fmla="val 101581"/>
            </a:avLst>
          </a:prstGeom>
          <a:solidFill>
            <a:srgbClr val="5E4CE6"/>
          </a:solidFill>
          <a:ln/>
        </p:spPr>
      </p:sp>
      <p:sp>
        <p:nvSpPr>
          <p:cNvPr id="18" name="Shape 15"/>
          <p:cNvSpPr/>
          <p:nvPr/>
        </p:nvSpPr>
        <p:spPr>
          <a:xfrm>
            <a:off x="9837301" y="5231249"/>
            <a:ext cx="442198" cy="442198"/>
          </a:xfrm>
          <a:prstGeom prst="roundRect">
            <a:avLst>
              <a:gd name="adj" fmla="val 206785"/>
            </a:avLst>
          </a:prstGeom>
          <a:solidFill>
            <a:srgbClr val="5E4CE6"/>
          </a:solidFill>
          <a:ln/>
        </p:spPr>
      </p:sp>
      <p:sp>
        <p:nvSpPr>
          <p:cNvPr id="19" name="Text 16"/>
          <p:cNvSpPr/>
          <p:nvPr/>
        </p:nvSpPr>
        <p:spPr>
          <a:xfrm>
            <a:off x="9969937" y="5341739"/>
            <a:ext cx="176808" cy="221099"/>
          </a:xfrm>
          <a:prstGeom prst="rect">
            <a:avLst/>
          </a:prstGeom>
          <a:noFill/>
          <a:ln/>
        </p:spPr>
        <p:txBody>
          <a:bodyPr wrap="none" lIns="0" tIns="0" rIns="0" bIns="0" rtlCol="0" anchor="t"/>
          <a:lstStyle/>
          <a:p>
            <a:pPr marL="0" indent="0" algn="l">
              <a:lnSpc>
                <a:spcPts val="2200"/>
              </a:lnSpc>
              <a:buNone/>
            </a:pPr>
            <a:r>
              <a:rPr lang="en-US" sz="1350" b="1" dirty="0">
                <a:solidFill>
                  <a:srgbClr val="FFFFFF"/>
                </a:solidFill>
                <a:latin typeface="Outfit Extra Bold" pitchFamily="34" charset="0"/>
                <a:ea typeface="Outfit Extra Bold" pitchFamily="34" charset="-122"/>
                <a:cs typeface="Outfit Extra Bold" pitchFamily="34" charset="-120"/>
              </a:rPr>
              <a:t>3</a:t>
            </a:r>
            <a:endParaRPr lang="en-US" sz="1350" dirty="0"/>
          </a:p>
        </p:txBody>
      </p:sp>
      <p:sp>
        <p:nvSpPr>
          <p:cNvPr id="20" name="Text 17"/>
          <p:cNvSpPr/>
          <p:nvPr/>
        </p:nvSpPr>
        <p:spPr>
          <a:xfrm>
            <a:off x="6442829" y="5820847"/>
            <a:ext cx="2284571"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Enhanced User Experience</a:t>
            </a:r>
            <a:endParaRPr lang="en-US" sz="1450" dirty="0"/>
          </a:p>
        </p:txBody>
      </p:sp>
      <p:sp>
        <p:nvSpPr>
          <p:cNvPr id="21" name="Text 18"/>
          <p:cNvSpPr/>
          <p:nvPr/>
        </p:nvSpPr>
        <p:spPr>
          <a:xfrm>
            <a:off x="6442829" y="6139577"/>
            <a:ext cx="7231142" cy="471488"/>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Native apps follow platform design guidelines, creating familiar and intuitive interfaces. Users benefit from consistent navigation patterns, gestures, and visual elements that feel natural on their chosen platform.</a:t>
            </a:r>
            <a:endParaRPr lang="en-US" sz="1150" dirty="0"/>
          </a:p>
        </p:txBody>
      </p:sp>
      <p:sp>
        <p:nvSpPr>
          <p:cNvPr id="23" name="Rectangle: Rounded Corners 22">
            <a:extLst>
              <a:ext uri="{FF2B5EF4-FFF2-40B4-BE49-F238E27FC236}">
                <a16:creationId xmlns:a16="http://schemas.microsoft.com/office/drawing/2014/main" id="{6EFAE581-3245-4D47-C93D-86DF94D7325D}"/>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2298502"/>
            <a:ext cx="6274118" cy="460772"/>
          </a:xfrm>
          <a:prstGeom prst="rect">
            <a:avLst/>
          </a:prstGeom>
          <a:noFill/>
          <a:ln/>
        </p:spPr>
        <p:txBody>
          <a:bodyPr wrap="non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Web Apps: Cross-Platform Solutions</a:t>
            </a:r>
            <a:endParaRPr lang="en-US" sz="2900" dirty="0"/>
          </a:p>
        </p:txBody>
      </p:sp>
      <p:sp>
        <p:nvSpPr>
          <p:cNvPr id="3" name="Shape 1"/>
          <p:cNvSpPr/>
          <p:nvPr/>
        </p:nvSpPr>
        <p:spPr>
          <a:xfrm>
            <a:off x="7307580" y="3054072"/>
            <a:ext cx="15240" cy="2877026"/>
          </a:xfrm>
          <a:prstGeom prst="roundRect">
            <a:avLst>
              <a:gd name="adj" fmla="val 406325"/>
            </a:avLst>
          </a:prstGeom>
          <a:solidFill>
            <a:srgbClr val="BDB8DF"/>
          </a:solidFill>
          <a:ln/>
        </p:spPr>
      </p:sp>
      <p:sp>
        <p:nvSpPr>
          <p:cNvPr id="4" name="Shape 2"/>
          <p:cNvSpPr/>
          <p:nvPr/>
        </p:nvSpPr>
        <p:spPr>
          <a:xfrm>
            <a:off x="6722388" y="3212306"/>
            <a:ext cx="442198" cy="15240"/>
          </a:xfrm>
          <a:prstGeom prst="roundRect">
            <a:avLst>
              <a:gd name="adj" fmla="val 406325"/>
            </a:avLst>
          </a:prstGeom>
          <a:solidFill>
            <a:srgbClr val="BDB8DF"/>
          </a:solidFill>
          <a:ln/>
        </p:spPr>
      </p:sp>
      <p:sp>
        <p:nvSpPr>
          <p:cNvPr id="5" name="Shape 3"/>
          <p:cNvSpPr/>
          <p:nvPr/>
        </p:nvSpPr>
        <p:spPr>
          <a:xfrm>
            <a:off x="7149346" y="3054072"/>
            <a:ext cx="331708" cy="331708"/>
          </a:xfrm>
          <a:prstGeom prst="roundRect">
            <a:avLst>
              <a:gd name="adj" fmla="val 18668"/>
            </a:avLst>
          </a:prstGeom>
          <a:solidFill>
            <a:srgbClr val="E9E6FA"/>
          </a:solidFill>
          <a:ln w="7620">
            <a:solidFill>
              <a:srgbClr val="BDB8DF"/>
            </a:solidFill>
            <a:prstDash val="solid"/>
          </a:ln>
        </p:spPr>
      </p:sp>
      <p:sp>
        <p:nvSpPr>
          <p:cNvPr id="6" name="Text 4"/>
          <p:cNvSpPr/>
          <p:nvPr/>
        </p:nvSpPr>
        <p:spPr>
          <a:xfrm>
            <a:off x="7204650" y="3081754"/>
            <a:ext cx="221099" cy="276344"/>
          </a:xfrm>
          <a:prstGeom prst="rect">
            <a:avLst/>
          </a:prstGeom>
          <a:noFill/>
          <a:ln/>
        </p:spPr>
        <p:txBody>
          <a:bodyPr wrap="none" lIns="0" tIns="0" rIns="0" bIns="0" rtlCol="0" anchor="t"/>
          <a:lstStyle/>
          <a:p>
            <a:pPr marL="0" indent="0" algn="ctr">
              <a:lnSpc>
                <a:spcPts val="1700"/>
              </a:lnSpc>
              <a:buNone/>
            </a:pPr>
            <a:r>
              <a:rPr lang="en-US" sz="1700" b="1" dirty="0">
                <a:solidFill>
                  <a:srgbClr val="2A2742"/>
                </a:solidFill>
                <a:latin typeface="Outfit Extra Bold" pitchFamily="34" charset="0"/>
                <a:ea typeface="Outfit Extra Bold" pitchFamily="34" charset="-122"/>
                <a:cs typeface="Outfit Extra Bold" pitchFamily="34" charset="-120"/>
              </a:rPr>
              <a:t>1</a:t>
            </a:r>
            <a:endParaRPr lang="en-US" sz="1700" dirty="0"/>
          </a:p>
        </p:txBody>
      </p:sp>
      <p:sp>
        <p:nvSpPr>
          <p:cNvPr id="7" name="Text 5"/>
          <p:cNvSpPr/>
          <p:nvPr/>
        </p:nvSpPr>
        <p:spPr>
          <a:xfrm>
            <a:off x="3966924" y="3104674"/>
            <a:ext cx="2611160" cy="230386"/>
          </a:xfrm>
          <a:prstGeom prst="rect">
            <a:avLst/>
          </a:prstGeom>
          <a:noFill/>
          <a:ln/>
        </p:spPr>
        <p:txBody>
          <a:bodyPr wrap="none" lIns="0" tIns="0" rIns="0" bIns="0" rtlCol="0" anchor="t"/>
          <a:lstStyle/>
          <a:p>
            <a:pPr marL="0" indent="0" algn="r">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Single Codebase Development</a:t>
            </a:r>
            <a:endParaRPr lang="en-US" sz="1450" dirty="0"/>
          </a:p>
        </p:txBody>
      </p:sp>
      <p:sp>
        <p:nvSpPr>
          <p:cNvPr id="8" name="Text 6"/>
          <p:cNvSpPr/>
          <p:nvPr/>
        </p:nvSpPr>
        <p:spPr>
          <a:xfrm>
            <a:off x="793790" y="3423404"/>
            <a:ext cx="5784294" cy="707231"/>
          </a:xfrm>
          <a:prstGeom prst="rect">
            <a:avLst/>
          </a:prstGeom>
          <a:noFill/>
          <a:ln/>
        </p:spPr>
        <p:txBody>
          <a:bodyPr wrap="square" lIns="0" tIns="0" rIns="0" bIns="0" rtlCol="0" anchor="t"/>
          <a:lstStyle/>
          <a:p>
            <a:pPr marL="0" indent="0" algn="r">
              <a:lnSpc>
                <a:spcPts val="1850"/>
              </a:lnSpc>
              <a:buNone/>
            </a:pPr>
            <a:r>
              <a:rPr lang="en-US" dirty="0">
                <a:solidFill>
                  <a:srgbClr val="2A2742"/>
                </a:solidFill>
                <a:latin typeface="Arimo" pitchFamily="34" charset="0"/>
                <a:ea typeface="Arimo" pitchFamily="34" charset="-122"/>
                <a:cs typeface="Arimo" pitchFamily="34" charset="-120"/>
              </a:rPr>
              <a:t>Web apps use HTML, CSS, and JavaScript to create applications that run in mobile browsers. Developers write code once and deploy across multiple platforms, significantly reducing development time and costs.</a:t>
            </a:r>
            <a:endParaRPr lang="en-US" dirty="0"/>
          </a:p>
        </p:txBody>
      </p:sp>
      <p:sp>
        <p:nvSpPr>
          <p:cNvPr id="9" name="Shape 7"/>
          <p:cNvSpPr/>
          <p:nvPr/>
        </p:nvSpPr>
        <p:spPr>
          <a:xfrm>
            <a:off x="7465814" y="4096822"/>
            <a:ext cx="442198" cy="15240"/>
          </a:xfrm>
          <a:prstGeom prst="roundRect">
            <a:avLst>
              <a:gd name="adj" fmla="val 406325"/>
            </a:avLst>
          </a:prstGeom>
          <a:solidFill>
            <a:srgbClr val="BDB8DF"/>
          </a:solidFill>
          <a:ln/>
        </p:spPr>
      </p:sp>
      <p:sp>
        <p:nvSpPr>
          <p:cNvPr id="10" name="Shape 8"/>
          <p:cNvSpPr/>
          <p:nvPr/>
        </p:nvSpPr>
        <p:spPr>
          <a:xfrm>
            <a:off x="7149346" y="3938588"/>
            <a:ext cx="331708" cy="331708"/>
          </a:xfrm>
          <a:prstGeom prst="roundRect">
            <a:avLst>
              <a:gd name="adj" fmla="val 18668"/>
            </a:avLst>
          </a:prstGeom>
          <a:solidFill>
            <a:srgbClr val="E9E6FA"/>
          </a:solidFill>
          <a:ln w="7620">
            <a:solidFill>
              <a:srgbClr val="BDB8DF"/>
            </a:solidFill>
            <a:prstDash val="solid"/>
          </a:ln>
        </p:spPr>
      </p:sp>
      <p:sp>
        <p:nvSpPr>
          <p:cNvPr id="11" name="Text 9"/>
          <p:cNvSpPr/>
          <p:nvPr/>
        </p:nvSpPr>
        <p:spPr>
          <a:xfrm>
            <a:off x="7204650" y="3966270"/>
            <a:ext cx="221099" cy="276344"/>
          </a:xfrm>
          <a:prstGeom prst="rect">
            <a:avLst/>
          </a:prstGeom>
          <a:noFill/>
          <a:ln/>
        </p:spPr>
        <p:txBody>
          <a:bodyPr wrap="none" lIns="0" tIns="0" rIns="0" bIns="0" rtlCol="0" anchor="t"/>
          <a:lstStyle/>
          <a:p>
            <a:pPr marL="0" indent="0" algn="ctr">
              <a:lnSpc>
                <a:spcPts val="1700"/>
              </a:lnSpc>
              <a:buNone/>
            </a:pPr>
            <a:r>
              <a:rPr lang="en-US" sz="1700" b="1" dirty="0">
                <a:solidFill>
                  <a:srgbClr val="2A2742"/>
                </a:solidFill>
                <a:latin typeface="Outfit Extra Bold" pitchFamily="34" charset="0"/>
                <a:ea typeface="Outfit Extra Bold" pitchFamily="34" charset="-122"/>
                <a:cs typeface="Outfit Extra Bold" pitchFamily="34" charset="-120"/>
              </a:rPr>
              <a:t>2</a:t>
            </a:r>
            <a:endParaRPr lang="en-US" sz="1700" dirty="0"/>
          </a:p>
        </p:txBody>
      </p:sp>
      <p:sp>
        <p:nvSpPr>
          <p:cNvPr id="12" name="Text 10"/>
          <p:cNvSpPr/>
          <p:nvPr/>
        </p:nvSpPr>
        <p:spPr>
          <a:xfrm>
            <a:off x="8052316" y="3989189"/>
            <a:ext cx="1922383"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Universal Accessibility</a:t>
            </a:r>
            <a:endParaRPr lang="en-US" sz="1450" dirty="0"/>
          </a:p>
        </p:txBody>
      </p:sp>
      <p:sp>
        <p:nvSpPr>
          <p:cNvPr id="13" name="Text 11"/>
          <p:cNvSpPr/>
          <p:nvPr/>
        </p:nvSpPr>
        <p:spPr>
          <a:xfrm>
            <a:off x="8052316" y="4307919"/>
            <a:ext cx="5784294" cy="707231"/>
          </a:xfrm>
          <a:prstGeom prst="rect">
            <a:avLst/>
          </a:prstGeom>
          <a:noFill/>
          <a:ln/>
        </p:spPr>
        <p:txBody>
          <a:bodyPr wrap="square" lIns="0" tIns="0" rIns="0" bIns="0" rtlCol="0" anchor="t"/>
          <a:lstStyle/>
          <a:p>
            <a:pPr marL="0" indent="0" algn="l">
              <a:lnSpc>
                <a:spcPts val="1850"/>
              </a:lnSpc>
              <a:buNone/>
            </a:pPr>
            <a:r>
              <a:rPr lang="en-US" dirty="0">
                <a:solidFill>
                  <a:srgbClr val="2A2742"/>
                </a:solidFill>
                <a:latin typeface="Arimo" pitchFamily="34" charset="0"/>
                <a:ea typeface="Arimo" pitchFamily="34" charset="-122"/>
                <a:cs typeface="Arimo" pitchFamily="34" charset="-120"/>
              </a:rPr>
              <a:t>Users can access web apps through any browser without downloading from app stores. This eliminates storage concerns and ensures everyone has the latest version instantly through automatic updates.</a:t>
            </a:r>
            <a:endParaRPr lang="en-US" dirty="0"/>
          </a:p>
        </p:txBody>
      </p:sp>
      <p:sp>
        <p:nvSpPr>
          <p:cNvPr id="14" name="Shape 12"/>
          <p:cNvSpPr/>
          <p:nvPr/>
        </p:nvSpPr>
        <p:spPr>
          <a:xfrm>
            <a:off x="6722388" y="4859179"/>
            <a:ext cx="442198" cy="15240"/>
          </a:xfrm>
          <a:prstGeom prst="roundRect">
            <a:avLst>
              <a:gd name="adj" fmla="val 406325"/>
            </a:avLst>
          </a:prstGeom>
          <a:solidFill>
            <a:srgbClr val="BDB8DF"/>
          </a:solidFill>
          <a:ln/>
        </p:spPr>
      </p:sp>
      <p:sp>
        <p:nvSpPr>
          <p:cNvPr id="15" name="Shape 13"/>
          <p:cNvSpPr/>
          <p:nvPr/>
        </p:nvSpPr>
        <p:spPr>
          <a:xfrm>
            <a:off x="7149346" y="4700945"/>
            <a:ext cx="331708" cy="331708"/>
          </a:xfrm>
          <a:prstGeom prst="roundRect">
            <a:avLst>
              <a:gd name="adj" fmla="val 18668"/>
            </a:avLst>
          </a:prstGeom>
          <a:solidFill>
            <a:srgbClr val="E9E6FA"/>
          </a:solidFill>
          <a:ln w="7620">
            <a:solidFill>
              <a:srgbClr val="BDB8DF"/>
            </a:solidFill>
            <a:prstDash val="solid"/>
          </a:ln>
        </p:spPr>
      </p:sp>
      <p:sp>
        <p:nvSpPr>
          <p:cNvPr id="16" name="Text 14"/>
          <p:cNvSpPr/>
          <p:nvPr/>
        </p:nvSpPr>
        <p:spPr>
          <a:xfrm>
            <a:off x="7204650" y="4728627"/>
            <a:ext cx="221099" cy="276344"/>
          </a:xfrm>
          <a:prstGeom prst="rect">
            <a:avLst/>
          </a:prstGeom>
          <a:noFill/>
          <a:ln/>
        </p:spPr>
        <p:txBody>
          <a:bodyPr wrap="none" lIns="0" tIns="0" rIns="0" bIns="0" rtlCol="0" anchor="t"/>
          <a:lstStyle/>
          <a:p>
            <a:pPr marL="0" indent="0" algn="ctr">
              <a:lnSpc>
                <a:spcPts val="1700"/>
              </a:lnSpc>
              <a:buNone/>
            </a:pPr>
            <a:r>
              <a:rPr lang="en-US" sz="1700" b="1" dirty="0">
                <a:solidFill>
                  <a:srgbClr val="2A2742"/>
                </a:solidFill>
                <a:latin typeface="Outfit Extra Bold" pitchFamily="34" charset="0"/>
                <a:ea typeface="Outfit Extra Bold" pitchFamily="34" charset="-122"/>
                <a:cs typeface="Outfit Extra Bold" pitchFamily="34" charset="-120"/>
              </a:rPr>
              <a:t>3</a:t>
            </a:r>
            <a:endParaRPr lang="en-US" sz="1700" dirty="0"/>
          </a:p>
        </p:txBody>
      </p:sp>
      <p:sp>
        <p:nvSpPr>
          <p:cNvPr id="17" name="Text 15"/>
          <p:cNvSpPr/>
          <p:nvPr/>
        </p:nvSpPr>
        <p:spPr>
          <a:xfrm>
            <a:off x="4735116" y="4751546"/>
            <a:ext cx="1842968" cy="230386"/>
          </a:xfrm>
          <a:prstGeom prst="rect">
            <a:avLst/>
          </a:prstGeom>
          <a:noFill/>
          <a:ln/>
        </p:spPr>
        <p:txBody>
          <a:bodyPr wrap="none" lIns="0" tIns="0" rIns="0" bIns="0" rtlCol="0" anchor="t"/>
          <a:lstStyle/>
          <a:p>
            <a:pPr marL="0" indent="0" algn="r">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Technical Limitations</a:t>
            </a:r>
            <a:endParaRPr lang="en-US" sz="1450" dirty="0"/>
          </a:p>
        </p:txBody>
      </p:sp>
      <p:sp>
        <p:nvSpPr>
          <p:cNvPr id="18" name="Text 16"/>
          <p:cNvSpPr/>
          <p:nvPr/>
        </p:nvSpPr>
        <p:spPr>
          <a:xfrm>
            <a:off x="793790" y="5070277"/>
            <a:ext cx="5784294" cy="707231"/>
          </a:xfrm>
          <a:prstGeom prst="rect">
            <a:avLst/>
          </a:prstGeom>
          <a:noFill/>
          <a:ln/>
        </p:spPr>
        <p:txBody>
          <a:bodyPr wrap="square" lIns="0" tIns="0" rIns="0" bIns="0" rtlCol="0" anchor="t"/>
          <a:lstStyle/>
          <a:p>
            <a:pPr marL="0" indent="0" algn="r">
              <a:lnSpc>
                <a:spcPts val="1850"/>
              </a:lnSpc>
              <a:buNone/>
            </a:pPr>
            <a:r>
              <a:rPr lang="en-US" dirty="0">
                <a:solidFill>
                  <a:srgbClr val="2A2742"/>
                </a:solidFill>
                <a:latin typeface="Arimo" pitchFamily="34" charset="0"/>
                <a:ea typeface="Arimo" pitchFamily="34" charset="-122"/>
                <a:cs typeface="Arimo" pitchFamily="34" charset="-120"/>
              </a:rPr>
              <a:t>However, web apps face constraints: limited access to device hardware, reduced offline functionality, slower performance compared to native apps, and inconsistent experiences across different browsers and devices.</a:t>
            </a:r>
            <a:endParaRPr lang="en-US" dirty="0"/>
          </a:p>
        </p:txBody>
      </p:sp>
      <p:sp>
        <p:nvSpPr>
          <p:cNvPr id="20" name="Rectangle: Rounded Corners 19">
            <a:extLst>
              <a:ext uri="{FF2B5EF4-FFF2-40B4-BE49-F238E27FC236}">
                <a16:creationId xmlns:a16="http://schemas.microsoft.com/office/drawing/2014/main" id="{CFFF24E3-AD81-2471-E9BF-7329E5ED0BA1}"/>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80705"/>
            <a:ext cx="7556421" cy="921544"/>
          </a:xfrm>
          <a:prstGeom prst="rect">
            <a:avLst/>
          </a:prstGeom>
          <a:noFill/>
          <a:ln/>
        </p:spPr>
        <p:txBody>
          <a:bodyPr wrap="squar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Educational Apps: Learning and Skill Development</a:t>
            </a:r>
            <a:endParaRPr lang="en-US" sz="2900" dirty="0"/>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0190" y="2023348"/>
            <a:ext cx="368498" cy="368498"/>
          </a:xfrm>
          <a:prstGeom prst="rect">
            <a:avLst/>
          </a:prstGeom>
        </p:spPr>
      </p:pic>
      <p:sp>
        <p:nvSpPr>
          <p:cNvPr id="5" name="Text 1"/>
          <p:cNvSpPr/>
          <p:nvPr/>
        </p:nvSpPr>
        <p:spPr>
          <a:xfrm>
            <a:off x="6280190" y="2576036"/>
            <a:ext cx="2652355"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Interactive Learning Platforms</a:t>
            </a:r>
            <a:endParaRPr lang="en-US" sz="1450" dirty="0"/>
          </a:p>
        </p:txBody>
      </p:sp>
      <p:sp>
        <p:nvSpPr>
          <p:cNvPr id="6" name="Text 2"/>
          <p:cNvSpPr/>
          <p:nvPr/>
        </p:nvSpPr>
        <p:spPr>
          <a:xfrm>
            <a:off x="6280190" y="2894767"/>
            <a:ext cx="7556421" cy="707231"/>
          </a:xfrm>
          <a:prstGeom prst="rect">
            <a:avLst/>
          </a:prstGeom>
          <a:noFill/>
          <a:ln/>
        </p:spPr>
        <p:txBody>
          <a:bodyPr wrap="square" lIns="0" tIns="0" rIns="0" bIns="0" rtlCol="0" anchor="t"/>
          <a:lstStyle/>
          <a:p>
            <a:pPr marL="0" indent="0" algn="l">
              <a:lnSpc>
                <a:spcPts val="1850"/>
              </a:lnSpc>
              <a:buNone/>
            </a:pPr>
            <a:r>
              <a:rPr lang="en-US" dirty="0">
                <a:solidFill>
                  <a:srgbClr val="2A2742"/>
                </a:solidFill>
                <a:latin typeface="Arimo" pitchFamily="34" charset="0"/>
                <a:ea typeface="Arimo" pitchFamily="34" charset="-122"/>
                <a:cs typeface="Arimo" pitchFamily="34" charset="-120"/>
              </a:rPr>
              <a:t>Educational apps transform traditional learning through engaging, interactive content. Platforms like Duolingo, Khan Academy, and Coursera offer courses ranging from languages to advanced mathematics, making quality education accessible to millions worldwide.</a:t>
            </a:r>
            <a:endParaRPr lang="en-US" dirty="0"/>
          </a:p>
        </p:txBody>
      </p:sp>
      <p:pic>
        <p:nvPicPr>
          <p:cNvPr id="7"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80190" y="3896797"/>
            <a:ext cx="368498" cy="368498"/>
          </a:xfrm>
          <a:prstGeom prst="rect">
            <a:avLst/>
          </a:prstGeom>
        </p:spPr>
      </p:pic>
      <p:sp>
        <p:nvSpPr>
          <p:cNvPr id="8" name="Text 3"/>
          <p:cNvSpPr/>
          <p:nvPr/>
        </p:nvSpPr>
        <p:spPr>
          <a:xfrm>
            <a:off x="6280190" y="4449485"/>
            <a:ext cx="2636163"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Personalised Study Experience</a:t>
            </a:r>
            <a:endParaRPr lang="en-US" sz="1450" dirty="0"/>
          </a:p>
        </p:txBody>
      </p:sp>
      <p:sp>
        <p:nvSpPr>
          <p:cNvPr id="9" name="Text 4"/>
          <p:cNvSpPr/>
          <p:nvPr/>
        </p:nvSpPr>
        <p:spPr>
          <a:xfrm>
            <a:off x="6280190" y="4768215"/>
            <a:ext cx="7556421" cy="707231"/>
          </a:xfrm>
          <a:prstGeom prst="rect">
            <a:avLst/>
          </a:prstGeom>
          <a:noFill/>
          <a:ln/>
        </p:spPr>
        <p:txBody>
          <a:bodyPr wrap="square" lIns="0" tIns="0" rIns="0" bIns="0" rtlCol="0" anchor="t"/>
          <a:lstStyle/>
          <a:p>
            <a:pPr marL="0" indent="0" algn="l">
              <a:lnSpc>
                <a:spcPts val="1850"/>
              </a:lnSpc>
              <a:buNone/>
            </a:pPr>
            <a:r>
              <a:rPr lang="en-US" dirty="0">
                <a:solidFill>
                  <a:srgbClr val="2A2742"/>
                </a:solidFill>
                <a:latin typeface="Arimo" pitchFamily="34" charset="0"/>
                <a:ea typeface="Arimo" pitchFamily="34" charset="-122"/>
                <a:cs typeface="Arimo" pitchFamily="34" charset="-120"/>
              </a:rPr>
              <a:t>Modern educational apps use adaptive algorithms to tailor content to individual learning speeds and styles. Features include progress tracking, gamification elements, instant feedback, and multimedia resources that enhance retention and understanding.</a:t>
            </a:r>
            <a:endParaRPr lang="en-US" dirty="0"/>
          </a:p>
        </p:txBody>
      </p:sp>
      <p:pic>
        <p:nvPicPr>
          <p:cNvPr id="10"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0190" y="5770245"/>
            <a:ext cx="368498" cy="368498"/>
          </a:xfrm>
          <a:prstGeom prst="rect">
            <a:avLst/>
          </a:prstGeom>
        </p:spPr>
      </p:pic>
      <p:sp>
        <p:nvSpPr>
          <p:cNvPr id="11" name="Text 5"/>
          <p:cNvSpPr/>
          <p:nvPr/>
        </p:nvSpPr>
        <p:spPr>
          <a:xfrm>
            <a:off x="6280190" y="6322933"/>
            <a:ext cx="2035493"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Skill Development Tools</a:t>
            </a:r>
            <a:endParaRPr lang="en-US" sz="1450" dirty="0"/>
          </a:p>
        </p:txBody>
      </p:sp>
      <p:sp>
        <p:nvSpPr>
          <p:cNvPr id="12" name="Text 6"/>
          <p:cNvSpPr/>
          <p:nvPr/>
        </p:nvSpPr>
        <p:spPr>
          <a:xfrm>
            <a:off x="6280190" y="6641663"/>
            <a:ext cx="7556421" cy="707231"/>
          </a:xfrm>
          <a:prstGeom prst="rect">
            <a:avLst/>
          </a:prstGeom>
          <a:noFill/>
          <a:ln/>
        </p:spPr>
        <p:txBody>
          <a:bodyPr wrap="square" lIns="0" tIns="0" rIns="0" bIns="0" rtlCol="0" anchor="t"/>
          <a:lstStyle/>
          <a:p>
            <a:pPr marL="0" indent="0" algn="l">
              <a:lnSpc>
                <a:spcPts val="1850"/>
              </a:lnSpc>
              <a:buNone/>
            </a:pPr>
            <a:r>
              <a:rPr lang="en-US" dirty="0">
                <a:solidFill>
                  <a:srgbClr val="2A2742"/>
                </a:solidFill>
                <a:latin typeface="Arimo" pitchFamily="34" charset="0"/>
                <a:ea typeface="Arimo" pitchFamily="34" charset="-122"/>
                <a:cs typeface="Arimo" pitchFamily="34" charset="-120"/>
              </a:rPr>
              <a:t>From coding bootcamps to music lessons, educational apps provide structured pathways for acquiring new skills. They offer flexibility to learn at your own pace, access expert instruction, and practise through interactive exercises anytime, anywhere.</a:t>
            </a:r>
            <a:endParaRPr lang="en-US" dirty="0"/>
          </a:p>
        </p:txBody>
      </p:sp>
      <p:sp>
        <p:nvSpPr>
          <p:cNvPr id="14" name="Rectangle: Rounded Corners 13">
            <a:extLst>
              <a:ext uri="{FF2B5EF4-FFF2-40B4-BE49-F238E27FC236}">
                <a16:creationId xmlns:a16="http://schemas.microsoft.com/office/drawing/2014/main" id="{627639B6-EE42-7732-3E02-7E3751124A71}"/>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11448"/>
            <a:ext cx="5425083" cy="460772"/>
          </a:xfrm>
          <a:prstGeom prst="rect">
            <a:avLst/>
          </a:prstGeom>
          <a:noFill/>
          <a:ln/>
        </p:spPr>
        <p:txBody>
          <a:bodyPr wrap="non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Lifestyle and Social Media Apps</a:t>
            </a:r>
            <a:endParaRPr lang="en-US" sz="2900" dirty="0"/>
          </a:p>
        </p:txBody>
      </p:sp>
      <p:sp>
        <p:nvSpPr>
          <p:cNvPr id="3" name="Text 1"/>
          <p:cNvSpPr/>
          <p:nvPr/>
        </p:nvSpPr>
        <p:spPr>
          <a:xfrm>
            <a:off x="793790" y="1940719"/>
            <a:ext cx="2147649" cy="230386"/>
          </a:xfrm>
          <a:prstGeom prst="rect">
            <a:avLst/>
          </a:prstGeom>
          <a:noFill/>
          <a:ln/>
        </p:spPr>
        <p:txBody>
          <a:bodyPr wrap="none" lIns="0" tIns="0" rIns="0" bIns="0" rtlCol="0" anchor="t"/>
          <a:lstStyle/>
          <a:p>
            <a:pPr marL="0" indent="0" algn="l">
              <a:lnSpc>
                <a:spcPts val="1800"/>
              </a:lnSpc>
              <a:buNone/>
            </a:pPr>
            <a:r>
              <a:rPr lang="en-US" sz="2000" b="1" dirty="0">
                <a:solidFill>
                  <a:srgbClr val="231971"/>
                </a:solidFill>
                <a:latin typeface="Outfit Extra Bold" pitchFamily="34" charset="0"/>
                <a:ea typeface="Outfit Extra Bold" pitchFamily="34" charset="-122"/>
                <a:cs typeface="Outfit Extra Bold" pitchFamily="34" charset="-120"/>
              </a:rPr>
              <a:t>Connecting Communities</a:t>
            </a:r>
            <a:endParaRPr lang="en-US" sz="2000" dirty="0"/>
          </a:p>
        </p:txBody>
      </p:sp>
      <p:sp>
        <p:nvSpPr>
          <p:cNvPr id="4" name="Text 2"/>
          <p:cNvSpPr/>
          <p:nvPr/>
        </p:nvSpPr>
        <p:spPr>
          <a:xfrm>
            <a:off x="793790" y="2318504"/>
            <a:ext cx="5001339" cy="942975"/>
          </a:xfrm>
          <a:prstGeom prst="rect">
            <a:avLst/>
          </a:prstGeom>
          <a:noFill/>
          <a:ln/>
        </p:spPr>
        <p:txBody>
          <a:bodyPr wrap="square" lIns="0" tIns="0" rIns="0" bIns="0" rtlCol="0" anchor="t"/>
          <a:lstStyle/>
          <a:p>
            <a:pPr marL="0" indent="0" algn="l">
              <a:lnSpc>
                <a:spcPts val="1850"/>
              </a:lnSpc>
              <a:buNone/>
            </a:pPr>
            <a:r>
              <a:rPr lang="en-US" sz="2000" dirty="0">
                <a:solidFill>
                  <a:srgbClr val="2A2742"/>
                </a:solidFill>
                <a:latin typeface="Arimo" pitchFamily="34" charset="0"/>
                <a:ea typeface="Arimo" pitchFamily="34" charset="-122"/>
                <a:cs typeface="Arimo" pitchFamily="34" charset="-120"/>
              </a:rPr>
              <a:t>Social media apps like Facebook, Instagram, Twitter, and TikTok have revolutionised how we communicate, share experiences, and build communities. They enable instant connection with friends, family, and like-minded individuals across the globe.</a:t>
            </a:r>
            <a:endParaRPr lang="en-US" sz="2000" dirty="0"/>
          </a:p>
        </p:txBody>
      </p:sp>
      <p:sp>
        <p:nvSpPr>
          <p:cNvPr id="5" name="Text 3"/>
          <p:cNvSpPr/>
          <p:nvPr/>
        </p:nvSpPr>
        <p:spPr>
          <a:xfrm>
            <a:off x="793790" y="4424243"/>
            <a:ext cx="1842968" cy="230386"/>
          </a:xfrm>
          <a:prstGeom prst="rect">
            <a:avLst/>
          </a:prstGeom>
          <a:noFill/>
          <a:ln/>
        </p:spPr>
        <p:txBody>
          <a:bodyPr wrap="none" lIns="0" tIns="0" rIns="0" bIns="0" rtlCol="0" anchor="t"/>
          <a:lstStyle/>
          <a:p>
            <a:pPr marL="0" indent="0" algn="l">
              <a:lnSpc>
                <a:spcPts val="1800"/>
              </a:lnSpc>
              <a:buNone/>
            </a:pPr>
            <a:r>
              <a:rPr lang="en-US" sz="2000" b="1" dirty="0">
                <a:solidFill>
                  <a:srgbClr val="231971"/>
                </a:solidFill>
                <a:latin typeface="Outfit Extra Bold" pitchFamily="34" charset="0"/>
                <a:ea typeface="Outfit Extra Bold" pitchFamily="34" charset="-122"/>
                <a:cs typeface="Outfit Extra Bold" pitchFamily="34" charset="-120"/>
              </a:rPr>
              <a:t>Enhancing Daily Life</a:t>
            </a:r>
            <a:endParaRPr lang="en-US" sz="2000" dirty="0"/>
          </a:p>
        </p:txBody>
      </p:sp>
      <p:sp>
        <p:nvSpPr>
          <p:cNvPr id="6" name="Text 4"/>
          <p:cNvSpPr/>
          <p:nvPr/>
        </p:nvSpPr>
        <p:spPr>
          <a:xfrm>
            <a:off x="793789" y="5336273"/>
            <a:ext cx="5001339" cy="1905215"/>
          </a:xfrm>
          <a:prstGeom prst="rect">
            <a:avLst/>
          </a:prstGeom>
          <a:noFill/>
          <a:ln/>
        </p:spPr>
        <p:txBody>
          <a:bodyPr wrap="square" lIns="0" tIns="0" rIns="0" bIns="0" rtlCol="0" anchor="t"/>
          <a:lstStyle/>
          <a:p>
            <a:pPr marL="0" indent="0" algn="l">
              <a:lnSpc>
                <a:spcPts val="1850"/>
              </a:lnSpc>
              <a:buNone/>
            </a:pPr>
            <a:r>
              <a:rPr lang="en-US" sz="2000" dirty="0">
                <a:solidFill>
                  <a:srgbClr val="2A2742"/>
                </a:solidFill>
                <a:latin typeface="Arimo" pitchFamily="34" charset="0"/>
                <a:ea typeface="Arimo" pitchFamily="34" charset="-122"/>
                <a:cs typeface="Arimo" pitchFamily="34" charset="-120"/>
              </a:rPr>
              <a:t>Lifestyle apps cover fitness tracking, meditation, recipe planning, fashion, and home organisation. Apps like MyFitnessPal, Headspace, and Pinterest help users maintain healthy habits, discover inspiration, and organise their lives efficiently.</a:t>
            </a:r>
            <a:endParaRPr lang="en-US" sz="2000" dirty="0"/>
          </a:p>
        </p:txBody>
      </p:sp>
      <p:pic>
        <p:nvPicPr>
          <p:cNvPr id="7" name="Image 0" descr="preencoded.png"/>
          <p:cNvPicPr>
            <a:picLocks noChangeAspect="1"/>
          </p:cNvPicPr>
          <p:nvPr/>
        </p:nvPicPr>
        <p:blipFill>
          <a:blip r:embed="rId3"/>
          <a:stretch>
            <a:fillRect/>
          </a:stretch>
        </p:blipFill>
        <p:spPr>
          <a:xfrm>
            <a:off x="6162318" y="1959173"/>
            <a:ext cx="4993124" cy="4993124"/>
          </a:xfrm>
          <a:prstGeom prst="rect">
            <a:avLst/>
          </a:prstGeom>
        </p:spPr>
      </p:pic>
      <p:sp>
        <p:nvSpPr>
          <p:cNvPr id="9" name="Rectangle: Rounded Corners 8">
            <a:extLst>
              <a:ext uri="{FF2B5EF4-FFF2-40B4-BE49-F238E27FC236}">
                <a16:creationId xmlns:a16="http://schemas.microsoft.com/office/drawing/2014/main" id="{FEA6A4A2-76CA-E445-DEDE-0A4551289F2C}"/>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656636"/>
            <a:ext cx="5528310" cy="460772"/>
          </a:xfrm>
          <a:prstGeom prst="rect">
            <a:avLst/>
          </a:prstGeom>
          <a:noFill/>
          <a:ln/>
        </p:spPr>
        <p:txBody>
          <a:bodyPr wrap="none" lIns="0" tIns="0" rIns="0" bIns="0" rtlCol="0" anchor="t"/>
          <a:lstStyle/>
          <a:p>
            <a:pPr marL="0" indent="0" algn="l">
              <a:lnSpc>
                <a:spcPts val="3600"/>
              </a:lnSpc>
              <a:buNone/>
            </a:pPr>
            <a:r>
              <a:rPr lang="en-US" sz="2900" b="1" dirty="0">
                <a:solidFill>
                  <a:srgbClr val="231971"/>
                </a:solidFill>
                <a:latin typeface="Outfit Extra Bold" pitchFamily="34" charset="0"/>
                <a:ea typeface="Outfit Extra Bold" pitchFamily="34" charset="-122"/>
                <a:cs typeface="Outfit Extra Bold" pitchFamily="34" charset="-120"/>
              </a:rPr>
              <a:t>Utility and Communication Apps</a:t>
            </a:r>
            <a:endParaRPr lang="en-US" sz="2900" dirty="0"/>
          </a:p>
        </p:txBody>
      </p:sp>
      <p:sp>
        <p:nvSpPr>
          <p:cNvPr id="4" name="Shape 1"/>
          <p:cNvSpPr/>
          <p:nvPr/>
        </p:nvSpPr>
        <p:spPr>
          <a:xfrm>
            <a:off x="793790" y="2338507"/>
            <a:ext cx="3704511" cy="2397085"/>
          </a:xfrm>
          <a:prstGeom prst="roundRect">
            <a:avLst>
              <a:gd name="adj" fmla="val 2583"/>
            </a:avLst>
          </a:prstGeom>
          <a:solidFill>
            <a:srgbClr val="E9E6FA"/>
          </a:solidFill>
          <a:ln w="7620">
            <a:solidFill>
              <a:srgbClr val="BDB8DF"/>
            </a:solidFill>
            <a:prstDash val="solid"/>
          </a:ln>
        </p:spPr>
      </p:sp>
      <p:sp>
        <p:nvSpPr>
          <p:cNvPr id="5" name="Shape 2"/>
          <p:cNvSpPr/>
          <p:nvPr/>
        </p:nvSpPr>
        <p:spPr>
          <a:xfrm>
            <a:off x="948809" y="2493526"/>
            <a:ext cx="442198" cy="442198"/>
          </a:xfrm>
          <a:prstGeom prst="roundRect">
            <a:avLst>
              <a:gd name="adj" fmla="val 20676452"/>
            </a:avLst>
          </a:prstGeom>
          <a:solidFill>
            <a:srgbClr val="5E4CE6"/>
          </a:solidFill>
          <a:ln/>
        </p:spPr>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0372" y="2615089"/>
            <a:ext cx="198953" cy="198953"/>
          </a:xfrm>
          <a:prstGeom prst="rect">
            <a:avLst/>
          </a:prstGeom>
        </p:spPr>
      </p:pic>
      <p:sp>
        <p:nvSpPr>
          <p:cNvPr id="7" name="Text 3"/>
          <p:cNvSpPr/>
          <p:nvPr/>
        </p:nvSpPr>
        <p:spPr>
          <a:xfrm>
            <a:off x="948809" y="3083123"/>
            <a:ext cx="1842968"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Email and Messaging</a:t>
            </a:r>
            <a:endParaRPr lang="en-US" sz="1450" dirty="0"/>
          </a:p>
        </p:txBody>
      </p:sp>
      <p:sp>
        <p:nvSpPr>
          <p:cNvPr id="8" name="Text 4"/>
          <p:cNvSpPr/>
          <p:nvPr/>
        </p:nvSpPr>
        <p:spPr>
          <a:xfrm>
            <a:off x="948809" y="3401854"/>
            <a:ext cx="3394472" cy="1178719"/>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Gmail, Outlook, WhatsApp, and Telegram keep us connected through instant messaging, video calls, and email management. These apps have become essential for both personal and professional communication.</a:t>
            </a:r>
            <a:endParaRPr lang="en-US" sz="1150" dirty="0"/>
          </a:p>
        </p:txBody>
      </p:sp>
      <p:sp>
        <p:nvSpPr>
          <p:cNvPr id="9" name="Shape 5"/>
          <p:cNvSpPr/>
          <p:nvPr/>
        </p:nvSpPr>
        <p:spPr>
          <a:xfrm>
            <a:off x="4645700" y="2338507"/>
            <a:ext cx="3704511" cy="2397085"/>
          </a:xfrm>
          <a:prstGeom prst="roundRect">
            <a:avLst>
              <a:gd name="adj" fmla="val 2583"/>
            </a:avLst>
          </a:prstGeom>
          <a:solidFill>
            <a:srgbClr val="E9E6FA"/>
          </a:solidFill>
          <a:ln w="7620">
            <a:solidFill>
              <a:srgbClr val="BDB8DF"/>
            </a:solidFill>
            <a:prstDash val="solid"/>
          </a:ln>
        </p:spPr>
      </p:sp>
      <p:sp>
        <p:nvSpPr>
          <p:cNvPr id="10" name="Shape 6"/>
          <p:cNvSpPr/>
          <p:nvPr/>
        </p:nvSpPr>
        <p:spPr>
          <a:xfrm>
            <a:off x="4800719" y="2493526"/>
            <a:ext cx="442198" cy="442198"/>
          </a:xfrm>
          <a:prstGeom prst="roundRect">
            <a:avLst>
              <a:gd name="adj" fmla="val 20676452"/>
            </a:avLst>
          </a:prstGeom>
          <a:solidFill>
            <a:srgbClr val="5E4CE6"/>
          </a:solidFill>
          <a:ln/>
        </p:spPr>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22282" y="2615089"/>
            <a:ext cx="198953" cy="198953"/>
          </a:xfrm>
          <a:prstGeom prst="rect">
            <a:avLst/>
          </a:prstGeom>
        </p:spPr>
      </p:pic>
      <p:sp>
        <p:nvSpPr>
          <p:cNvPr id="12" name="Text 7"/>
          <p:cNvSpPr/>
          <p:nvPr/>
        </p:nvSpPr>
        <p:spPr>
          <a:xfrm>
            <a:off x="4800719" y="3083123"/>
            <a:ext cx="1842968"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Productivity Tools</a:t>
            </a:r>
            <a:endParaRPr lang="en-US" sz="1450" dirty="0"/>
          </a:p>
        </p:txBody>
      </p:sp>
      <p:sp>
        <p:nvSpPr>
          <p:cNvPr id="13" name="Text 8"/>
          <p:cNvSpPr/>
          <p:nvPr/>
        </p:nvSpPr>
        <p:spPr>
          <a:xfrm>
            <a:off x="4800719" y="3401854"/>
            <a:ext cx="3394472" cy="1178719"/>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Utility apps like calculators, calendars, note-taking apps (Evernote, Notion), and file managers streamline daily tasks. They enhance efficiency by providing quick access to essential tools and information.</a:t>
            </a:r>
            <a:endParaRPr lang="en-US" sz="1150" dirty="0"/>
          </a:p>
        </p:txBody>
      </p:sp>
      <p:sp>
        <p:nvSpPr>
          <p:cNvPr id="14" name="Shape 9"/>
          <p:cNvSpPr/>
          <p:nvPr/>
        </p:nvSpPr>
        <p:spPr>
          <a:xfrm>
            <a:off x="793790" y="4882991"/>
            <a:ext cx="7556421" cy="1689854"/>
          </a:xfrm>
          <a:prstGeom prst="roundRect">
            <a:avLst>
              <a:gd name="adj" fmla="val 3664"/>
            </a:avLst>
          </a:prstGeom>
          <a:solidFill>
            <a:srgbClr val="E9E6FA"/>
          </a:solidFill>
          <a:ln w="7620">
            <a:solidFill>
              <a:srgbClr val="BDB8DF"/>
            </a:solidFill>
            <a:prstDash val="solid"/>
          </a:ln>
        </p:spPr>
      </p:sp>
      <p:sp>
        <p:nvSpPr>
          <p:cNvPr id="15" name="Shape 10"/>
          <p:cNvSpPr/>
          <p:nvPr/>
        </p:nvSpPr>
        <p:spPr>
          <a:xfrm>
            <a:off x="948809" y="5038011"/>
            <a:ext cx="442198" cy="442198"/>
          </a:xfrm>
          <a:prstGeom prst="roundRect">
            <a:avLst>
              <a:gd name="adj" fmla="val 20676452"/>
            </a:avLst>
          </a:prstGeom>
          <a:solidFill>
            <a:srgbClr val="5E4CE6"/>
          </a:solidFill>
          <a:ln/>
        </p:spPr>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0372" y="5159573"/>
            <a:ext cx="198953" cy="198953"/>
          </a:xfrm>
          <a:prstGeom prst="rect">
            <a:avLst/>
          </a:prstGeom>
        </p:spPr>
      </p:pic>
      <p:sp>
        <p:nvSpPr>
          <p:cNvPr id="17" name="Text 11"/>
          <p:cNvSpPr/>
          <p:nvPr/>
        </p:nvSpPr>
        <p:spPr>
          <a:xfrm>
            <a:off x="948809" y="5627608"/>
            <a:ext cx="2052876" cy="230386"/>
          </a:xfrm>
          <a:prstGeom prst="rect">
            <a:avLst/>
          </a:prstGeom>
          <a:noFill/>
          <a:ln/>
        </p:spPr>
        <p:txBody>
          <a:bodyPr wrap="none" lIns="0" tIns="0" rIns="0" bIns="0" rtlCol="0" anchor="t"/>
          <a:lstStyle/>
          <a:p>
            <a:pPr marL="0" indent="0" algn="l">
              <a:lnSpc>
                <a:spcPts val="1800"/>
              </a:lnSpc>
              <a:buNone/>
            </a:pPr>
            <a:r>
              <a:rPr lang="en-US" sz="1450" b="1" dirty="0">
                <a:solidFill>
                  <a:srgbClr val="2A2742"/>
                </a:solidFill>
                <a:latin typeface="Outfit Extra Bold" pitchFamily="34" charset="0"/>
                <a:ea typeface="Outfit Extra Bold" pitchFamily="34" charset="-122"/>
                <a:cs typeface="Outfit Extra Bold" pitchFamily="34" charset="-120"/>
              </a:rPr>
              <a:t>Cloud Storage Solutions</a:t>
            </a:r>
            <a:endParaRPr lang="en-US" sz="1450" dirty="0"/>
          </a:p>
        </p:txBody>
      </p:sp>
      <p:sp>
        <p:nvSpPr>
          <p:cNvPr id="18" name="Text 12"/>
          <p:cNvSpPr/>
          <p:nvPr/>
        </p:nvSpPr>
        <p:spPr>
          <a:xfrm>
            <a:off x="948809" y="5946338"/>
            <a:ext cx="7246382" cy="471488"/>
          </a:xfrm>
          <a:prstGeom prst="rect">
            <a:avLst/>
          </a:prstGeom>
          <a:noFill/>
          <a:ln/>
        </p:spPr>
        <p:txBody>
          <a:bodyPr wrap="square" lIns="0" tIns="0" rIns="0" bIns="0" rtlCol="0" anchor="t"/>
          <a:lstStyle/>
          <a:p>
            <a:pPr marL="0" indent="0" algn="l">
              <a:lnSpc>
                <a:spcPts val="1850"/>
              </a:lnSpc>
              <a:buNone/>
            </a:pPr>
            <a:r>
              <a:rPr lang="en-US" sz="1150" dirty="0">
                <a:solidFill>
                  <a:srgbClr val="2A2742"/>
                </a:solidFill>
                <a:latin typeface="Arimo" pitchFamily="34" charset="0"/>
                <a:ea typeface="Arimo" pitchFamily="34" charset="-122"/>
                <a:cs typeface="Arimo" pitchFamily="34" charset="-120"/>
              </a:rPr>
              <a:t>Apps like Dropbox, Google Drive, and OneDrive ensure your important files are accessible anywhere, automatically backed up, and easily shareable with colleagues or friends.</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239328"/>
            <a:ext cx="8697397" cy="708779"/>
          </a:xfrm>
          <a:prstGeom prst="rect">
            <a:avLst/>
          </a:prstGeom>
          <a:noFill/>
          <a:ln/>
        </p:spPr>
        <p:txBody>
          <a:bodyPr wrap="none" lIns="0" tIns="0" rIns="0" bIns="0" rtlCol="0" anchor="t"/>
          <a:lstStyle/>
          <a:p>
            <a:pPr marL="0" indent="0" algn="l">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Entertainment and Gaming Apps</a:t>
            </a:r>
            <a:endParaRPr lang="en-US" sz="4450" dirty="0"/>
          </a:p>
        </p:txBody>
      </p:sp>
      <p:sp>
        <p:nvSpPr>
          <p:cNvPr id="3" name="Text 1"/>
          <p:cNvSpPr/>
          <p:nvPr/>
        </p:nvSpPr>
        <p:spPr>
          <a:xfrm>
            <a:off x="793790" y="3685223"/>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Streaming Services</a:t>
            </a:r>
            <a:endParaRPr lang="en-US" sz="2200" dirty="0"/>
          </a:p>
        </p:txBody>
      </p:sp>
      <p:sp>
        <p:nvSpPr>
          <p:cNvPr id="4" name="Text 2"/>
          <p:cNvSpPr/>
          <p:nvPr/>
        </p:nvSpPr>
        <p:spPr>
          <a:xfrm>
            <a:off x="793790" y="4175641"/>
            <a:ext cx="6379607" cy="1451610"/>
          </a:xfrm>
          <a:prstGeom prst="rect">
            <a:avLst/>
          </a:prstGeom>
          <a:noFill/>
          <a:ln/>
        </p:spPr>
        <p:txBody>
          <a:bodyPr wrap="square" lIns="0" tIns="0" rIns="0" bIns="0" rtlCol="0" anchor="t"/>
          <a:lstStyle/>
          <a:p>
            <a:pPr marL="0" indent="0" algn="l">
              <a:lnSpc>
                <a:spcPts val="2850"/>
              </a:lnSpc>
              <a:buNone/>
            </a:pPr>
            <a:r>
              <a:rPr lang="en-US" sz="2800" dirty="0">
                <a:solidFill>
                  <a:srgbClr val="2A2742"/>
                </a:solidFill>
                <a:latin typeface="Arimo" pitchFamily="34" charset="0"/>
                <a:ea typeface="Arimo" pitchFamily="34" charset="-122"/>
                <a:cs typeface="Arimo" pitchFamily="34" charset="-120"/>
              </a:rPr>
              <a:t>Netflix, Spotify, YouTube, and Disney+ deliver unlimited entertainment directly to our devices. Stream films, series, music, and podcasts on-demand, creating personalised entertainment experiences tailored to individual tastes.</a:t>
            </a:r>
            <a:endParaRPr lang="en-US" sz="2800" dirty="0"/>
          </a:p>
        </p:txBody>
      </p:sp>
      <p:sp>
        <p:nvSpPr>
          <p:cNvPr id="5" name="Text 3"/>
          <p:cNvSpPr/>
          <p:nvPr/>
        </p:nvSpPr>
        <p:spPr>
          <a:xfrm>
            <a:off x="7456884" y="3685223"/>
            <a:ext cx="3464481" cy="354330"/>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Mobile Gaming Revolution</a:t>
            </a:r>
            <a:endParaRPr lang="en-US" sz="2200" dirty="0"/>
          </a:p>
        </p:txBody>
      </p:sp>
      <p:sp>
        <p:nvSpPr>
          <p:cNvPr id="6" name="Text 4"/>
          <p:cNvSpPr/>
          <p:nvPr/>
        </p:nvSpPr>
        <p:spPr>
          <a:xfrm>
            <a:off x="7456884" y="4175641"/>
            <a:ext cx="6379726" cy="1814513"/>
          </a:xfrm>
          <a:prstGeom prst="rect">
            <a:avLst/>
          </a:prstGeom>
          <a:noFill/>
          <a:ln/>
        </p:spPr>
        <p:txBody>
          <a:bodyPr wrap="square" lIns="0" tIns="0" rIns="0" bIns="0" rtlCol="0" anchor="t"/>
          <a:lstStyle/>
          <a:p>
            <a:pPr marL="0" indent="0" algn="l">
              <a:lnSpc>
                <a:spcPts val="2850"/>
              </a:lnSpc>
              <a:buNone/>
            </a:pPr>
            <a:r>
              <a:rPr lang="en-US" sz="2800" dirty="0">
                <a:solidFill>
                  <a:srgbClr val="2A2742"/>
                </a:solidFill>
                <a:latin typeface="Arimo" pitchFamily="34" charset="0"/>
                <a:ea typeface="Arimo" pitchFamily="34" charset="-122"/>
                <a:cs typeface="Arimo" pitchFamily="34" charset="-120"/>
              </a:rPr>
              <a:t>Gaming apps have transformed smartphones into portable gaming consoles. From casual puzzle games like Candy Crush to complex multiplayer experiences like PUBG Mobile and Genshin Impact, mobile gaming offers entertainment for every preference and skill level.</a:t>
            </a:r>
            <a:endParaRPr lang="en-US" sz="2800" dirty="0"/>
          </a:p>
        </p:txBody>
      </p:sp>
      <p:sp>
        <p:nvSpPr>
          <p:cNvPr id="8" name="Rectangle: Rounded Corners 7">
            <a:extLst>
              <a:ext uri="{FF2B5EF4-FFF2-40B4-BE49-F238E27FC236}">
                <a16:creationId xmlns:a16="http://schemas.microsoft.com/office/drawing/2014/main" id="{4EBE6D0A-3B4A-696E-12EB-E7BCBFFE4BFF}"/>
              </a:ext>
            </a:extLst>
          </p:cNvPr>
          <p:cNvSpPr/>
          <p:nvPr/>
        </p:nvSpPr>
        <p:spPr>
          <a:xfrm flipV="1">
            <a:off x="12801600" y="7722608"/>
            <a:ext cx="1828800" cy="3764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trishita.sajc@gmail.com</cp:lastModifiedBy>
  <cp:revision>2</cp:revision>
  <dcterms:created xsi:type="dcterms:W3CDTF">2025-12-17T04:21:37Z</dcterms:created>
  <dcterms:modified xsi:type="dcterms:W3CDTF">2025-12-17T04:52:21Z</dcterms:modified>
</cp:coreProperties>
</file>