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17" r:id="rId5"/>
    <p:sldId id="307" r:id="rId6"/>
    <p:sldId id="308" r:id="rId7"/>
    <p:sldId id="278" r:id="rId8"/>
    <p:sldId id="318" r:id="rId9"/>
    <p:sldId id="319" r:id="rId10"/>
    <p:sldId id="320" r:id="rId11"/>
    <p:sldId id="321" r:id="rId12"/>
    <p:sldId id="322" r:id="rId13"/>
    <p:sldId id="323" r:id="rId14"/>
    <p:sldId id="309" r:id="rId15"/>
    <p:sldId id="310" r:id="rId16"/>
    <p:sldId id="311" r:id="rId17"/>
    <p:sldId id="324" r:id="rId18"/>
    <p:sldId id="314" r:id="rId19"/>
    <p:sldId id="30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ED"/>
    <a:srgbClr val="636A58"/>
    <a:srgbClr val="505A47"/>
    <a:srgbClr val="D1D8B7"/>
    <a:srgbClr val="A09D79"/>
    <a:srgbClr val="AD5C4D"/>
    <a:srgbClr val="543E35"/>
    <a:srgbClr val="637700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95405" autoAdjust="0"/>
  </p:normalViewPr>
  <p:slideViewPr>
    <p:cSldViewPr snapToGrid="0">
      <p:cViewPr varScale="1">
        <p:scale>
          <a:sx n="61" d="100"/>
          <a:sy n="61" d="100"/>
        </p:scale>
        <p:origin x="108" y="234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2/3/2026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BCBD4-3342-1736-42A0-20BEDD39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C85E6B-AF8E-63A5-D327-68A1E11182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338F88-7578-9D57-D7A5-6BAE8930F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22068-FB53-8D98-AB3B-EC446CFB1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801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0893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9986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5550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09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CEB27-6A87-7576-5CAB-CE3BDCC85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41EAB-D877-2253-CD92-9573E5F51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C6D47-3A29-3A1D-D890-82FAE1632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316C4-EBDA-AA43-BB88-D6D8F1166D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352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1360A-2889-68D8-AC40-6AAC854E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0A3530-F31B-E05F-EE0E-810D991953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BFF8CB-8B4A-E49F-D072-A5E7ED045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9284A-490E-2ADA-277A-698D2B0EE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5803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73DA-5736-911D-854D-F458876EC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0B328E-3BC7-36A1-61F0-1EB3ADE55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8FBD30-A243-606E-3969-6B8DAA88F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2843E-4B2D-B998-E3AF-622ED07F6F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9565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B8C8E-3BC4-2F74-395B-CC13FC946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7D07E1-35E6-E620-74AE-23DD4F258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61D1F2-9808-052F-9404-C71702379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FDD0A-5B50-542C-C8E0-778228F3A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13798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C9333-FA2A-7CDE-A6E0-D83DDE392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950BF5-E52B-E23C-355F-C304D1E40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F26CA-D2FF-2D5D-C9A8-360D28B02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32163-7C4E-A9B4-CD42-02C28FDFB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767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/>
          <a:p>
            <a:r>
              <a:rPr lang="en-US" dirty="0"/>
              <a:t>FIELDS OF AI</a:t>
            </a: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97EC2-1D8A-E287-253C-CA43DEF83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D5FE05-78D0-5241-8750-B1C81648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/>
          <a:p>
            <a:r>
              <a:rPr lang="en-US" dirty="0"/>
              <a:t>8) </a:t>
            </a:r>
            <a:r>
              <a:rPr lang="en-US" dirty="0" err="1"/>
              <a:t>Youper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AI powered mental health assistant app.</a:t>
            </a:r>
          </a:p>
        </p:txBody>
      </p:sp>
      <p:pic>
        <p:nvPicPr>
          <p:cNvPr id="4" name="Picture Placeholder 3" descr="A person holding a plant">
            <a:extLst>
              <a:ext uri="{FF2B5EF4-FFF2-40B4-BE49-F238E27FC236}">
                <a16:creationId xmlns:a16="http://schemas.microsoft.com/office/drawing/2014/main" id="{8C9861E0-1E9A-DFDF-39EB-AF48935D3A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4497" r="24497"/>
          <a:stretch/>
        </p:blipFill>
        <p:spPr>
          <a:xfrm>
            <a:off x="-1" y="261780"/>
            <a:ext cx="5046134" cy="6596220"/>
          </a:xfrm>
          <a:solidFill>
            <a:schemeClr val="tx1"/>
          </a:solidFill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CC77E7-6330-E312-7C4B-F5D56808CF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53784" y="945931"/>
            <a:ext cx="5449824" cy="128016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</a:p>
        </p:txBody>
      </p:sp>
    </p:spTree>
    <p:extLst>
      <p:ext uri="{BB962C8B-B14F-4D97-AF65-F5344CB8AC3E}">
        <p14:creationId xmlns:p14="http://schemas.microsoft.com/office/powerpoint/2010/main" val="152752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345" y="157655"/>
            <a:ext cx="7534656" cy="914400"/>
          </a:xfrm>
        </p:spPr>
        <p:txBody>
          <a:bodyPr/>
          <a:lstStyle/>
          <a:p>
            <a:pPr algn="ctr"/>
            <a:r>
              <a:rPr lang="en-US" dirty="0"/>
              <a:t>SMART HOME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26FCB-EB7B-8940-CB78-AC5FB71BC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0717" y="1213945"/>
            <a:ext cx="11634951" cy="5218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0" i="0" dirty="0">
                <a:effectLst/>
                <a:highlight>
                  <a:srgbClr val="FFFFFF"/>
                </a:highlight>
                <a:latin typeface="SourceSansPro"/>
              </a:rPr>
              <a:t>A smart home refers to a convenient home setup where appliances and devices can be controlled remotely from anywhere with an internet connection using a mobile or other networked device.</a:t>
            </a:r>
          </a:p>
          <a:p>
            <a:pPr marL="0" indent="0">
              <a:buNone/>
            </a:pP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e.g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: smart </a:t>
            </a: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hub,video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doorbell,smart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camera,smart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 smoke </a:t>
            </a: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detector,smart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SourceSansPro"/>
              </a:rPr>
              <a:t>light,smart</a:t>
            </a:r>
            <a:r>
              <a:rPr lang="en-US" sz="4000" dirty="0">
                <a:highlight>
                  <a:srgbClr val="FFFFFF"/>
                </a:highlight>
                <a:latin typeface="SourceSansPro"/>
              </a:rPr>
              <a:t> speaker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49404F1-8E94-7D3D-71E2-A1A4B7CB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home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4A3718F-D67C-255A-4B64-BA379609FC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/>
          <a:p>
            <a:r>
              <a:rPr lang="en-US" sz="3200" b="1" dirty="0"/>
              <a:t>Pros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Enhanced security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Energy efficient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One point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Flexibility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Remote control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F3CEF66-C6D7-C765-24E7-1DCFB38FE51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5657469" cy="3877055"/>
          </a:xfrm>
        </p:spPr>
        <p:txBody>
          <a:bodyPr>
            <a:normAutofit/>
          </a:bodyPr>
          <a:lstStyle/>
          <a:p>
            <a:r>
              <a:rPr lang="en-US" sz="4800" b="1" dirty="0"/>
              <a:t>Cons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800" b="1" dirty="0"/>
              <a:t>Expensive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800" b="1" dirty="0"/>
              <a:t>Vulnerable to hackers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BAC3D-60A1-816B-5C79-2E8B6D980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06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A49C0DA-C8AE-5ECC-149A-D60ECFF8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CITY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7798761A-B671-4825-623F-F4726F2BDF2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2055" y="2039112"/>
            <a:ext cx="10209356" cy="3904488"/>
          </a:xfrm>
        </p:spPr>
        <p:txBody>
          <a:bodyPr>
            <a:normAutofit/>
          </a:bodyPr>
          <a:lstStyle/>
          <a:p>
            <a:r>
              <a:rPr lang="en-US" sz="4400" b="0" i="0" dirty="0">
                <a:solidFill>
                  <a:srgbClr val="17253D"/>
                </a:solidFill>
                <a:effectLst/>
                <a:highlight>
                  <a:srgbClr val="F6F1EE"/>
                </a:highlight>
                <a:latin typeface="Segoe UI Variable Text" panose="020F0502020204030204" pitchFamily="2" charset="0"/>
              </a:rPr>
              <a:t>A smart city is an urban area that uses digital technologies to enrich residents’ lives, improve infrastructure, modernize government service, and accelerate economic development. </a:t>
            </a:r>
            <a:endParaRPr lang="en-US" sz="4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12FDC-7484-2B3B-E496-144348256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348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FFEE7-B460-C029-9A04-F81FB4765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9E09B5-F33D-9B2F-7FC0-72FBEEDEB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413" y="-42883"/>
            <a:ext cx="1248628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4C8851-4EB4-510D-8A58-2E923DA41066}"/>
              </a:ext>
            </a:extLst>
          </p:cNvPr>
          <p:cNvSpPr/>
          <p:nvPr/>
        </p:nvSpPr>
        <p:spPr>
          <a:xfrm>
            <a:off x="520262" y="82297"/>
            <a:ext cx="3894083" cy="69021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4966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B33A77B-664F-FFD3-D61A-0D344C269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B0F3C-5228-C9FB-1212-1D4894C80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8" y="2039111"/>
            <a:ext cx="9727325" cy="3840480"/>
          </a:xfrm>
        </p:spPr>
        <p:txBody>
          <a:bodyPr>
            <a:normAutofit/>
          </a:bodyPr>
          <a:lstStyle/>
          <a:p>
            <a:r>
              <a:rPr lang="en-US" sz="2800" b="1" dirty="0"/>
              <a:t>Financial challenges due to lack of funds</a:t>
            </a:r>
          </a:p>
          <a:p>
            <a:r>
              <a:rPr lang="en-US" sz="2800" b="1" dirty="0"/>
              <a:t>Growing population</a:t>
            </a:r>
          </a:p>
          <a:p>
            <a:r>
              <a:rPr lang="en-US" sz="2800" b="1" dirty="0"/>
              <a:t>Digital security issues</a:t>
            </a:r>
          </a:p>
          <a:p>
            <a:r>
              <a:rPr lang="en-US" sz="2800" b="1" dirty="0"/>
              <a:t>High speed internet facility</a:t>
            </a:r>
          </a:p>
          <a:p>
            <a:r>
              <a:rPr lang="en-US" sz="2800" b="1" dirty="0"/>
              <a:t>Lack of digital awareness</a:t>
            </a:r>
          </a:p>
          <a:p>
            <a:r>
              <a:rPr lang="en-US" sz="2800" b="1" dirty="0"/>
              <a:t>Difficulty in implementing government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9500A-4B75-29F9-CE37-C3E13D6A5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47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5DC0028-4150-0F89-E59C-F563C67F6C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8882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672" y="457200"/>
            <a:ext cx="7534656" cy="914400"/>
          </a:xfrm>
        </p:spPr>
        <p:txBody>
          <a:bodyPr/>
          <a:lstStyle/>
          <a:p>
            <a:pPr algn="ctr"/>
            <a:r>
              <a:rPr lang="en-US" sz="6000" dirty="0"/>
              <a:t>FIELDS OF AI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E9185-155E-931B-B3E8-A9CF622FE0C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0230" y="1516170"/>
            <a:ext cx="8313052" cy="5026520"/>
          </a:xfrm>
        </p:spPr>
        <p:txBody>
          <a:bodyPr>
            <a:normAutofit fontScale="92500" lnSpcReduction="2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SMARTPHONE INDUSTRY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SOCIAL MEDIA PLATFORMS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BANKING AND FINANCIAL SECTOR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E-COMMERCE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AUTONOMOUS VEHICLES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SECURITY AND SURVEILLANCE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NAVIGATION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AUTONOMOUS DRONES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HEALTHCARE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EDUCATION</a:t>
            </a:r>
            <a:endParaRPr lang="en-I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557867"/>
            <a:ext cx="5641848" cy="5029200"/>
          </a:xfrm>
        </p:spPr>
        <p:txBody>
          <a:bodyPr/>
          <a:lstStyle/>
          <a:p>
            <a:r>
              <a:rPr lang="en-US" dirty="0"/>
              <a:t>1) SIRI ( VIRTUAL ASSISTANT AVAILABLE WITH </a:t>
            </a:r>
            <a:r>
              <a:rPr lang="en-US" dirty="0" err="1"/>
              <a:t>iphone,ipad</a:t>
            </a:r>
            <a:r>
              <a:rPr lang="en-US" dirty="0"/>
              <a:t> and </a:t>
            </a:r>
            <a:r>
              <a:rPr lang="en-US" dirty="0" err="1"/>
              <a:t>AirPod</a:t>
            </a:r>
            <a:r>
              <a:rPr lang="en-US" dirty="0"/>
              <a:t>)</a:t>
            </a:r>
          </a:p>
        </p:txBody>
      </p:sp>
      <p:pic>
        <p:nvPicPr>
          <p:cNvPr id="8" name="Picture Placeholder 21" descr="Person in black skirt and white shirt holding some dandelions">
            <a:extLst>
              <a:ext uri="{FF2B5EF4-FFF2-40B4-BE49-F238E27FC236}">
                <a16:creationId xmlns:a16="http://schemas.microsoft.com/office/drawing/2014/main" id="{FFD2BD9F-962D-9BA5-14BE-C9CD52FEF9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" b="18"/>
          <a:stretch/>
        </p:blipFill>
        <p:spPr>
          <a:xfrm>
            <a:off x="7401941" y="0"/>
            <a:ext cx="4790059" cy="658706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A85931-AC60-5268-1859-C9D73E4D0EE9}"/>
              </a:ext>
            </a:extLst>
          </p:cNvPr>
          <p:cNvSpPr txBox="1"/>
          <p:nvPr/>
        </p:nvSpPr>
        <p:spPr>
          <a:xfrm>
            <a:off x="1529255" y="472966"/>
            <a:ext cx="395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377AF6-2477-81EC-D1BC-43FD72DF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/>
          <a:p>
            <a:r>
              <a:rPr lang="en-US" dirty="0"/>
              <a:t>2) Alexa</a:t>
            </a:r>
            <a:br>
              <a:rPr lang="en-US" dirty="0"/>
            </a:br>
            <a:r>
              <a:rPr lang="en-US" dirty="0"/>
              <a:t>voice-enabled virtual assistant from Amazon </a:t>
            </a:r>
          </a:p>
        </p:txBody>
      </p:sp>
      <p:pic>
        <p:nvPicPr>
          <p:cNvPr id="4" name="Picture Placeholder 3" descr="A person holding a plant">
            <a:extLst>
              <a:ext uri="{FF2B5EF4-FFF2-40B4-BE49-F238E27FC236}">
                <a16:creationId xmlns:a16="http://schemas.microsoft.com/office/drawing/2014/main" id="{0DEBEDD0-2C97-CD36-23CF-99F08280682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4497" r="24497"/>
          <a:stretch/>
        </p:blipFill>
        <p:spPr>
          <a:xfrm>
            <a:off x="-1" y="261780"/>
            <a:ext cx="5046134" cy="6596220"/>
          </a:xfrm>
          <a:solidFill>
            <a:schemeClr val="tx1"/>
          </a:solidFill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00EBDF4-3413-FCF9-2E25-9A254A61F2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53784" y="945931"/>
            <a:ext cx="5449824" cy="128016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</a:p>
        </p:txBody>
      </p:sp>
    </p:spTree>
    <p:extLst>
      <p:ext uri="{BB962C8B-B14F-4D97-AF65-F5344CB8AC3E}">
        <p14:creationId xmlns:p14="http://schemas.microsoft.com/office/powerpoint/2010/main" val="520000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51D77-D40F-AE7B-7D74-2F390821D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AC689-1C7B-B82C-7EAA-3CF3B0E6D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557867"/>
            <a:ext cx="5641848" cy="5029200"/>
          </a:xfrm>
        </p:spPr>
        <p:txBody>
          <a:bodyPr/>
          <a:lstStyle/>
          <a:p>
            <a:r>
              <a:rPr lang="en-US" dirty="0"/>
              <a:t>3) Grammarly</a:t>
            </a:r>
            <a:br>
              <a:rPr lang="en-US" dirty="0"/>
            </a:br>
            <a:r>
              <a:rPr lang="en-US" dirty="0"/>
              <a:t>(AI powered writing assistant )</a:t>
            </a:r>
          </a:p>
        </p:txBody>
      </p:sp>
      <p:pic>
        <p:nvPicPr>
          <p:cNvPr id="8" name="Picture Placeholder 21" descr="Person in black skirt and white shirt holding some dandelions">
            <a:extLst>
              <a:ext uri="{FF2B5EF4-FFF2-40B4-BE49-F238E27FC236}">
                <a16:creationId xmlns:a16="http://schemas.microsoft.com/office/drawing/2014/main" id="{455E2A43-80F6-B8CE-E79B-02D64509AE5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" b="18"/>
          <a:stretch/>
        </p:blipFill>
        <p:spPr>
          <a:xfrm>
            <a:off x="7401941" y="0"/>
            <a:ext cx="4790059" cy="658706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64E63E-C6DA-2102-733A-8075A1E6D0DC}"/>
              </a:ext>
            </a:extLst>
          </p:cNvPr>
          <p:cNvSpPr txBox="1"/>
          <p:nvPr/>
        </p:nvSpPr>
        <p:spPr>
          <a:xfrm>
            <a:off x="1529255" y="472966"/>
            <a:ext cx="395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3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A8D46-FA42-40C4-2F84-19EAD550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E44CAC-45D5-E9BE-2D6D-14AADB6C0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204" y="914399"/>
            <a:ext cx="6138823" cy="5644055"/>
          </a:xfrm>
        </p:spPr>
        <p:txBody>
          <a:bodyPr anchor="b"/>
          <a:lstStyle/>
          <a:p>
            <a:r>
              <a:rPr lang="en-US" dirty="0"/>
              <a:t>4) Google assistant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Launched in 2016 , voice enabled AI-powered virtual assistant that supports both voice and text entries</a:t>
            </a:r>
          </a:p>
        </p:txBody>
      </p:sp>
      <p:pic>
        <p:nvPicPr>
          <p:cNvPr id="4" name="Picture Placeholder 3" descr="A person holding a plant">
            <a:extLst>
              <a:ext uri="{FF2B5EF4-FFF2-40B4-BE49-F238E27FC236}">
                <a16:creationId xmlns:a16="http://schemas.microsoft.com/office/drawing/2014/main" id="{65128014-39E7-F3C3-F162-69B9B17B854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4497" r="24497"/>
          <a:stretch/>
        </p:blipFill>
        <p:spPr>
          <a:xfrm>
            <a:off x="-1" y="261780"/>
            <a:ext cx="5046134" cy="6596220"/>
          </a:xfrm>
          <a:solidFill>
            <a:schemeClr val="tx1"/>
          </a:solidFill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56BC68E-4CB0-2D23-21B2-21AF5A35CDB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06487" y="283779"/>
            <a:ext cx="5449824" cy="128016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</a:p>
        </p:txBody>
      </p:sp>
    </p:spTree>
    <p:extLst>
      <p:ext uri="{BB962C8B-B14F-4D97-AF65-F5344CB8AC3E}">
        <p14:creationId xmlns:p14="http://schemas.microsoft.com/office/powerpoint/2010/main" val="398219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9D4BF-BA29-3AE3-9462-1DE19FDF8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9631-49E6-D46E-D1EA-E564744F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557867"/>
            <a:ext cx="5641848" cy="5029200"/>
          </a:xfrm>
        </p:spPr>
        <p:txBody>
          <a:bodyPr/>
          <a:lstStyle/>
          <a:p>
            <a:r>
              <a:rPr lang="en-US" dirty="0"/>
              <a:t>5) ELSA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speech recognition technology to help to learn </a:t>
            </a:r>
            <a:r>
              <a:rPr lang="en-US" dirty="0" err="1"/>
              <a:t>english</a:t>
            </a:r>
            <a:endParaRPr lang="en-US" dirty="0"/>
          </a:p>
        </p:txBody>
      </p:sp>
      <p:pic>
        <p:nvPicPr>
          <p:cNvPr id="8" name="Picture Placeholder 21" descr="Person in black skirt and white shirt holding some dandelions">
            <a:extLst>
              <a:ext uri="{FF2B5EF4-FFF2-40B4-BE49-F238E27FC236}">
                <a16:creationId xmlns:a16="http://schemas.microsoft.com/office/drawing/2014/main" id="{BEE50132-AAD1-6CAD-12BB-ACC29DB82B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" b="18"/>
          <a:stretch/>
        </p:blipFill>
        <p:spPr>
          <a:xfrm>
            <a:off x="7401941" y="0"/>
            <a:ext cx="4790059" cy="658706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794C92-78F2-D736-DFDA-347D12D3A697}"/>
              </a:ext>
            </a:extLst>
          </p:cNvPr>
          <p:cNvSpPr txBox="1"/>
          <p:nvPr/>
        </p:nvSpPr>
        <p:spPr>
          <a:xfrm>
            <a:off x="1529255" y="472966"/>
            <a:ext cx="395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8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5CB03-99D6-B2BB-B598-A4F9E6320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D378F1-BC4B-6E26-3FBA-56B477E1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/>
          <a:p>
            <a:r>
              <a:rPr lang="en-US" dirty="0"/>
              <a:t>6) SOCRATIC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help students with their homework.</a:t>
            </a:r>
          </a:p>
        </p:txBody>
      </p:sp>
      <p:pic>
        <p:nvPicPr>
          <p:cNvPr id="4" name="Picture Placeholder 3" descr="A person holding a plant">
            <a:extLst>
              <a:ext uri="{FF2B5EF4-FFF2-40B4-BE49-F238E27FC236}">
                <a16:creationId xmlns:a16="http://schemas.microsoft.com/office/drawing/2014/main" id="{D61C60DA-69C7-337A-C2CF-CBD1E5FFC1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4497" r="24497"/>
          <a:stretch/>
        </p:blipFill>
        <p:spPr>
          <a:xfrm>
            <a:off x="-1" y="261780"/>
            <a:ext cx="5046134" cy="6596220"/>
          </a:xfrm>
          <a:solidFill>
            <a:schemeClr val="tx1"/>
          </a:solidFill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46E0182-5F7F-AA61-8AF3-F785C63B517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53784" y="945931"/>
            <a:ext cx="5449824" cy="128016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</a:p>
        </p:txBody>
      </p:sp>
    </p:spTree>
    <p:extLst>
      <p:ext uri="{BB962C8B-B14F-4D97-AF65-F5344CB8AC3E}">
        <p14:creationId xmlns:p14="http://schemas.microsoft.com/office/powerpoint/2010/main" val="242447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870D8-A7C2-88B8-C338-34DDF094E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E0555-7F85-49F0-D316-70BBDF11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1557867"/>
            <a:ext cx="5641848" cy="5029200"/>
          </a:xfrm>
        </p:spPr>
        <p:txBody>
          <a:bodyPr/>
          <a:lstStyle/>
          <a:p>
            <a:r>
              <a:rPr lang="en-US" dirty="0"/>
              <a:t>7) FYLE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expense management app</a:t>
            </a:r>
          </a:p>
        </p:txBody>
      </p:sp>
      <p:pic>
        <p:nvPicPr>
          <p:cNvPr id="8" name="Picture Placeholder 21" descr="Person in black skirt and white shirt holding some dandelions">
            <a:extLst>
              <a:ext uri="{FF2B5EF4-FFF2-40B4-BE49-F238E27FC236}">
                <a16:creationId xmlns:a16="http://schemas.microsoft.com/office/drawing/2014/main" id="{A2726094-A15B-9BAA-3343-3F9BF56480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" b="18"/>
          <a:stretch/>
        </p:blipFill>
        <p:spPr>
          <a:xfrm>
            <a:off x="7401941" y="0"/>
            <a:ext cx="4790059" cy="658706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DEB9B6-ACA9-5933-401B-AB68FE311AF7}"/>
              </a:ext>
            </a:extLst>
          </p:cNvPr>
          <p:cNvSpPr txBox="1"/>
          <p:nvPr/>
        </p:nvSpPr>
        <p:spPr>
          <a:xfrm>
            <a:off x="1529255" y="472966"/>
            <a:ext cx="395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AI IN APPS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2759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{6D0584AE-85A4-46ED-82E3-4EBC7338CB0C}tf11964407_win32</Template>
  <TotalTime>35</TotalTime>
  <Words>301</Words>
  <Application>Microsoft Office PowerPoint</Application>
  <PresentationFormat>Widescreen</PresentationFormat>
  <Paragraphs>71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Courier New</vt:lpstr>
      <vt:lpstr>Gill Sans Nova Light</vt:lpstr>
      <vt:lpstr>Sagona Book</vt:lpstr>
      <vt:lpstr>Segoe UI Variable Text</vt:lpstr>
      <vt:lpstr>SourceSansPro</vt:lpstr>
      <vt:lpstr>Custom</vt:lpstr>
      <vt:lpstr>FIELDS OF AI</vt:lpstr>
      <vt:lpstr>FIELDS OF AI</vt:lpstr>
      <vt:lpstr>1) SIRI ( VIRTUAL ASSISTANT AVAILABLE WITH iphone,ipad and AirPod)</vt:lpstr>
      <vt:lpstr>2) Alexa voice-enabled virtual assistant from Amazon </vt:lpstr>
      <vt:lpstr>3) Grammarly (AI powered writing assistant )</vt:lpstr>
      <vt:lpstr>4) Google assistant  Launched in 2016 , voice enabled AI-powered virtual assistant that supports both voice and text entries</vt:lpstr>
      <vt:lpstr>5) ELSA  speech recognition technology to help to learn english</vt:lpstr>
      <vt:lpstr>6) SOCRATIC  help students with their homework.</vt:lpstr>
      <vt:lpstr>7) FYLE  expense management app</vt:lpstr>
      <vt:lpstr>8) Youper  AI powered mental health assistant app.</vt:lpstr>
      <vt:lpstr>SMART HOME</vt:lpstr>
      <vt:lpstr>Smart home</vt:lpstr>
      <vt:lpstr>SMART CITY</vt:lpstr>
      <vt:lpstr>PowerPoint Presentation</vt:lpstr>
      <vt:lpstr>challenges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STUDENT</dc:creator>
  <cp:lastModifiedBy>STUDENT</cp:lastModifiedBy>
  <cp:revision>2</cp:revision>
  <dcterms:created xsi:type="dcterms:W3CDTF">2026-02-02T10:47:58Z</dcterms:created>
  <dcterms:modified xsi:type="dcterms:W3CDTF">2026-02-03T04:00:42Z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