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E05C2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2EC4B6"/>
          </a:solidFill>
          <a:ln/>
        </p:spPr>
      </p:sp>
      <p:sp>
        <p:nvSpPr>
          <p:cNvPr id="4" name="Shape 2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2EC4B6"/>
          </a:solidFill>
          <a:ln/>
        </p:spPr>
      </p:sp>
      <p:sp>
        <p:nvSpPr>
          <p:cNvPr id="5" name="Shape 3"/>
          <p:cNvSpPr/>
          <p:nvPr/>
        </p:nvSpPr>
        <p:spPr>
          <a:xfrm>
            <a:off x="5943600" y="457200"/>
            <a:ext cx="3657600" cy="3657600"/>
          </a:xfrm>
          <a:prstGeom prst="ellipse">
            <a:avLst/>
          </a:prstGeom>
          <a:solidFill>
            <a:srgbClr val="1A6B9A">
              <a:alpha val="25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6400800" y="822960"/>
            <a:ext cx="2743200" cy="2743200"/>
          </a:xfrm>
          <a:prstGeom prst="ellipse">
            <a:avLst/>
          </a:prstGeom>
          <a:solidFill>
            <a:srgbClr val="2EC4B6">
              <a:alpha val="20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1097280"/>
            <a:ext cx="64008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PLATE TECTONICS</a:t>
            </a:r>
            <a:endParaRPr lang="en-US" sz="5200" dirty="0"/>
          </a:p>
        </p:txBody>
      </p:sp>
      <p:sp>
        <p:nvSpPr>
          <p:cNvPr id="8" name="Text 6"/>
          <p:cNvSpPr/>
          <p:nvPr/>
        </p:nvSpPr>
        <p:spPr>
          <a:xfrm>
            <a:off x="457200" y="2468880"/>
            <a:ext cx="6400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i="1" dirty="0">
                <a:solidFill>
                  <a:srgbClr val="2EC4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Dynamic Forces Shaping Our Planet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457200" y="3154680"/>
            <a:ext cx="2743200" cy="36576"/>
          </a:xfrm>
          <a:prstGeom prst="rect">
            <a:avLst/>
          </a:prstGeom>
          <a:solidFill>
            <a:srgbClr val="E05C2A"/>
          </a:solidFill>
          <a:ln/>
        </p:spPr>
      </p:sp>
      <p:sp>
        <p:nvSpPr>
          <p:cNvPr id="10" name="Text 8"/>
          <p:cNvSpPr/>
          <p:nvPr/>
        </p:nvSpPr>
        <p:spPr>
          <a:xfrm>
            <a:off x="457200" y="3383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BD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Geography | Earth Science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6B9A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 |  Continental Drift Theory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1024128" y="1581912"/>
            <a:ext cx="54864" cy="256032"/>
          </a:xfrm>
          <a:prstGeom prst="rect">
            <a:avLst/>
          </a:prstGeom>
          <a:solidFill>
            <a:srgbClr val="4A5568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758952"/>
            <a:ext cx="594360" cy="594360"/>
          </a:xfrm>
          <a:prstGeom prst="ellipse">
            <a:avLst/>
          </a:prstGeom>
          <a:solidFill>
            <a:srgbClr val="E05C2A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758952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1912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1554480" y="713232"/>
            <a:ext cx="7315200" cy="914400"/>
          </a:xfrm>
          <a:prstGeom prst="rect">
            <a:avLst/>
          </a:prstGeom>
          <a:solidFill>
            <a:srgbClr val="1B2B3B"/>
          </a:solidFill>
          <a:ln/>
          <a:effectLst>
            <a:outerShdw sx="100000" sy="100000" kx="0" ky="0" algn="bl" rotWithShape="0" blurRad="76200" dist="12700" dir="8100000">
              <a:srgbClr val="000000">
                <a:alpha val="2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1554480" y="713232"/>
            <a:ext cx="64008" cy="914400"/>
          </a:xfrm>
          <a:prstGeom prst="rect">
            <a:avLst/>
          </a:prstGeom>
          <a:solidFill>
            <a:srgbClr val="E05C2A"/>
          </a:solidFill>
          <a:ln/>
        </p:spPr>
      </p:sp>
      <p:sp>
        <p:nvSpPr>
          <p:cNvPr id="9" name="Text 7"/>
          <p:cNvSpPr/>
          <p:nvPr/>
        </p:nvSpPr>
        <p:spPr>
          <a:xfrm>
            <a:off x="1719072" y="786384"/>
            <a:ext cx="7040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05C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Alfred Wegener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719072" y="1060704"/>
            <a:ext cx="7040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BD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Proposed "Continental Drift" — idea that continents once formed a single supercontinent he called Pangaea.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1024128" y="2660904"/>
            <a:ext cx="54864" cy="256032"/>
          </a:xfrm>
          <a:prstGeom prst="rect">
            <a:avLst/>
          </a:prstGeom>
          <a:solidFill>
            <a:srgbClr val="4A5568"/>
          </a:solidFill>
          <a:ln/>
        </p:spPr>
      </p:sp>
      <p:sp>
        <p:nvSpPr>
          <p:cNvPr id="12" name="Shape 10"/>
          <p:cNvSpPr/>
          <p:nvPr/>
        </p:nvSpPr>
        <p:spPr>
          <a:xfrm>
            <a:off x="777240" y="1837944"/>
            <a:ext cx="594360" cy="594360"/>
          </a:xfrm>
          <a:prstGeom prst="ellipse">
            <a:avLst/>
          </a:prstGeom>
          <a:solidFill>
            <a:srgbClr val="1A6B9A"/>
          </a:solidFill>
          <a:ln/>
        </p:spPr>
      </p:sp>
      <p:sp>
        <p:nvSpPr>
          <p:cNvPr id="13" name="Text 11"/>
          <p:cNvSpPr/>
          <p:nvPr/>
        </p:nvSpPr>
        <p:spPr>
          <a:xfrm>
            <a:off x="777240" y="1837944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1920s–</a:t>
            </a:r>
            <a:endParaRPr lang="en-US" sz="850" dirty="0"/>
          </a:p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1950s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1554480" y="1792224"/>
            <a:ext cx="7315200" cy="914400"/>
          </a:xfrm>
          <a:prstGeom prst="rect">
            <a:avLst/>
          </a:prstGeom>
          <a:solidFill>
            <a:srgbClr val="1B2B3B"/>
          </a:solidFill>
          <a:ln/>
          <a:effectLst>
            <a:outerShdw sx="100000" sy="100000" kx="0" ky="0" algn="bl" rotWithShape="0" blurRad="76200" dist="12700" dir="8100000">
              <a:srgbClr val="000000">
                <a:alpha val="2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1554480" y="1792224"/>
            <a:ext cx="64008" cy="914400"/>
          </a:xfrm>
          <a:prstGeom prst="rect">
            <a:avLst/>
          </a:prstGeom>
          <a:solidFill>
            <a:srgbClr val="1A6B9A"/>
          </a:solidFill>
          <a:ln/>
        </p:spPr>
      </p:sp>
      <p:sp>
        <p:nvSpPr>
          <p:cNvPr id="16" name="Text 14"/>
          <p:cNvSpPr/>
          <p:nvPr/>
        </p:nvSpPr>
        <p:spPr>
          <a:xfrm>
            <a:off x="1719072" y="1865376"/>
            <a:ext cx="7040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6B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Scientific Skepticism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719072" y="2139696"/>
            <a:ext cx="7040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BD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Wegener's theory rejected — he could not explain the mechanism that could move continents through solid oceanic rock.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1024128" y="3739896"/>
            <a:ext cx="54864" cy="256032"/>
          </a:xfrm>
          <a:prstGeom prst="rect">
            <a:avLst/>
          </a:prstGeom>
          <a:solidFill>
            <a:srgbClr val="4A5568"/>
          </a:solidFill>
          <a:ln/>
        </p:spPr>
      </p:sp>
      <p:sp>
        <p:nvSpPr>
          <p:cNvPr id="19" name="Shape 17"/>
          <p:cNvSpPr/>
          <p:nvPr/>
        </p:nvSpPr>
        <p:spPr>
          <a:xfrm>
            <a:off x="777240" y="2916936"/>
            <a:ext cx="594360" cy="594360"/>
          </a:xfrm>
          <a:prstGeom prst="ellipse">
            <a:avLst/>
          </a:prstGeom>
          <a:solidFill>
            <a:srgbClr val="2EC4B6"/>
          </a:solidFill>
          <a:ln/>
        </p:spPr>
      </p:sp>
      <p:sp>
        <p:nvSpPr>
          <p:cNvPr id="20" name="Text 18"/>
          <p:cNvSpPr/>
          <p:nvPr/>
        </p:nvSpPr>
        <p:spPr>
          <a:xfrm>
            <a:off x="777240" y="2916936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1960s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1554480" y="2871216"/>
            <a:ext cx="7315200" cy="914400"/>
          </a:xfrm>
          <a:prstGeom prst="rect">
            <a:avLst/>
          </a:prstGeom>
          <a:solidFill>
            <a:srgbClr val="1B2B3B"/>
          </a:solidFill>
          <a:ln/>
          <a:effectLst>
            <a:outerShdw sx="100000" sy="100000" kx="0" ky="0" algn="bl" rotWithShape="0" blurRad="76200" dist="12700" dir="8100000">
              <a:srgbClr val="000000">
                <a:alpha val="2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1554480" y="2871216"/>
            <a:ext cx="64008" cy="914400"/>
          </a:xfrm>
          <a:prstGeom prst="rect">
            <a:avLst/>
          </a:prstGeom>
          <a:solidFill>
            <a:srgbClr val="2EC4B6"/>
          </a:solidFill>
          <a:ln/>
        </p:spPr>
      </p:sp>
      <p:sp>
        <p:nvSpPr>
          <p:cNvPr id="23" name="Text 21"/>
          <p:cNvSpPr/>
          <p:nvPr/>
        </p:nvSpPr>
        <p:spPr>
          <a:xfrm>
            <a:off x="1719072" y="2944368"/>
            <a:ext cx="7040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EC4B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Harry Hess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1719072" y="3218688"/>
            <a:ext cx="7040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BD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Seafloor spreading discovered — new crust forming at mid-ocean ridges provided the "conveyor belt" mechanism Wegener needed.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777240" y="3995928"/>
            <a:ext cx="594360" cy="594360"/>
          </a:xfrm>
          <a:prstGeom prst="ellipse">
            <a:avLst/>
          </a:prstGeom>
          <a:solidFill>
            <a:srgbClr val="F6AD55"/>
          </a:solidFill>
          <a:ln/>
        </p:spPr>
      </p:sp>
      <p:sp>
        <p:nvSpPr>
          <p:cNvPr id="26" name="Text 24"/>
          <p:cNvSpPr/>
          <p:nvPr/>
        </p:nvSpPr>
        <p:spPr>
          <a:xfrm>
            <a:off x="777240" y="3995928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1970s</a:t>
            </a:r>
            <a:endParaRPr lang="en-US" sz="850" dirty="0"/>
          </a:p>
        </p:txBody>
      </p:sp>
      <p:sp>
        <p:nvSpPr>
          <p:cNvPr id="27" name="Shape 25"/>
          <p:cNvSpPr/>
          <p:nvPr/>
        </p:nvSpPr>
        <p:spPr>
          <a:xfrm>
            <a:off x="1554480" y="3950208"/>
            <a:ext cx="7315200" cy="914400"/>
          </a:xfrm>
          <a:prstGeom prst="rect">
            <a:avLst/>
          </a:prstGeom>
          <a:solidFill>
            <a:srgbClr val="1B2B3B"/>
          </a:solidFill>
          <a:ln/>
          <a:effectLst>
            <a:outerShdw sx="100000" sy="100000" kx="0" ky="0" algn="bl" rotWithShape="0" blurRad="76200" dist="12700" dir="8100000">
              <a:srgbClr val="000000">
                <a:alpha val="22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1554480" y="3950208"/>
            <a:ext cx="64008" cy="914400"/>
          </a:xfrm>
          <a:prstGeom prst="rect">
            <a:avLst/>
          </a:prstGeom>
          <a:solidFill>
            <a:srgbClr val="F6AD55"/>
          </a:solidFill>
          <a:ln/>
        </p:spPr>
      </p:sp>
      <p:sp>
        <p:nvSpPr>
          <p:cNvPr id="29" name="Text 27"/>
          <p:cNvSpPr/>
          <p:nvPr/>
        </p:nvSpPr>
        <p:spPr>
          <a:xfrm>
            <a:off x="1719072" y="4023360"/>
            <a:ext cx="7040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6AD5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Global Consensus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1719072" y="4297680"/>
            <a:ext cx="7040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BD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Plate tectonics accepted as the unifying theory of geology, supported by GPS, seafloor mapping, and paleomagnetism data.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DF2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6B9A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  |  Evidence for Plate Tectonics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320040" y="713232"/>
            <a:ext cx="2743200" cy="20116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713232"/>
            <a:ext cx="2743200" cy="457200"/>
          </a:xfrm>
          <a:prstGeom prst="rect">
            <a:avLst/>
          </a:prstGeom>
          <a:solidFill>
            <a:srgbClr val="1A6B9A"/>
          </a:solidFill>
          <a:ln/>
        </p:spPr>
      </p:sp>
      <p:sp>
        <p:nvSpPr>
          <p:cNvPr id="6" name="Text 4"/>
          <p:cNvSpPr/>
          <p:nvPr/>
        </p:nvSpPr>
        <p:spPr>
          <a:xfrm>
            <a:off x="429768" y="713232"/>
            <a:ext cx="25237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Matching Coastlines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457200" y="1243584"/>
            <a:ext cx="246888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eastern coast of South America fits against the western coast of Africa like puzzle pieces — first noted by Wegener.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27832" y="713232"/>
            <a:ext cx="2743200" cy="20116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227832" y="713232"/>
            <a:ext cx="2743200" cy="457200"/>
          </a:xfrm>
          <a:prstGeom prst="rect">
            <a:avLst/>
          </a:prstGeom>
          <a:solidFill>
            <a:srgbClr val="E05C2A"/>
          </a:solidFill>
          <a:ln/>
        </p:spPr>
      </p:sp>
      <p:sp>
        <p:nvSpPr>
          <p:cNvPr id="10" name="Text 8"/>
          <p:cNvSpPr/>
          <p:nvPr/>
        </p:nvSpPr>
        <p:spPr>
          <a:xfrm>
            <a:off x="3337560" y="713232"/>
            <a:ext cx="25237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Fossil Distribution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3364992" y="1243584"/>
            <a:ext cx="246888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Identical fossils (e.g. Mesosaurus, Glossopteris) found on continents now separated by thousands of kilometers of ocean.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135624" y="713232"/>
            <a:ext cx="2743200" cy="20116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135624" y="713232"/>
            <a:ext cx="2743200" cy="457200"/>
          </a:xfrm>
          <a:prstGeom prst="rect">
            <a:avLst/>
          </a:prstGeom>
          <a:solidFill>
            <a:srgbClr val="2EC4B6"/>
          </a:solidFill>
          <a:ln/>
        </p:spPr>
      </p:sp>
      <p:sp>
        <p:nvSpPr>
          <p:cNvPr id="14" name="Text 12"/>
          <p:cNvSpPr/>
          <p:nvPr/>
        </p:nvSpPr>
        <p:spPr>
          <a:xfrm>
            <a:off x="6245352" y="713232"/>
            <a:ext cx="25237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Paleomagnetism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6272784" y="1243584"/>
            <a:ext cx="246888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Magnetic striping on the seafloor shows symmetrical reversals of Earth's magnetic field on either side of mid-ocean ridges.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320040" y="2953512"/>
            <a:ext cx="2743200" cy="20116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320040" y="2953512"/>
            <a:ext cx="2743200" cy="457200"/>
          </a:xfrm>
          <a:prstGeom prst="rect">
            <a:avLst/>
          </a:prstGeom>
          <a:solidFill>
            <a:srgbClr val="F6AD55"/>
          </a:solidFill>
          <a:ln/>
        </p:spPr>
      </p:sp>
      <p:sp>
        <p:nvSpPr>
          <p:cNvPr id="18" name="Text 16"/>
          <p:cNvSpPr/>
          <p:nvPr/>
        </p:nvSpPr>
        <p:spPr>
          <a:xfrm>
            <a:off x="429768" y="2953512"/>
            <a:ext cx="25237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Seafloor Age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457200" y="3483864"/>
            <a:ext cx="246888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Ocean floor rocks get older the farther from mid-ocean ridges — confirming that new crust is constantly being created.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3227832" y="2953512"/>
            <a:ext cx="2743200" cy="20116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3227832" y="2953512"/>
            <a:ext cx="2743200" cy="457200"/>
          </a:xfrm>
          <a:prstGeom prst="rect">
            <a:avLst/>
          </a:prstGeom>
          <a:solidFill>
            <a:srgbClr val="1A6B9A"/>
          </a:solidFill>
          <a:ln/>
        </p:spPr>
      </p:sp>
      <p:sp>
        <p:nvSpPr>
          <p:cNvPr id="22" name="Text 20"/>
          <p:cNvSpPr/>
          <p:nvPr/>
        </p:nvSpPr>
        <p:spPr>
          <a:xfrm>
            <a:off x="3337560" y="2953512"/>
            <a:ext cx="25237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GPS Measurements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3364992" y="3483864"/>
            <a:ext cx="246888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Satellite technology directly measures plate movement. Hawaii moves toward Japan at ~8 cm/year; Americas &amp; Europe drift apart.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6135624" y="2953512"/>
            <a:ext cx="2743200" cy="20116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6135624" y="2953512"/>
            <a:ext cx="2743200" cy="457200"/>
          </a:xfrm>
          <a:prstGeom prst="rect">
            <a:avLst/>
          </a:prstGeom>
          <a:solidFill>
            <a:srgbClr val="E05C2A"/>
          </a:solidFill>
          <a:ln/>
        </p:spPr>
      </p:sp>
      <p:sp>
        <p:nvSpPr>
          <p:cNvPr id="26" name="Text 24"/>
          <p:cNvSpPr/>
          <p:nvPr/>
        </p:nvSpPr>
        <p:spPr>
          <a:xfrm>
            <a:off x="6245352" y="2953512"/>
            <a:ext cx="25237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Mountain Ranges &amp; Trenches</a:t>
            </a:r>
            <a:endParaRPr lang="en-US" sz="1350" dirty="0"/>
          </a:p>
        </p:txBody>
      </p:sp>
      <p:sp>
        <p:nvSpPr>
          <p:cNvPr id="27" name="Text 25"/>
          <p:cNvSpPr/>
          <p:nvPr/>
        </p:nvSpPr>
        <p:spPr>
          <a:xfrm>
            <a:off x="6272784" y="3483864"/>
            <a:ext cx="246888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Formations like the Himalayas and Mariana Trench can only be explained by plate collision and subduction.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6B9A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 |  Real-World Examples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320040" y="713232"/>
            <a:ext cx="4160520" cy="1325880"/>
          </a:xfrm>
          <a:prstGeom prst="rect">
            <a:avLst/>
          </a:prstGeom>
          <a:solidFill>
            <a:srgbClr val="1B2B3B"/>
          </a:solidFill>
          <a:ln/>
          <a:effectLst>
            <a:outerShdw sx="100000" sy="100000" kx="0" ky="0" algn="bl" rotWithShape="0" blurRad="101600" dist="25400" dir="8100000">
              <a:srgbClr val="000000">
                <a:alpha val="2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713232"/>
            <a:ext cx="73152" cy="1325880"/>
          </a:xfrm>
          <a:prstGeom prst="rect">
            <a:avLst/>
          </a:prstGeom>
          <a:solidFill>
            <a:srgbClr val="E05C2A"/>
          </a:solidFill>
          <a:ln/>
        </p:spPr>
      </p:sp>
      <p:sp>
        <p:nvSpPr>
          <p:cNvPr id="6" name="Text 4"/>
          <p:cNvSpPr/>
          <p:nvPr/>
        </p:nvSpPr>
        <p:spPr>
          <a:xfrm>
            <a:off x="484632" y="786384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Himalayas, Asia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484632" y="1042416"/>
            <a:ext cx="3840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E05C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Convergent (C–C)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484632" y="1225296"/>
            <a:ext cx="38404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BD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India collided with Eurasia ~50 million years ago, crumpling the crust upward. Mount Everest is still rising ~5mm/year.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4754880" y="713232"/>
            <a:ext cx="4160520" cy="1325880"/>
          </a:xfrm>
          <a:prstGeom prst="rect">
            <a:avLst/>
          </a:prstGeom>
          <a:solidFill>
            <a:srgbClr val="1B2B3B"/>
          </a:solidFill>
          <a:ln/>
          <a:effectLst>
            <a:outerShdw sx="100000" sy="100000" kx="0" ky="0" algn="bl" rotWithShape="0" blurRad="101600" dist="25400" dir="8100000">
              <a:srgbClr val="000000">
                <a:alpha val="25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754880" y="713232"/>
            <a:ext cx="73152" cy="1325880"/>
          </a:xfrm>
          <a:prstGeom prst="rect">
            <a:avLst/>
          </a:prstGeom>
          <a:solidFill>
            <a:srgbClr val="1A6B9A"/>
          </a:solidFill>
          <a:ln/>
        </p:spPr>
      </p:sp>
      <p:sp>
        <p:nvSpPr>
          <p:cNvPr id="11" name="Text 9"/>
          <p:cNvSpPr/>
          <p:nvPr/>
        </p:nvSpPr>
        <p:spPr>
          <a:xfrm>
            <a:off x="4919472" y="786384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Andes Mountains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4919472" y="1042416"/>
            <a:ext cx="3840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A6B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Convergent (O–C)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4919472" y="1225296"/>
            <a:ext cx="38404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BD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Nazca oceanic plate subducting under South America creates a volcanic mountain chain and frequent earthquakes.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320040" y="2194560"/>
            <a:ext cx="4160520" cy="1325880"/>
          </a:xfrm>
          <a:prstGeom prst="rect">
            <a:avLst/>
          </a:prstGeom>
          <a:solidFill>
            <a:srgbClr val="1B2B3B"/>
          </a:solidFill>
          <a:ln/>
          <a:effectLst>
            <a:outerShdw sx="100000" sy="100000" kx="0" ky="0" algn="bl" rotWithShape="0" blurRad="101600" dist="25400" dir="8100000">
              <a:srgbClr val="000000">
                <a:alpha val="25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20040" y="2194560"/>
            <a:ext cx="73152" cy="1325880"/>
          </a:xfrm>
          <a:prstGeom prst="rect">
            <a:avLst/>
          </a:prstGeom>
          <a:solidFill>
            <a:srgbClr val="F6AD55"/>
          </a:solidFill>
          <a:ln/>
        </p:spPr>
      </p:sp>
      <p:sp>
        <p:nvSpPr>
          <p:cNvPr id="16" name="Text 14"/>
          <p:cNvSpPr/>
          <p:nvPr/>
        </p:nvSpPr>
        <p:spPr>
          <a:xfrm>
            <a:off x="484632" y="226771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San Andreas Fault, USA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484632" y="2523744"/>
            <a:ext cx="3840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6AD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Transform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484632" y="2706624"/>
            <a:ext cx="38404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BD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Pacific and North American plates grind past each other. Los Angeles will eventually reach San Francisco in ~15 million years.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4754880" y="2194560"/>
            <a:ext cx="4160520" cy="1325880"/>
          </a:xfrm>
          <a:prstGeom prst="rect">
            <a:avLst/>
          </a:prstGeom>
          <a:solidFill>
            <a:srgbClr val="1B2B3B"/>
          </a:solidFill>
          <a:ln/>
          <a:effectLst>
            <a:outerShdw sx="100000" sy="100000" kx="0" ky="0" algn="bl" rotWithShape="0" blurRad="101600" dist="25400" dir="8100000">
              <a:srgbClr val="000000">
                <a:alpha val="25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754880" y="2194560"/>
            <a:ext cx="73152" cy="1325880"/>
          </a:xfrm>
          <a:prstGeom prst="rect">
            <a:avLst/>
          </a:prstGeom>
          <a:solidFill>
            <a:srgbClr val="2EC4B6"/>
          </a:solidFill>
          <a:ln/>
        </p:spPr>
      </p:sp>
      <p:sp>
        <p:nvSpPr>
          <p:cNvPr id="21" name="Text 19"/>
          <p:cNvSpPr/>
          <p:nvPr/>
        </p:nvSpPr>
        <p:spPr>
          <a:xfrm>
            <a:off x="4919472" y="226771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Mid-Atlantic Ridge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4919472" y="2523744"/>
            <a:ext cx="3840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EC4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Divergent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4919472" y="2706624"/>
            <a:ext cx="38404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BD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North America and Europe/Africa are moving apart at ~2.5 cm/year. Iceland sits on the ridge and is being torn apart.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320040" y="3675888"/>
            <a:ext cx="4160520" cy="1325880"/>
          </a:xfrm>
          <a:prstGeom prst="rect">
            <a:avLst/>
          </a:prstGeom>
          <a:solidFill>
            <a:srgbClr val="1B2B3B"/>
          </a:solidFill>
          <a:ln/>
          <a:effectLst>
            <a:outerShdw sx="100000" sy="100000" kx="0" ky="0" algn="bl" rotWithShape="0" blurRad="101600" dist="25400" dir="8100000">
              <a:srgbClr val="000000">
                <a:alpha val="25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320040" y="3675888"/>
            <a:ext cx="73152" cy="1325880"/>
          </a:xfrm>
          <a:prstGeom prst="rect">
            <a:avLst/>
          </a:prstGeom>
          <a:solidFill>
            <a:srgbClr val="E05C2A"/>
          </a:solidFill>
          <a:ln/>
        </p:spPr>
      </p:sp>
      <p:sp>
        <p:nvSpPr>
          <p:cNvPr id="26" name="Text 24"/>
          <p:cNvSpPr/>
          <p:nvPr/>
        </p:nvSpPr>
        <p:spPr>
          <a:xfrm>
            <a:off x="484632" y="3749040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Mariana Trench</a:t>
            </a:r>
            <a:endParaRPr lang="en-US" sz="1350" dirty="0"/>
          </a:p>
        </p:txBody>
      </p:sp>
      <p:sp>
        <p:nvSpPr>
          <p:cNvPr id="27" name="Text 25"/>
          <p:cNvSpPr/>
          <p:nvPr/>
        </p:nvSpPr>
        <p:spPr>
          <a:xfrm>
            <a:off x="484632" y="4005072"/>
            <a:ext cx="3840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E05C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Convergent (O–O)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484632" y="4187952"/>
            <a:ext cx="38404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BD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Deepest point on Earth (~11 km). Pacific Plate subducts beneath the Mariana Plate, creating the trench.</a:t>
            </a:r>
            <a:endParaRPr lang="en-US" sz="1150" dirty="0"/>
          </a:p>
        </p:txBody>
      </p:sp>
      <p:sp>
        <p:nvSpPr>
          <p:cNvPr id="29" name="Shape 27"/>
          <p:cNvSpPr/>
          <p:nvPr/>
        </p:nvSpPr>
        <p:spPr>
          <a:xfrm>
            <a:off x="4754880" y="3675888"/>
            <a:ext cx="4160520" cy="1325880"/>
          </a:xfrm>
          <a:prstGeom prst="rect">
            <a:avLst/>
          </a:prstGeom>
          <a:solidFill>
            <a:srgbClr val="1B2B3B"/>
          </a:solidFill>
          <a:ln/>
          <a:effectLst>
            <a:outerShdw sx="100000" sy="100000" kx="0" ky="0" algn="bl" rotWithShape="0" blurRad="101600" dist="25400" dir="8100000">
              <a:srgbClr val="000000">
                <a:alpha val="25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4754880" y="3675888"/>
            <a:ext cx="73152" cy="1325880"/>
          </a:xfrm>
          <a:prstGeom prst="rect">
            <a:avLst/>
          </a:prstGeom>
          <a:solidFill>
            <a:srgbClr val="2EC4B6"/>
          </a:solidFill>
          <a:ln/>
        </p:spPr>
      </p:sp>
      <p:sp>
        <p:nvSpPr>
          <p:cNvPr id="31" name="Text 29"/>
          <p:cNvSpPr/>
          <p:nvPr/>
        </p:nvSpPr>
        <p:spPr>
          <a:xfrm>
            <a:off x="4919472" y="3749040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East African Rift</a:t>
            </a:r>
            <a:endParaRPr lang="en-US" sz="1350" dirty="0"/>
          </a:p>
        </p:txBody>
      </p:sp>
      <p:sp>
        <p:nvSpPr>
          <p:cNvPr id="32" name="Text 30"/>
          <p:cNvSpPr/>
          <p:nvPr/>
        </p:nvSpPr>
        <p:spPr>
          <a:xfrm>
            <a:off x="4919472" y="4005072"/>
            <a:ext cx="3840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EC4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Divergent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4919472" y="4187952"/>
            <a:ext cx="38404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BD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Africa is slowly splitting apart. In ~10 million years, a new ocean will separate East Africa from the rest of the continent.</a:t>
            </a:r>
            <a:endParaRPr lang="en-US" sz="11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EDF2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6B9A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 |  Key Summary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320040" y="804672"/>
            <a:ext cx="548640" cy="548640"/>
          </a:xfrm>
          <a:prstGeom prst="ellipse">
            <a:avLst/>
          </a:prstGeom>
          <a:solidFill>
            <a:srgbClr val="1A6B9A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" y="804672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1005840" y="713232"/>
            <a:ext cx="7818120" cy="749808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127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1005840" y="713232"/>
            <a:ext cx="64008" cy="749808"/>
          </a:xfrm>
          <a:prstGeom prst="rect">
            <a:avLst/>
          </a:prstGeom>
          <a:solidFill>
            <a:srgbClr val="1A6B9A"/>
          </a:solidFill>
          <a:ln/>
        </p:spPr>
      </p:sp>
      <p:sp>
        <p:nvSpPr>
          <p:cNvPr id="8" name="Text 6"/>
          <p:cNvSpPr/>
          <p:nvPr/>
        </p:nvSpPr>
        <p:spPr>
          <a:xfrm>
            <a:off x="1170432" y="758952"/>
            <a:ext cx="75438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Plate tectonics is the theory that Earth's lithosphere is broken into ~20 moving plates driven by convection currents in the mantle.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20040" y="1655064"/>
            <a:ext cx="548640" cy="548640"/>
          </a:xfrm>
          <a:prstGeom prst="ellipse">
            <a:avLst/>
          </a:prstGeom>
          <a:solidFill>
            <a:srgbClr val="E05C2A"/>
          </a:solidFill>
          <a:ln/>
        </p:spPr>
      </p:sp>
      <p:sp>
        <p:nvSpPr>
          <p:cNvPr id="10" name="Text 8"/>
          <p:cNvSpPr/>
          <p:nvPr/>
        </p:nvSpPr>
        <p:spPr>
          <a:xfrm>
            <a:off x="320040" y="1655064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1005840" y="1563624"/>
            <a:ext cx="7818120" cy="749808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12700" dir="81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1005840" y="1563624"/>
            <a:ext cx="64008" cy="749808"/>
          </a:xfrm>
          <a:prstGeom prst="rect">
            <a:avLst/>
          </a:prstGeom>
          <a:solidFill>
            <a:srgbClr val="E05C2A"/>
          </a:solidFill>
          <a:ln/>
        </p:spPr>
      </p:sp>
      <p:sp>
        <p:nvSpPr>
          <p:cNvPr id="13" name="Text 11"/>
          <p:cNvSpPr/>
          <p:nvPr/>
        </p:nvSpPr>
        <p:spPr>
          <a:xfrm>
            <a:off x="1170432" y="1609344"/>
            <a:ext cx="75438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There are 3 boundary types: Convergent (collision), Divergent (spreading), and Transform (sliding) — each with distinct landforms.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320040" y="2505456"/>
            <a:ext cx="548640" cy="548640"/>
          </a:xfrm>
          <a:prstGeom prst="ellipse">
            <a:avLst/>
          </a:prstGeom>
          <a:solidFill>
            <a:srgbClr val="2EC4B6"/>
          </a:solidFill>
          <a:ln/>
        </p:spPr>
      </p:sp>
      <p:sp>
        <p:nvSpPr>
          <p:cNvPr id="15" name="Text 13"/>
          <p:cNvSpPr/>
          <p:nvPr/>
        </p:nvSpPr>
        <p:spPr>
          <a:xfrm>
            <a:off x="320040" y="2505456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1005840" y="2414016"/>
            <a:ext cx="7818120" cy="749808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12700" dir="810000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1005840" y="2414016"/>
            <a:ext cx="64008" cy="749808"/>
          </a:xfrm>
          <a:prstGeom prst="rect">
            <a:avLst/>
          </a:prstGeom>
          <a:solidFill>
            <a:srgbClr val="2EC4B6"/>
          </a:solidFill>
          <a:ln/>
        </p:spPr>
      </p:sp>
      <p:sp>
        <p:nvSpPr>
          <p:cNvPr id="18" name="Text 16"/>
          <p:cNvSpPr/>
          <p:nvPr/>
        </p:nvSpPr>
        <p:spPr>
          <a:xfrm>
            <a:off x="1170432" y="2459736"/>
            <a:ext cx="75438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Convergent boundaries form mountains &amp; trenches; divergent boundaries form ridges &amp; rift valleys; transform cause earthquakes.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320040" y="3355848"/>
            <a:ext cx="548640" cy="548640"/>
          </a:xfrm>
          <a:prstGeom prst="ellipse">
            <a:avLst/>
          </a:prstGeom>
          <a:solidFill>
            <a:srgbClr val="F6AD55"/>
          </a:solidFill>
          <a:ln/>
        </p:spPr>
      </p:sp>
      <p:sp>
        <p:nvSpPr>
          <p:cNvPr id="20" name="Text 18"/>
          <p:cNvSpPr/>
          <p:nvPr/>
        </p:nvSpPr>
        <p:spPr>
          <a:xfrm>
            <a:off x="320040" y="335584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1005840" y="3264408"/>
            <a:ext cx="7818120" cy="749808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12700" dir="8100000">
              <a:srgbClr val="000000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1005840" y="3264408"/>
            <a:ext cx="64008" cy="749808"/>
          </a:xfrm>
          <a:prstGeom prst="rect">
            <a:avLst/>
          </a:prstGeom>
          <a:solidFill>
            <a:srgbClr val="F6AD55"/>
          </a:solidFill>
          <a:ln/>
        </p:spPr>
      </p:sp>
      <p:sp>
        <p:nvSpPr>
          <p:cNvPr id="23" name="Text 21"/>
          <p:cNvSpPr/>
          <p:nvPr/>
        </p:nvSpPr>
        <p:spPr>
          <a:xfrm>
            <a:off x="1170432" y="3310128"/>
            <a:ext cx="75438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"Ring of Fire" around the Pacific is the world's most seismically and volcanically active zone due to plate boundaries.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320040" y="4206240"/>
            <a:ext cx="548640" cy="548640"/>
          </a:xfrm>
          <a:prstGeom prst="ellipse">
            <a:avLst/>
          </a:prstGeom>
          <a:solidFill>
            <a:srgbClr val="1A6B9A"/>
          </a:solidFill>
          <a:ln/>
        </p:spPr>
      </p:sp>
      <p:sp>
        <p:nvSpPr>
          <p:cNvPr id="25" name="Text 23"/>
          <p:cNvSpPr/>
          <p:nvPr/>
        </p:nvSpPr>
        <p:spPr>
          <a:xfrm>
            <a:off x="320040" y="420624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800" dirty="0"/>
          </a:p>
        </p:txBody>
      </p:sp>
      <p:sp>
        <p:nvSpPr>
          <p:cNvPr id="26" name="Shape 24"/>
          <p:cNvSpPr/>
          <p:nvPr/>
        </p:nvSpPr>
        <p:spPr>
          <a:xfrm>
            <a:off x="1005840" y="4114800"/>
            <a:ext cx="7818120" cy="749808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12700" dir="8100000">
              <a:srgbClr val="000000">
                <a:alpha val="10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1005840" y="4114800"/>
            <a:ext cx="64008" cy="749808"/>
          </a:xfrm>
          <a:prstGeom prst="rect">
            <a:avLst/>
          </a:prstGeom>
          <a:solidFill>
            <a:srgbClr val="1A6B9A"/>
          </a:solidFill>
          <a:ln/>
        </p:spPr>
      </p:sp>
      <p:sp>
        <p:nvSpPr>
          <p:cNvPr id="28" name="Text 26"/>
          <p:cNvSpPr/>
          <p:nvPr/>
        </p:nvSpPr>
        <p:spPr>
          <a:xfrm>
            <a:off x="1170432" y="4160520"/>
            <a:ext cx="75438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Plate tectonics explains continental drift, the fossil record, seafloor spreading, paleomagnetism, and the rock cycle.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E05C2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2EC4B6"/>
          </a:solidFill>
          <a:ln/>
        </p:spPr>
      </p:sp>
      <p:sp>
        <p:nvSpPr>
          <p:cNvPr id="4" name="Shape 2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2EC4B6"/>
          </a:solidFill>
          <a:ln/>
        </p:spPr>
      </p:sp>
      <p:sp>
        <p:nvSpPr>
          <p:cNvPr id="5" name="Shape 3"/>
          <p:cNvSpPr/>
          <p:nvPr/>
        </p:nvSpPr>
        <p:spPr>
          <a:xfrm>
            <a:off x="-457200" y="2286000"/>
            <a:ext cx="3200400" cy="3200400"/>
          </a:xfrm>
          <a:prstGeom prst="ellipse">
            <a:avLst/>
          </a:prstGeom>
          <a:solidFill>
            <a:srgbClr val="1A6B9A">
              <a:alpha val="20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6858000" y="-457200"/>
            <a:ext cx="3200400" cy="3200400"/>
          </a:xfrm>
          <a:prstGeom prst="ellipse">
            <a:avLst/>
          </a:prstGeom>
          <a:solidFill>
            <a:srgbClr val="2EC4B6">
              <a:alpha val="20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1097280"/>
            <a:ext cx="7315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Thank You!</a:t>
            </a:r>
            <a:endParaRPr lang="en-US" sz="5600" dirty="0"/>
          </a:p>
        </p:txBody>
      </p:sp>
      <p:sp>
        <p:nvSpPr>
          <p:cNvPr id="8" name="Text 6"/>
          <p:cNvSpPr/>
          <p:nvPr/>
        </p:nvSpPr>
        <p:spPr>
          <a:xfrm>
            <a:off x="914400" y="2240280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i="1" dirty="0">
                <a:solidFill>
                  <a:srgbClr val="2EC4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Planet is Alive — and Always Moving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3200400" y="2834640"/>
            <a:ext cx="2743200" cy="36576"/>
          </a:xfrm>
          <a:prstGeom prst="rect">
            <a:avLst/>
          </a:prstGeom>
          <a:solidFill>
            <a:srgbClr val="E05C2A"/>
          </a:solidFill>
          <a:ln/>
        </p:spPr>
      </p:sp>
      <p:sp>
        <p:nvSpPr>
          <p:cNvPr id="10" name="Text 8"/>
          <p:cNvSpPr/>
          <p:nvPr/>
        </p:nvSpPr>
        <p:spPr>
          <a:xfrm>
            <a:off x="914400" y="30175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BD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Geography | Plate Tectonics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914400" y="34747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F6AD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questions?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DF2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6B9A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 of Contents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320040" y="685800"/>
            <a:ext cx="4114800" cy="384048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685800"/>
            <a:ext cx="54864" cy="384048"/>
          </a:xfrm>
          <a:prstGeom prst="rect">
            <a:avLst/>
          </a:prstGeom>
          <a:solidFill>
            <a:srgbClr val="1A6B9A"/>
          </a:solidFill>
          <a:ln/>
        </p:spPr>
      </p:sp>
      <p:sp>
        <p:nvSpPr>
          <p:cNvPr id="6" name="Text 4"/>
          <p:cNvSpPr/>
          <p:nvPr/>
        </p:nvSpPr>
        <p:spPr>
          <a:xfrm>
            <a:off x="429768" y="685800"/>
            <a:ext cx="457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6B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868680" y="685800"/>
            <a:ext cx="3474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Plate Tectonics?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320040" y="1124712"/>
            <a:ext cx="4114800" cy="384048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20040" y="1124712"/>
            <a:ext cx="54864" cy="384048"/>
          </a:xfrm>
          <a:prstGeom prst="rect">
            <a:avLst/>
          </a:prstGeom>
          <a:solidFill>
            <a:srgbClr val="E05C2A"/>
          </a:solidFill>
          <a:ln/>
        </p:spPr>
      </p:sp>
      <p:sp>
        <p:nvSpPr>
          <p:cNvPr id="10" name="Text 8"/>
          <p:cNvSpPr/>
          <p:nvPr/>
        </p:nvSpPr>
        <p:spPr>
          <a:xfrm>
            <a:off x="429768" y="1124712"/>
            <a:ext cx="457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5C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68680" y="1124712"/>
            <a:ext cx="3474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 of the Earth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320040" y="1563624"/>
            <a:ext cx="4114800" cy="384048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20040" y="1563624"/>
            <a:ext cx="54864" cy="384048"/>
          </a:xfrm>
          <a:prstGeom prst="rect">
            <a:avLst/>
          </a:prstGeom>
          <a:solidFill>
            <a:srgbClr val="2EC4B6"/>
          </a:solidFill>
          <a:ln/>
        </p:spPr>
      </p:sp>
      <p:sp>
        <p:nvSpPr>
          <p:cNvPr id="14" name="Text 12"/>
          <p:cNvSpPr/>
          <p:nvPr/>
        </p:nvSpPr>
        <p:spPr>
          <a:xfrm>
            <a:off x="429768" y="1563624"/>
            <a:ext cx="457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C4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868680" y="1563624"/>
            <a:ext cx="3474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Major Tectonic Plates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320040" y="2002536"/>
            <a:ext cx="4114800" cy="384048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320040" y="2002536"/>
            <a:ext cx="54864" cy="384048"/>
          </a:xfrm>
          <a:prstGeom prst="rect">
            <a:avLst/>
          </a:prstGeom>
          <a:solidFill>
            <a:srgbClr val="1A6B9A"/>
          </a:solidFill>
          <a:ln/>
        </p:spPr>
      </p:sp>
      <p:sp>
        <p:nvSpPr>
          <p:cNvPr id="18" name="Text 16"/>
          <p:cNvSpPr/>
          <p:nvPr/>
        </p:nvSpPr>
        <p:spPr>
          <a:xfrm>
            <a:off x="429768" y="2002536"/>
            <a:ext cx="457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6B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868680" y="2002536"/>
            <a:ext cx="3474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Types of Plate Boundaries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320040" y="2441448"/>
            <a:ext cx="4114800" cy="384048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320040" y="2441448"/>
            <a:ext cx="54864" cy="384048"/>
          </a:xfrm>
          <a:prstGeom prst="rect">
            <a:avLst/>
          </a:prstGeom>
          <a:solidFill>
            <a:srgbClr val="E05C2A"/>
          </a:solidFill>
          <a:ln/>
        </p:spPr>
      </p:sp>
      <p:sp>
        <p:nvSpPr>
          <p:cNvPr id="22" name="Text 20"/>
          <p:cNvSpPr/>
          <p:nvPr/>
        </p:nvSpPr>
        <p:spPr>
          <a:xfrm>
            <a:off x="429768" y="2441448"/>
            <a:ext cx="457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5C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868680" y="2441448"/>
            <a:ext cx="3474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Convergent Boundaries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320040" y="2880360"/>
            <a:ext cx="4114800" cy="384048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320040" y="2880360"/>
            <a:ext cx="54864" cy="384048"/>
          </a:xfrm>
          <a:prstGeom prst="rect">
            <a:avLst/>
          </a:prstGeom>
          <a:solidFill>
            <a:srgbClr val="2EC4B6"/>
          </a:solidFill>
          <a:ln/>
        </p:spPr>
      </p:sp>
      <p:sp>
        <p:nvSpPr>
          <p:cNvPr id="26" name="Text 24"/>
          <p:cNvSpPr/>
          <p:nvPr/>
        </p:nvSpPr>
        <p:spPr>
          <a:xfrm>
            <a:off x="429768" y="2880360"/>
            <a:ext cx="457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C4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868680" y="2880360"/>
            <a:ext cx="3474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Divergent &amp; Transform Boundaries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4892040" y="685800"/>
            <a:ext cx="4114800" cy="384048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4892040" y="685800"/>
            <a:ext cx="54864" cy="384048"/>
          </a:xfrm>
          <a:prstGeom prst="rect">
            <a:avLst/>
          </a:prstGeom>
          <a:solidFill>
            <a:srgbClr val="1A6B9A"/>
          </a:solidFill>
          <a:ln/>
        </p:spPr>
      </p:sp>
      <p:sp>
        <p:nvSpPr>
          <p:cNvPr id="30" name="Text 28"/>
          <p:cNvSpPr/>
          <p:nvPr/>
        </p:nvSpPr>
        <p:spPr>
          <a:xfrm>
            <a:off x="5001768" y="685800"/>
            <a:ext cx="457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6B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5440680" y="685800"/>
            <a:ext cx="3474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Earthquakes &amp; Volcanoes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4892040" y="1124712"/>
            <a:ext cx="4114800" cy="384048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4892040" y="1124712"/>
            <a:ext cx="54864" cy="384048"/>
          </a:xfrm>
          <a:prstGeom prst="rect">
            <a:avLst/>
          </a:prstGeom>
          <a:solidFill>
            <a:srgbClr val="E05C2A"/>
          </a:solidFill>
          <a:ln/>
        </p:spPr>
      </p:sp>
      <p:sp>
        <p:nvSpPr>
          <p:cNvPr id="34" name="Text 32"/>
          <p:cNvSpPr/>
          <p:nvPr/>
        </p:nvSpPr>
        <p:spPr>
          <a:xfrm>
            <a:off x="5001768" y="1124712"/>
            <a:ext cx="457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5C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5440680" y="1124712"/>
            <a:ext cx="3474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Continental Drift Theory</a:t>
            </a:r>
            <a:endParaRPr lang="en-US" sz="1300" dirty="0"/>
          </a:p>
        </p:txBody>
      </p:sp>
      <p:sp>
        <p:nvSpPr>
          <p:cNvPr id="36" name="Shape 34"/>
          <p:cNvSpPr/>
          <p:nvPr/>
        </p:nvSpPr>
        <p:spPr>
          <a:xfrm>
            <a:off x="4892040" y="1563624"/>
            <a:ext cx="4114800" cy="384048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4892040" y="1563624"/>
            <a:ext cx="54864" cy="384048"/>
          </a:xfrm>
          <a:prstGeom prst="rect">
            <a:avLst/>
          </a:prstGeom>
          <a:solidFill>
            <a:srgbClr val="2EC4B6"/>
          </a:solidFill>
          <a:ln/>
        </p:spPr>
      </p:sp>
      <p:sp>
        <p:nvSpPr>
          <p:cNvPr id="38" name="Text 36"/>
          <p:cNvSpPr/>
          <p:nvPr/>
        </p:nvSpPr>
        <p:spPr>
          <a:xfrm>
            <a:off x="5001768" y="1563624"/>
            <a:ext cx="457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C4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1300" dirty="0"/>
          </a:p>
        </p:txBody>
      </p:sp>
      <p:sp>
        <p:nvSpPr>
          <p:cNvPr id="39" name="Text 37"/>
          <p:cNvSpPr/>
          <p:nvPr/>
        </p:nvSpPr>
        <p:spPr>
          <a:xfrm>
            <a:off x="5440680" y="1563624"/>
            <a:ext cx="3474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 for Plate Tectonics</a:t>
            </a:r>
            <a:endParaRPr lang="en-US" sz="1300" dirty="0"/>
          </a:p>
        </p:txBody>
      </p:sp>
      <p:sp>
        <p:nvSpPr>
          <p:cNvPr id="40" name="Shape 38"/>
          <p:cNvSpPr/>
          <p:nvPr/>
        </p:nvSpPr>
        <p:spPr>
          <a:xfrm>
            <a:off x="4892040" y="2002536"/>
            <a:ext cx="4114800" cy="384048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41" name="Shape 39"/>
          <p:cNvSpPr/>
          <p:nvPr/>
        </p:nvSpPr>
        <p:spPr>
          <a:xfrm>
            <a:off x="4892040" y="2002536"/>
            <a:ext cx="54864" cy="384048"/>
          </a:xfrm>
          <a:prstGeom prst="rect">
            <a:avLst/>
          </a:prstGeom>
          <a:solidFill>
            <a:srgbClr val="1A6B9A"/>
          </a:solidFill>
          <a:ln/>
        </p:spPr>
      </p:sp>
      <p:sp>
        <p:nvSpPr>
          <p:cNvPr id="42" name="Text 40"/>
          <p:cNvSpPr/>
          <p:nvPr/>
        </p:nvSpPr>
        <p:spPr>
          <a:xfrm>
            <a:off x="5001768" y="2002536"/>
            <a:ext cx="457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6B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300" dirty="0"/>
          </a:p>
        </p:txBody>
      </p:sp>
      <p:sp>
        <p:nvSpPr>
          <p:cNvPr id="43" name="Text 41"/>
          <p:cNvSpPr/>
          <p:nvPr/>
        </p:nvSpPr>
        <p:spPr>
          <a:xfrm>
            <a:off x="5440680" y="2002536"/>
            <a:ext cx="3474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Real-World Examples</a:t>
            </a:r>
            <a:endParaRPr lang="en-US" sz="1300" dirty="0"/>
          </a:p>
        </p:txBody>
      </p:sp>
      <p:sp>
        <p:nvSpPr>
          <p:cNvPr id="44" name="Shape 42"/>
          <p:cNvSpPr/>
          <p:nvPr/>
        </p:nvSpPr>
        <p:spPr>
          <a:xfrm>
            <a:off x="4892040" y="2441448"/>
            <a:ext cx="4114800" cy="384048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45" name="Shape 43"/>
          <p:cNvSpPr/>
          <p:nvPr/>
        </p:nvSpPr>
        <p:spPr>
          <a:xfrm>
            <a:off x="4892040" y="2441448"/>
            <a:ext cx="54864" cy="384048"/>
          </a:xfrm>
          <a:prstGeom prst="rect">
            <a:avLst/>
          </a:prstGeom>
          <a:solidFill>
            <a:srgbClr val="E05C2A"/>
          </a:solidFill>
          <a:ln/>
        </p:spPr>
      </p:sp>
      <p:sp>
        <p:nvSpPr>
          <p:cNvPr id="46" name="Text 44"/>
          <p:cNvSpPr/>
          <p:nvPr/>
        </p:nvSpPr>
        <p:spPr>
          <a:xfrm>
            <a:off x="5001768" y="2441448"/>
            <a:ext cx="457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5C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300" dirty="0"/>
          </a:p>
        </p:txBody>
      </p:sp>
      <p:sp>
        <p:nvSpPr>
          <p:cNvPr id="47" name="Text 45"/>
          <p:cNvSpPr/>
          <p:nvPr/>
        </p:nvSpPr>
        <p:spPr>
          <a:xfrm>
            <a:off x="5440680" y="2441448"/>
            <a:ext cx="3474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Summary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DF2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6B9A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 |  What is Plate Tectonics?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320040" y="685800"/>
            <a:ext cx="8503920" cy="1051560"/>
          </a:xfrm>
          <a:prstGeom prst="rect">
            <a:avLst/>
          </a:prstGeom>
          <a:solidFill>
            <a:srgbClr val="1A6B9A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713232"/>
            <a:ext cx="8229600" cy="987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"The Earth's outer shell is divided into massive slabs of rock called tectonic plates that are in constant, slow motion."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320040" y="1920240"/>
            <a:ext cx="2834640" cy="2926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20040" y="1920240"/>
            <a:ext cx="2834640" cy="411480"/>
          </a:xfrm>
          <a:prstGeom prst="rect">
            <a:avLst/>
          </a:prstGeom>
          <a:solidFill>
            <a:srgbClr val="1A6B9A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1920240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Definition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57200" y="2423160"/>
            <a:ext cx="256032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Plate tectonics is the scientific theory explaining the movement of Earth's lithosphere — the rigid outermost shell — broken into tectonic plates.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337560" y="1920240"/>
            <a:ext cx="2834640" cy="2926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337560" y="1920240"/>
            <a:ext cx="2834640" cy="411480"/>
          </a:xfrm>
          <a:prstGeom prst="rect">
            <a:avLst/>
          </a:prstGeom>
          <a:solidFill>
            <a:srgbClr val="E05C2A"/>
          </a:solidFill>
          <a:ln/>
        </p:spPr>
      </p:sp>
      <p:sp>
        <p:nvSpPr>
          <p:cNvPr id="12" name="Text 10"/>
          <p:cNvSpPr/>
          <p:nvPr/>
        </p:nvSpPr>
        <p:spPr>
          <a:xfrm>
            <a:off x="3474720" y="1920240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Scale &amp; Speed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474720" y="2423160"/>
            <a:ext cx="256032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Plates move between 1–20 cm per year — roughly the speed at which your fingernails grow. Over millions of years, this reshapes continents.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355080" y="1920240"/>
            <a:ext cx="2834640" cy="2926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355080" y="1920240"/>
            <a:ext cx="2834640" cy="411480"/>
          </a:xfrm>
          <a:prstGeom prst="rect">
            <a:avLst/>
          </a:prstGeom>
          <a:solidFill>
            <a:srgbClr val="2EC4B6"/>
          </a:solidFill>
          <a:ln/>
        </p:spPr>
      </p:sp>
      <p:sp>
        <p:nvSpPr>
          <p:cNvPr id="16" name="Text 14"/>
          <p:cNvSpPr/>
          <p:nvPr/>
        </p:nvSpPr>
        <p:spPr>
          <a:xfrm>
            <a:off x="6492240" y="1920240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It Matters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6492240" y="2423160"/>
            <a:ext cx="256032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Plate tectonics explains earthquakes, volcanoes, mountain ranges, ocean trenches, and even the distribution of fossils across the globe.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6B9A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 |  Structure of the Earth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457200" y="1743075"/>
            <a:ext cx="4206240" cy="2366010"/>
          </a:xfrm>
          <a:prstGeom prst="ellipse">
            <a:avLst/>
          </a:prstGeom>
          <a:solidFill>
            <a:srgbClr val="B03A2E"/>
          </a:solidFill>
          <a:ln/>
        </p:spPr>
      </p:sp>
      <p:sp>
        <p:nvSpPr>
          <p:cNvPr id="5" name="Shape 3"/>
          <p:cNvSpPr/>
          <p:nvPr/>
        </p:nvSpPr>
        <p:spPr>
          <a:xfrm>
            <a:off x="914400" y="2000250"/>
            <a:ext cx="3291840" cy="1851660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6" name="Shape 4"/>
          <p:cNvSpPr/>
          <p:nvPr/>
        </p:nvSpPr>
        <p:spPr>
          <a:xfrm>
            <a:off x="1371600" y="2257425"/>
            <a:ext cx="2377440" cy="1337310"/>
          </a:xfrm>
          <a:prstGeom prst="ellipse">
            <a:avLst/>
          </a:prstGeom>
          <a:solidFill>
            <a:srgbClr val="E74C3C"/>
          </a:solidFill>
          <a:ln/>
        </p:spPr>
      </p:sp>
      <p:sp>
        <p:nvSpPr>
          <p:cNvPr id="7" name="Shape 5"/>
          <p:cNvSpPr/>
          <p:nvPr/>
        </p:nvSpPr>
        <p:spPr>
          <a:xfrm>
            <a:off x="1783080" y="2488883"/>
            <a:ext cx="1554480" cy="874395"/>
          </a:xfrm>
          <a:prstGeom prst="ellipse">
            <a:avLst/>
          </a:prstGeom>
          <a:solidFill>
            <a:srgbClr val="E67E22"/>
          </a:solidFill>
          <a:ln/>
        </p:spPr>
      </p:sp>
      <p:sp>
        <p:nvSpPr>
          <p:cNvPr id="8" name="Shape 6"/>
          <p:cNvSpPr/>
          <p:nvPr/>
        </p:nvSpPr>
        <p:spPr>
          <a:xfrm>
            <a:off x="2194560" y="2720340"/>
            <a:ext cx="731520" cy="411480"/>
          </a:xfrm>
          <a:prstGeom prst="ellipse">
            <a:avLst/>
          </a:prstGeom>
          <a:solidFill>
            <a:srgbClr val="F39C12"/>
          </a:solidFill>
          <a:ln/>
        </p:spPr>
      </p:sp>
      <p:sp>
        <p:nvSpPr>
          <p:cNvPr id="9" name="Shape 7"/>
          <p:cNvSpPr/>
          <p:nvPr/>
        </p:nvSpPr>
        <p:spPr>
          <a:xfrm>
            <a:off x="2423160" y="2848928"/>
            <a:ext cx="274320" cy="154305"/>
          </a:xfrm>
          <a:prstGeom prst="ellipse">
            <a:avLst/>
          </a:prstGeom>
          <a:solidFill>
            <a:srgbClr val="F6D7A7"/>
          </a:solidFill>
          <a:ln/>
        </p:spPr>
      </p:sp>
      <p:sp>
        <p:nvSpPr>
          <p:cNvPr id="10" name="Shape 8"/>
          <p:cNvSpPr/>
          <p:nvPr/>
        </p:nvSpPr>
        <p:spPr>
          <a:xfrm>
            <a:off x="5029200" y="685800"/>
            <a:ext cx="3840480" cy="914400"/>
          </a:xfrm>
          <a:prstGeom prst="rect">
            <a:avLst/>
          </a:prstGeom>
          <a:solidFill>
            <a:srgbClr val="1B2B3B"/>
          </a:solidFill>
          <a:ln/>
          <a:effectLst>
            <a:outerShdw sx="100000" sy="100000" kx="0" ky="0" algn="bl" rotWithShape="0" blurRad="76200" dist="25400" dir="8100000">
              <a:srgbClr val="000000">
                <a:alpha val="25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5029200" y="685800"/>
            <a:ext cx="73152" cy="914400"/>
          </a:xfrm>
          <a:prstGeom prst="rect">
            <a:avLst/>
          </a:prstGeom>
          <a:solidFill>
            <a:srgbClr val="F6D7A7"/>
          </a:solidFill>
          <a:ln/>
        </p:spPr>
      </p:sp>
      <p:sp>
        <p:nvSpPr>
          <p:cNvPr id="12" name="Text 10"/>
          <p:cNvSpPr/>
          <p:nvPr/>
        </p:nvSpPr>
        <p:spPr>
          <a:xfrm>
            <a:off x="5230368" y="731520"/>
            <a:ext cx="3566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Crust (Lithosphere)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230368" y="1005840"/>
            <a:ext cx="35661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6AD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0–70 km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230368" y="1161288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CBD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Oceanic &amp; continental crust; where we live. Tectonic plates are here.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5029200" y="1746504"/>
            <a:ext cx="3840480" cy="914400"/>
          </a:xfrm>
          <a:prstGeom prst="rect">
            <a:avLst/>
          </a:prstGeom>
          <a:solidFill>
            <a:srgbClr val="1B2B3B"/>
          </a:solidFill>
          <a:ln/>
          <a:effectLst>
            <a:outerShdw sx="100000" sy="100000" kx="0" ky="0" algn="bl" rotWithShape="0" blurRad="76200" dist="25400" dir="8100000">
              <a:srgbClr val="000000">
                <a:alpha val="25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5029200" y="1746504"/>
            <a:ext cx="73152" cy="914400"/>
          </a:xfrm>
          <a:prstGeom prst="rect">
            <a:avLst/>
          </a:prstGeom>
          <a:solidFill>
            <a:srgbClr val="F39C12"/>
          </a:solidFill>
          <a:ln/>
        </p:spPr>
      </p:sp>
      <p:sp>
        <p:nvSpPr>
          <p:cNvPr id="17" name="Text 15"/>
          <p:cNvSpPr/>
          <p:nvPr/>
        </p:nvSpPr>
        <p:spPr>
          <a:xfrm>
            <a:off x="5230368" y="1792224"/>
            <a:ext cx="3566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Mantle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230368" y="2066544"/>
            <a:ext cx="35661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6AD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70–2,900 km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230368" y="2221992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CBD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Semi-solid rock (asthenosphere). Convection currents drive plate motion.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029200" y="2807208"/>
            <a:ext cx="3840480" cy="914400"/>
          </a:xfrm>
          <a:prstGeom prst="rect">
            <a:avLst/>
          </a:prstGeom>
          <a:solidFill>
            <a:srgbClr val="1B2B3B"/>
          </a:solidFill>
          <a:ln/>
          <a:effectLst>
            <a:outerShdw sx="100000" sy="100000" kx="0" ky="0" algn="bl" rotWithShape="0" blurRad="76200" dist="25400" dir="8100000">
              <a:srgbClr val="000000">
                <a:alpha val="25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5029200" y="2807208"/>
            <a:ext cx="73152" cy="914400"/>
          </a:xfrm>
          <a:prstGeom prst="rect">
            <a:avLst/>
          </a:prstGeom>
          <a:solidFill>
            <a:srgbClr val="E74C3C"/>
          </a:solidFill>
          <a:ln/>
        </p:spPr>
      </p:sp>
      <p:sp>
        <p:nvSpPr>
          <p:cNvPr id="22" name="Text 20"/>
          <p:cNvSpPr/>
          <p:nvPr/>
        </p:nvSpPr>
        <p:spPr>
          <a:xfrm>
            <a:off x="5230368" y="2852928"/>
            <a:ext cx="3566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Outer Core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5230368" y="3127248"/>
            <a:ext cx="35661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6AD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2,900–5,100 km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5230368" y="3282696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CBD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Liquid iron &amp; nickel; generates Earth's magnetic field.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029200" y="3867912"/>
            <a:ext cx="3840480" cy="914400"/>
          </a:xfrm>
          <a:prstGeom prst="rect">
            <a:avLst/>
          </a:prstGeom>
          <a:solidFill>
            <a:srgbClr val="1B2B3B"/>
          </a:solidFill>
          <a:ln/>
          <a:effectLst>
            <a:outerShdw sx="100000" sy="100000" kx="0" ky="0" algn="bl" rotWithShape="0" blurRad="76200" dist="25400" dir="8100000">
              <a:srgbClr val="000000">
                <a:alpha val="25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5029200" y="3867912"/>
            <a:ext cx="73152" cy="914400"/>
          </a:xfrm>
          <a:prstGeom prst="rect">
            <a:avLst/>
          </a:prstGeom>
          <a:solidFill>
            <a:srgbClr val="B03A2E"/>
          </a:solidFill>
          <a:ln/>
        </p:spPr>
      </p:sp>
      <p:sp>
        <p:nvSpPr>
          <p:cNvPr id="27" name="Text 25"/>
          <p:cNvSpPr/>
          <p:nvPr/>
        </p:nvSpPr>
        <p:spPr>
          <a:xfrm>
            <a:off x="5230368" y="3913632"/>
            <a:ext cx="3566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Inner Core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5230368" y="4187952"/>
            <a:ext cx="35661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6AD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5,100–6,371 km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5230368" y="434340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CBD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Solid iron ball; extreme pressure keeps it solid despite ~5,400°C.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DF2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6B9A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|  The Major Tectonic Plates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320040" y="685800"/>
            <a:ext cx="3840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6B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 Major Plates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20040" y="1234440"/>
            <a:ext cx="3840480" cy="438912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20040" y="1234440"/>
            <a:ext cx="54864" cy="438912"/>
          </a:xfrm>
          <a:prstGeom prst="rect">
            <a:avLst/>
          </a:prstGeom>
          <a:solidFill>
            <a:srgbClr val="E05C2A"/>
          </a:solidFill>
          <a:ln/>
        </p:spPr>
      </p:sp>
      <p:sp>
        <p:nvSpPr>
          <p:cNvPr id="7" name="Text 5"/>
          <p:cNvSpPr/>
          <p:nvPr/>
        </p:nvSpPr>
        <p:spPr>
          <a:xfrm>
            <a:off x="502920" y="1252728"/>
            <a:ext cx="1645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Pacific Plate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02920" y="1444752"/>
            <a:ext cx="3566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Largest tectonic plate; mostly oceanic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20040" y="1737360"/>
            <a:ext cx="3840480" cy="438912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20040" y="1737360"/>
            <a:ext cx="54864" cy="438912"/>
          </a:xfrm>
          <a:prstGeom prst="rect">
            <a:avLst/>
          </a:prstGeom>
          <a:solidFill>
            <a:srgbClr val="1A6B9A"/>
          </a:solidFill>
          <a:ln/>
        </p:spPr>
      </p:sp>
      <p:sp>
        <p:nvSpPr>
          <p:cNvPr id="11" name="Text 9"/>
          <p:cNvSpPr/>
          <p:nvPr/>
        </p:nvSpPr>
        <p:spPr>
          <a:xfrm>
            <a:off x="502920" y="1755648"/>
            <a:ext cx="1645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North American Plate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02920" y="1947672"/>
            <a:ext cx="3566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Carries most of North America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320040" y="2240280"/>
            <a:ext cx="3840480" cy="438912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20040" y="2240280"/>
            <a:ext cx="54864" cy="438912"/>
          </a:xfrm>
          <a:prstGeom prst="rect">
            <a:avLst/>
          </a:prstGeom>
          <a:solidFill>
            <a:srgbClr val="2EC4B6"/>
          </a:solidFill>
          <a:ln/>
        </p:spPr>
      </p:sp>
      <p:sp>
        <p:nvSpPr>
          <p:cNvPr id="15" name="Text 13"/>
          <p:cNvSpPr/>
          <p:nvPr/>
        </p:nvSpPr>
        <p:spPr>
          <a:xfrm>
            <a:off x="502920" y="2258568"/>
            <a:ext cx="1645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Eurasian Plate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02920" y="2450592"/>
            <a:ext cx="3566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Europe + Asia, collides with Indian Plate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320040" y="2743200"/>
            <a:ext cx="3840480" cy="438912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320040" y="2743200"/>
            <a:ext cx="54864" cy="438912"/>
          </a:xfrm>
          <a:prstGeom prst="rect">
            <a:avLst/>
          </a:prstGeom>
          <a:solidFill>
            <a:srgbClr val="E05C2A"/>
          </a:solidFill>
          <a:ln/>
        </p:spPr>
      </p:sp>
      <p:sp>
        <p:nvSpPr>
          <p:cNvPr id="19" name="Text 17"/>
          <p:cNvSpPr/>
          <p:nvPr/>
        </p:nvSpPr>
        <p:spPr>
          <a:xfrm>
            <a:off x="502920" y="2761488"/>
            <a:ext cx="1645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African Plate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502920" y="2953512"/>
            <a:ext cx="3566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Splitting along East African Rift Valley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320040" y="3246120"/>
            <a:ext cx="3840480" cy="438912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320040" y="3246120"/>
            <a:ext cx="54864" cy="438912"/>
          </a:xfrm>
          <a:prstGeom prst="rect">
            <a:avLst/>
          </a:prstGeom>
          <a:solidFill>
            <a:srgbClr val="1A6B9A"/>
          </a:solidFill>
          <a:ln/>
        </p:spPr>
      </p:sp>
      <p:sp>
        <p:nvSpPr>
          <p:cNvPr id="23" name="Text 21"/>
          <p:cNvSpPr/>
          <p:nvPr/>
        </p:nvSpPr>
        <p:spPr>
          <a:xfrm>
            <a:off x="502920" y="3264408"/>
            <a:ext cx="1645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Antarctic Plate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02920" y="3456432"/>
            <a:ext cx="3566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Surrounds Antarctica; slow moving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320040" y="3749040"/>
            <a:ext cx="3840480" cy="438912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0040" y="3749040"/>
            <a:ext cx="54864" cy="438912"/>
          </a:xfrm>
          <a:prstGeom prst="rect">
            <a:avLst/>
          </a:prstGeom>
          <a:solidFill>
            <a:srgbClr val="2EC4B6"/>
          </a:solidFill>
          <a:ln/>
        </p:spPr>
      </p:sp>
      <p:sp>
        <p:nvSpPr>
          <p:cNvPr id="27" name="Text 25"/>
          <p:cNvSpPr/>
          <p:nvPr/>
        </p:nvSpPr>
        <p:spPr>
          <a:xfrm>
            <a:off x="502920" y="3767328"/>
            <a:ext cx="1645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Indo-Australian Plate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502920" y="3959352"/>
            <a:ext cx="3566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Still colliding, forming the Himalayas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320040" y="4251960"/>
            <a:ext cx="3840480" cy="438912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320040" y="4251960"/>
            <a:ext cx="54864" cy="438912"/>
          </a:xfrm>
          <a:prstGeom prst="rect">
            <a:avLst/>
          </a:prstGeom>
          <a:solidFill>
            <a:srgbClr val="E05C2A"/>
          </a:solidFill>
          <a:ln/>
        </p:spPr>
      </p:sp>
      <p:sp>
        <p:nvSpPr>
          <p:cNvPr id="31" name="Text 29"/>
          <p:cNvSpPr/>
          <p:nvPr/>
        </p:nvSpPr>
        <p:spPr>
          <a:xfrm>
            <a:off x="502920" y="4270248"/>
            <a:ext cx="1645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South American Plate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502920" y="4462272"/>
            <a:ext cx="3566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Andes formed by collision with Nazca Plate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4572000" y="685800"/>
            <a:ext cx="1965960" cy="1965960"/>
          </a:xfrm>
          <a:prstGeom prst="rect">
            <a:avLst/>
          </a:prstGeom>
          <a:solidFill>
            <a:srgbClr val="1A6B9A"/>
          </a:solidFill>
          <a:ln/>
          <a:effectLst>
            <a:outerShdw sx="100000" sy="100000" kx="0" ky="0" algn="bl" rotWithShape="0" blurRad="101600" dist="25400" dir="8100000">
              <a:srgbClr val="000000">
                <a:alpha val="15000"/>
              </a:srgbClr>
            </a:outerShdw>
          </a:effectLst>
        </p:spPr>
      </p:sp>
      <p:sp>
        <p:nvSpPr>
          <p:cNvPr id="34" name="Text 32"/>
          <p:cNvSpPr/>
          <p:nvPr/>
        </p:nvSpPr>
        <p:spPr>
          <a:xfrm>
            <a:off x="4572000" y="1097280"/>
            <a:ext cx="1965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4400" dirty="0"/>
          </a:p>
        </p:txBody>
      </p:sp>
      <p:sp>
        <p:nvSpPr>
          <p:cNvPr id="35" name="Text 33"/>
          <p:cNvSpPr/>
          <p:nvPr/>
        </p:nvSpPr>
        <p:spPr>
          <a:xfrm>
            <a:off x="4572000" y="1920240"/>
            <a:ext cx="1965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 Plates</a:t>
            </a:r>
            <a:endParaRPr lang="en-US" sz="1300" dirty="0"/>
          </a:p>
        </p:txBody>
      </p:sp>
      <p:sp>
        <p:nvSpPr>
          <p:cNvPr id="36" name="Shape 34"/>
          <p:cNvSpPr/>
          <p:nvPr/>
        </p:nvSpPr>
        <p:spPr>
          <a:xfrm>
            <a:off x="6858000" y="685800"/>
            <a:ext cx="1965960" cy="1965960"/>
          </a:xfrm>
          <a:prstGeom prst="rect">
            <a:avLst/>
          </a:prstGeom>
          <a:solidFill>
            <a:srgbClr val="E05C2A"/>
          </a:solidFill>
          <a:ln/>
          <a:effectLst>
            <a:outerShdw sx="100000" sy="100000" kx="0" ky="0" algn="bl" rotWithShape="0" blurRad="101600" dist="25400" dir="8100000">
              <a:srgbClr val="000000">
                <a:alpha val="15000"/>
              </a:srgbClr>
            </a:outerShdw>
          </a:effectLst>
        </p:spPr>
      </p:sp>
      <p:sp>
        <p:nvSpPr>
          <p:cNvPr id="37" name="Text 35"/>
          <p:cNvSpPr/>
          <p:nvPr/>
        </p:nvSpPr>
        <p:spPr>
          <a:xfrm>
            <a:off x="6858000" y="1097280"/>
            <a:ext cx="1965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~20</a:t>
            </a:r>
            <a:endParaRPr lang="en-US" sz="4400" dirty="0"/>
          </a:p>
        </p:txBody>
      </p:sp>
      <p:sp>
        <p:nvSpPr>
          <p:cNvPr id="38" name="Text 36"/>
          <p:cNvSpPr/>
          <p:nvPr/>
        </p:nvSpPr>
        <p:spPr>
          <a:xfrm>
            <a:off x="6858000" y="1920240"/>
            <a:ext cx="1965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Minor Plates</a:t>
            </a:r>
            <a:endParaRPr lang="en-US" sz="1300" dirty="0"/>
          </a:p>
        </p:txBody>
      </p:sp>
      <p:sp>
        <p:nvSpPr>
          <p:cNvPr id="39" name="Shape 37"/>
          <p:cNvSpPr/>
          <p:nvPr/>
        </p:nvSpPr>
        <p:spPr>
          <a:xfrm>
            <a:off x="4572000" y="2880360"/>
            <a:ext cx="1965960" cy="1965960"/>
          </a:xfrm>
          <a:prstGeom prst="rect">
            <a:avLst/>
          </a:prstGeom>
          <a:solidFill>
            <a:srgbClr val="2EC4B6"/>
          </a:solidFill>
          <a:ln/>
          <a:effectLst>
            <a:outerShdw sx="100000" sy="100000" kx="0" ky="0" algn="bl" rotWithShape="0" blurRad="101600" dist="25400" dir="8100000">
              <a:srgbClr val="000000">
                <a:alpha val="15000"/>
              </a:srgbClr>
            </a:outerShdw>
          </a:effectLst>
        </p:spPr>
      </p:sp>
      <p:sp>
        <p:nvSpPr>
          <p:cNvPr id="40" name="Text 38"/>
          <p:cNvSpPr/>
          <p:nvPr/>
        </p:nvSpPr>
        <p:spPr>
          <a:xfrm>
            <a:off x="4572000" y="3291840"/>
            <a:ext cx="1965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100km</a:t>
            </a:r>
            <a:endParaRPr lang="en-US" sz="4400" dirty="0"/>
          </a:p>
        </p:txBody>
      </p:sp>
      <p:sp>
        <p:nvSpPr>
          <p:cNvPr id="41" name="Text 39"/>
          <p:cNvSpPr/>
          <p:nvPr/>
        </p:nvSpPr>
        <p:spPr>
          <a:xfrm>
            <a:off x="4572000" y="4114800"/>
            <a:ext cx="1965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Avg Thickness</a:t>
            </a:r>
            <a:endParaRPr lang="en-US" sz="1300" dirty="0"/>
          </a:p>
        </p:txBody>
      </p:sp>
      <p:sp>
        <p:nvSpPr>
          <p:cNvPr id="42" name="Shape 40"/>
          <p:cNvSpPr/>
          <p:nvPr/>
        </p:nvSpPr>
        <p:spPr>
          <a:xfrm>
            <a:off x="6858000" y="2880360"/>
            <a:ext cx="1965960" cy="1965960"/>
          </a:xfrm>
          <a:prstGeom prst="rect">
            <a:avLst/>
          </a:prstGeom>
          <a:solidFill>
            <a:srgbClr val="F6AD55"/>
          </a:solidFill>
          <a:ln/>
          <a:effectLst>
            <a:outerShdw sx="100000" sy="100000" kx="0" ky="0" algn="bl" rotWithShape="0" blurRad="101600" dist="25400" dir="8100000">
              <a:srgbClr val="000000">
                <a:alpha val="15000"/>
              </a:srgbClr>
            </a:outerShdw>
          </a:effectLst>
        </p:spPr>
      </p:sp>
      <p:sp>
        <p:nvSpPr>
          <p:cNvPr id="43" name="Text 41"/>
          <p:cNvSpPr/>
          <p:nvPr/>
        </p:nvSpPr>
        <p:spPr>
          <a:xfrm>
            <a:off x="6858000" y="3291840"/>
            <a:ext cx="1965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20cm</a:t>
            </a:r>
            <a:endParaRPr lang="en-US" sz="4400" dirty="0"/>
          </a:p>
        </p:txBody>
      </p:sp>
      <p:sp>
        <p:nvSpPr>
          <p:cNvPr id="44" name="Text 42"/>
          <p:cNvSpPr/>
          <p:nvPr/>
        </p:nvSpPr>
        <p:spPr>
          <a:xfrm>
            <a:off x="6858000" y="4114800"/>
            <a:ext cx="1965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 Speed/Year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6B9A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 |  Types of Plate Boundaries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320040" y="685800"/>
            <a:ext cx="2743200" cy="4206240"/>
          </a:xfrm>
          <a:prstGeom prst="rect">
            <a:avLst/>
          </a:prstGeom>
          <a:solidFill>
            <a:srgbClr val="1B2B3B"/>
          </a:solidFill>
          <a:ln/>
          <a:effectLst>
            <a:outerShdw sx="100000" sy="100000" kx="0" ky="0" algn="bl" rotWithShape="0" blurRad="127000" dist="38100" dir="8100000">
              <a:srgbClr val="000000">
                <a:alpha val="3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685800"/>
            <a:ext cx="2743200" cy="502920"/>
          </a:xfrm>
          <a:prstGeom prst="rect">
            <a:avLst/>
          </a:prstGeom>
          <a:solidFill>
            <a:srgbClr val="E05C2A"/>
          </a:solidFill>
          <a:ln/>
        </p:spPr>
      </p:sp>
      <p:sp>
        <p:nvSpPr>
          <p:cNvPr id="6" name="Text 4"/>
          <p:cNvSpPr/>
          <p:nvPr/>
        </p:nvSpPr>
        <p:spPr>
          <a:xfrm>
            <a:off x="411480" y="685800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Convergent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411480" y="1325880"/>
            <a:ext cx="25603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200" dirty="0">
                <a:solidFill>
                  <a:srgbClr val="E05C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▼▲</a:t>
            </a:r>
            <a:endParaRPr lang="en-US" sz="4200" dirty="0"/>
          </a:p>
        </p:txBody>
      </p:sp>
      <p:sp>
        <p:nvSpPr>
          <p:cNvPr id="8" name="Text 6"/>
          <p:cNvSpPr/>
          <p:nvPr/>
        </p:nvSpPr>
        <p:spPr>
          <a:xfrm>
            <a:off x="457200" y="214884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BD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Plates move TOWARD each other.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CBD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Ocean–ocean, ocean–continent, or continent–continent collisions.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57200" y="3611880"/>
            <a:ext cx="2468880" cy="36576"/>
          </a:xfrm>
          <a:prstGeom prst="rect">
            <a:avLst/>
          </a:prstGeom>
          <a:solidFill>
            <a:srgbClr val="E05C2A"/>
          </a:solidFill>
          <a:ln/>
        </p:spPr>
      </p:sp>
      <p:sp>
        <p:nvSpPr>
          <p:cNvPr id="10" name="Text 8"/>
          <p:cNvSpPr/>
          <p:nvPr/>
        </p:nvSpPr>
        <p:spPr>
          <a:xfrm>
            <a:off x="457200" y="3703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05C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Examples: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57200" y="3913632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CBD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Himalayas • Andes • Mariana Trench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246120" y="685800"/>
            <a:ext cx="2743200" cy="4206240"/>
          </a:xfrm>
          <a:prstGeom prst="rect">
            <a:avLst/>
          </a:prstGeom>
          <a:solidFill>
            <a:srgbClr val="1B2B3B"/>
          </a:solidFill>
          <a:ln/>
          <a:effectLst>
            <a:outerShdw sx="100000" sy="100000" kx="0" ky="0" algn="bl" rotWithShape="0" blurRad="127000" dist="38100" dir="8100000">
              <a:srgbClr val="000000">
                <a:alpha val="3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246120" y="685800"/>
            <a:ext cx="2743200" cy="502920"/>
          </a:xfrm>
          <a:prstGeom prst="rect">
            <a:avLst/>
          </a:prstGeom>
          <a:solidFill>
            <a:srgbClr val="2EC4B6"/>
          </a:solidFill>
          <a:ln/>
        </p:spPr>
      </p:sp>
      <p:sp>
        <p:nvSpPr>
          <p:cNvPr id="14" name="Text 12"/>
          <p:cNvSpPr/>
          <p:nvPr/>
        </p:nvSpPr>
        <p:spPr>
          <a:xfrm>
            <a:off x="3337560" y="685800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Divergent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3337560" y="1325880"/>
            <a:ext cx="25603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200" dirty="0">
                <a:solidFill>
                  <a:srgbClr val="2EC4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◄►</a:t>
            </a:r>
            <a:endParaRPr lang="en-US" sz="4200" dirty="0"/>
          </a:p>
        </p:txBody>
      </p:sp>
      <p:sp>
        <p:nvSpPr>
          <p:cNvPr id="16" name="Text 14"/>
          <p:cNvSpPr/>
          <p:nvPr/>
        </p:nvSpPr>
        <p:spPr>
          <a:xfrm>
            <a:off x="3383280" y="214884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BD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Plates move APART from each other.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CBD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crust is created as magma rises to fill the gap.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3383280" y="3611880"/>
            <a:ext cx="2468880" cy="36576"/>
          </a:xfrm>
          <a:prstGeom prst="rect">
            <a:avLst/>
          </a:prstGeom>
          <a:solidFill>
            <a:srgbClr val="2EC4B6"/>
          </a:solidFill>
          <a:ln/>
        </p:spPr>
      </p:sp>
      <p:sp>
        <p:nvSpPr>
          <p:cNvPr id="18" name="Text 16"/>
          <p:cNvSpPr/>
          <p:nvPr/>
        </p:nvSpPr>
        <p:spPr>
          <a:xfrm>
            <a:off x="3383280" y="3703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EC4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Examples: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3383280" y="3913632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CBD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Mid-Atlantic Ridge • East African Rift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172200" y="685800"/>
            <a:ext cx="2743200" cy="4206240"/>
          </a:xfrm>
          <a:prstGeom prst="rect">
            <a:avLst/>
          </a:prstGeom>
          <a:solidFill>
            <a:srgbClr val="1B2B3B"/>
          </a:solidFill>
          <a:ln/>
          <a:effectLst>
            <a:outerShdw sx="100000" sy="100000" kx="0" ky="0" algn="bl" rotWithShape="0" blurRad="127000" dist="38100" dir="8100000">
              <a:srgbClr val="000000">
                <a:alpha val="3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6172200" y="685800"/>
            <a:ext cx="2743200" cy="502920"/>
          </a:xfrm>
          <a:prstGeom prst="rect">
            <a:avLst/>
          </a:prstGeom>
          <a:solidFill>
            <a:srgbClr val="F6AD55"/>
          </a:solidFill>
          <a:ln/>
        </p:spPr>
      </p:sp>
      <p:sp>
        <p:nvSpPr>
          <p:cNvPr id="22" name="Text 20"/>
          <p:cNvSpPr/>
          <p:nvPr/>
        </p:nvSpPr>
        <p:spPr>
          <a:xfrm>
            <a:off x="6263640" y="685800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Transform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6263640" y="1325880"/>
            <a:ext cx="25603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200" dirty="0">
                <a:solidFill>
                  <a:srgbClr val="F6AD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↔</a:t>
            </a:r>
            <a:endParaRPr lang="en-US" sz="4200" dirty="0"/>
          </a:p>
        </p:txBody>
      </p:sp>
      <p:sp>
        <p:nvSpPr>
          <p:cNvPr id="24" name="Text 22"/>
          <p:cNvSpPr/>
          <p:nvPr/>
        </p:nvSpPr>
        <p:spPr>
          <a:xfrm>
            <a:off x="6309360" y="214884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BD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Plates slide HORIZONTALLY past each other.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CBD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crust is created or destroyed, but intense friction causes earthquakes.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6309360" y="3611880"/>
            <a:ext cx="2468880" cy="36576"/>
          </a:xfrm>
          <a:prstGeom prst="rect">
            <a:avLst/>
          </a:prstGeom>
          <a:solidFill>
            <a:srgbClr val="F6AD55"/>
          </a:solidFill>
          <a:ln/>
        </p:spPr>
      </p:sp>
      <p:sp>
        <p:nvSpPr>
          <p:cNvPr id="26" name="Text 24"/>
          <p:cNvSpPr/>
          <p:nvPr/>
        </p:nvSpPr>
        <p:spPr>
          <a:xfrm>
            <a:off x="6309360" y="3703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6AD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Examples: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6309360" y="3913632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CBD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 Andreas Fault • Alpine Fault (NZ)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DF2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6B9A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 |  Convergent Boundaries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320040" y="685800"/>
            <a:ext cx="4206240" cy="20116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685800"/>
            <a:ext cx="4206240" cy="384048"/>
          </a:xfrm>
          <a:prstGeom prst="rect">
            <a:avLst/>
          </a:prstGeom>
          <a:solidFill>
            <a:srgbClr val="1A6B9A"/>
          </a:solidFill>
          <a:ln/>
        </p:spPr>
      </p:sp>
      <p:sp>
        <p:nvSpPr>
          <p:cNvPr id="6" name="Text 4"/>
          <p:cNvSpPr/>
          <p:nvPr/>
        </p:nvSpPr>
        <p:spPr>
          <a:xfrm>
            <a:off x="429768" y="685800"/>
            <a:ext cx="398678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Oceanic–Oceanic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39319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oceanic plates collide. The denser plate subducts beneath the other, creating a deep ocean trench and volcanic island arcs.</a:t>
            </a:r>
            <a:endParaRPr lang="en-US" sz="1250" dirty="0"/>
          </a:p>
          <a:p>
            <a:pPr indent="0" marL="0">
              <a:buNone/>
            </a:pP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Japan and the Aleutian Islands.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4709160" y="685800"/>
            <a:ext cx="4206240" cy="20116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709160" y="685800"/>
            <a:ext cx="4206240" cy="384048"/>
          </a:xfrm>
          <a:prstGeom prst="rect">
            <a:avLst/>
          </a:prstGeom>
          <a:solidFill>
            <a:srgbClr val="E05C2A"/>
          </a:solidFill>
          <a:ln/>
        </p:spPr>
      </p:sp>
      <p:sp>
        <p:nvSpPr>
          <p:cNvPr id="10" name="Text 8"/>
          <p:cNvSpPr/>
          <p:nvPr/>
        </p:nvSpPr>
        <p:spPr>
          <a:xfrm>
            <a:off x="4818888" y="685800"/>
            <a:ext cx="398678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Oceanic–Continental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846320" y="1143000"/>
            <a:ext cx="39319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denser oceanic plate dives under the lighter continental plate. Creates coastal mountain ranges and volcanoes.</a:t>
            </a:r>
            <a:endParaRPr lang="en-US" sz="1250" dirty="0"/>
          </a:p>
          <a:p>
            <a:pPr indent="0" marL="0">
              <a:buNone/>
            </a:pP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Andes Mountains (Nazca Plate under South America).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320040" y="2880360"/>
            <a:ext cx="4206240" cy="20116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20040" y="2880360"/>
            <a:ext cx="4206240" cy="384048"/>
          </a:xfrm>
          <a:prstGeom prst="rect">
            <a:avLst/>
          </a:prstGeom>
          <a:solidFill>
            <a:srgbClr val="2EC4B6"/>
          </a:solidFill>
          <a:ln/>
        </p:spPr>
      </p:sp>
      <p:sp>
        <p:nvSpPr>
          <p:cNvPr id="14" name="Text 12"/>
          <p:cNvSpPr/>
          <p:nvPr/>
        </p:nvSpPr>
        <p:spPr>
          <a:xfrm>
            <a:off x="429768" y="2880360"/>
            <a:ext cx="398678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Continental–Continental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57200" y="3337560"/>
            <a:ext cx="39319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plates are similar density — neither subducts. Instead they crumple upward, forming tall mountain ranges.</a:t>
            </a:r>
            <a:endParaRPr lang="en-US" sz="1250" dirty="0"/>
          </a:p>
          <a:p>
            <a:pPr indent="0" marL="0">
              <a:buNone/>
            </a:pP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Himalayas (India–Eurasia collision).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4709160" y="2880360"/>
            <a:ext cx="4206240" cy="20116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709160" y="2880360"/>
            <a:ext cx="4206240" cy="384048"/>
          </a:xfrm>
          <a:prstGeom prst="rect">
            <a:avLst/>
          </a:prstGeom>
          <a:solidFill>
            <a:srgbClr val="F6AD55"/>
          </a:solidFill>
          <a:ln/>
        </p:spPr>
      </p:sp>
      <p:sp>
        <p:nvSpPr>
          <p:cNvPr id="18" name="Text 16"/>
          <p:cNvSpPr/>
          <p:nvPr/>
        </p:nvSpPr>
        <p:spPr>
          <a:xfrm>
            <a:off x="4818888" y="2880360"/>
            <a:ext cx="398678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Feature: Subduction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846320" y="3337560"/>
            <a:ext cx="39319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an oceanic plate dives into the mantle (subduction), it melts and the magma rises, forming volcanic arcs. Subduction zones are the most geologically active places on Earth.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6B9A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 |  Divergent &amp; Transform Boundaries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320040" y="685800"/>
            <a:ext cx="4206240" cy="4206240"/>
          </a:xfrm>
          <a:prstGeom prst="rect">
            <a:avLst/>
          </a:prstGeom>
          <a:solidFill>
            <a:srgbClr val="1B2B3B"/>
          </a:solidFill>
          <a:ln/>
        </p:spPr>
      </p:sp>
      <p:sp>
        <p:nvSpPr>
          <p:cNvPr id="5" name="Shape 3"/>
          <p:cNvSpPr/>
          <p:nvPr/>
        </p:nvSpPr>
        <p:spPr>
          <a:xfrm>
            <a:off x="320040" y="685800"/>
            <a:ext cx="4206240" cy="411480"/>
          </a:xfrm>
          <a:prstGeom prst="rect">
            <a:avLst/>
          </a:prstGeom>
          <a:solidFill>
            <a:srgbClr val="2EC4B6"/>
          </a:solidFill>
          <a:ln/>
        </p:spPr>
      </p:sp>
      <p:sp>
        <p:nvSpPr>
          <p:cNvPr id="6" name="Text 4"/>
          <p:cNvSpPr/>
          <p:nvPr/>
        </p:nvSpPr>
        <p:spPr>
          <a:xfrm>
            <a:off x="411480" y="685800"/>
            <a:ext cx="4023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Divergent Boundaries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02920" y="1188720"/>
            <a:ext cx="3931920" cy="3566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CBD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Plates move apart; magma rises to create new oceanic crust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CBD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Forms mid-ocean ridges — longest mountain range on Earth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CBD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Also occurs on continents: rift valleys form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CBD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Mid-Atlantic Ridge is widening by ~2.5 cm/year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CBD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Iceland sits directly on the Mid-Atlantic Ridge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CBD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Seafloor spreading is the main process here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709160" y="685800"/>
            <a:ext cx="4206240" cy="4206240"/>
          </a:xfrm>
          <a:prstGeom prst="rect">
            <a:avLst/>
          </a:prstGeom>
          <a:solidFill>
            <a:srgbClr val="1B2B3B"/>
          </a:solidFill>
          <a:ln/>
        </p:spPr>
      </p:sp>
      <p:sp>
        <p:nvSpPr>
          <p:cNvPr id="9" name="Shape 7"/>
          <p:cNvSpPr/>
          <p:nvPr/>
        </p:nvSpPr>
        <p:spPr>
          <a:xfrm>
            <a:off x="4709160" y="685800"/>
            <a:ext cx="4206240" cy="411480"/>
          </a:xfrm>
          <a:prstGeom prst="rect">
            <a:avLst/>
          </a:prstGeom>
          <a:solidFill>
            <a:srgbClr val="F6AD55"/>
          </a:solidFill>
          <a:ln/>
        </p:spPr>
      </p:sp>
      <p:sp>
        <p:nvSpPr>
          <p:cNvPr id="10" name="Text 8"/>
          <p:cNvSpPr/>
          <p:nvPr/>
        </p:nvSpPr>
        <p:spPr>
          <a:xfrm>
            <a:off x="4800600" y="685800"/>
            <a:ext cx="4023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Transform Boundaries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892040" y="1188720"/>
            <a:ext cx="3931920" cy="3566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CBD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Plates grind laterally past each other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CBD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crust created or destroyed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CBD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Enormous friction builds up and releases as earthquakes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CBD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 Andreas Fault (California) — most famous example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CBD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Moving at ~5 cm/year — LA moves toward San Francisco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CBD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Tsunamis can be triggered by offshore transform faults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DF2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1A6B9A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 |  Earthquakes &amp; Volcanoes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320040" y="685800"/>
            <a:ext cx="8503920" cy="777240"/>
          </a:xfrm>
          <a:prstGeom prst="rect">
            <a:avLst/>
          </a:prstGeom>
          <a:solidFill>
            <a:srgbClr val="E05C2A"/>
          </a:solidFill>
          <a:ln/>
        </p:spPr>
      </p:sp>
      <p:sp>
        <p:nvSpPr>
          <p:cNvPr id="5" name="Text 3"/>
          <p:cNvSpPr/>
          <p:nvPr/>
        </p:nvSpPr>
        <p:spPr>
          <a:xfrm>
            <a:off x="502920" y="713232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"Ring of Fire" — 90% of the world's earthquakes and 75% of volcanoes occur here, tracing tectonic plate boundaries around the Pacific Ocean.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320040" y="1600200"/>
            <a:ext cx="4114800" cy="3200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20040" y="1600200"/>
            <a:ext cx="4114800" cy="457200"/>
          </a:xfrm>
          <a:prstGeom prst="rect">
            <a:avLst/>
          </a:prstGeom>
          <a:solidFill>
            <a:srgbClr val="1A6B9A"/>
          </a:solidFill>
          <a:ln/>
        </p:spPr>
      </p:sp>
      <p:sp>
        <p:nvSpPr>
          <p:cNvPr id="8" name="Text 6"/>
          <p:cNvSpPr/>
          <p:nvPr/>
        </p:nvSpPr>
        <p:spPr>
          <a:xfrm>
            <a:off x="411480" y="1600200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🌍  Earthquakes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57200" y="2148840"/>
            <a:ext cx="384048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b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Cause: </a:t>
            </a:r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Sudden release of energy from friction at plate boundaries
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b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Focus: </a:t>
            </a:r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 underground where quake originates (hypocentre)
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b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Epicentre: </a:t>
            </a:r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 on the surface directly above
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b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Scale: </a:t>
            </a:r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Richter scale measures magnitude (each step = 10× stronger)
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b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common at: </a:t>
            </a:r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Transform &amp; convergent boundaries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709160" y="1600200"/>
            <a:ext cx="4114800" cy="3200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709160" y="1600200"/>
            <a:ext cx="4114800" cy="457200"/>
          </a:xfrm>
          <a:prstGeom prst="rect">
            <a:avLst/>
          </a:prstGeom>
          <a:solidFill>
            <a:srgbClr val="E05C2A"/>
          </a:solidFill>
          <a:ln/>
        </p:spPr>
      </p:sp>
      <p:sp>
        <p:nvSpPr>
          <p:cNvPr id="12" name="Text 10"/>
          <p:cNvSpPr/>
          <p:nvPr/>
        </p:nvSpPr>
        <p:spPr>
          <a:xfrm>
            <a:off x="4800600" y="1600200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🌋  Volcanoes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846320" y="2148840"/>
            <a:ext cx="384048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b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Cause: </a:t>
            </a:r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Magma rises through crust at plate boundaries or hotspots
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b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Types: </a:t>
            </a:r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Shield, composite (stratovolcano), cinder cone
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b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Hotspots: </a:t>
            </a:r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Fixed plumes of magma — e.g. Hawaii chain of islands
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b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Subduction zones: </a:t>
            </a:r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Melting oceanic plate generates explosive volcanoes
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b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common at: </a:t>
            </a:r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Divergent &amp; convergent boundaries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Plate Tectonics</dc:title>
  <dc:subject>PptxGenJS Presentation</dc:subject>
  <dc:creator>PptxGenJS</dc:creator>
  <cp:lastModifiedBy>PptxGenJS</cp:lastModifiedBy>
  <cp:revision>1</cp:revision>
  <dcterms:created xsi:type="dcterms:W3CDTF">2026-04-05T05:40:13Z</dcterms:created>
  <dcterms:modified xsi:type="dcterms:W3CDTF">2026-04-05T05:40:13Z</dcterms:modified>
</cp:coreProperties>
</file>