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43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E9C46A"/>
          </a:solidFill>
          <a:ln w="12700">
            <a:solidFill>
              <a:srgbClr val="E9C46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858000" y="0"/>
            <a:ext cx="2286000" cy="5143500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132320" y="365760"/>
            <a:ext cx="1645920" cy="1645920"/>
          </a:xfrm>
          <a:prstGeom prst="ellipse">
            <a:avLst/>
          </a:prstGeom>
          <a:solidFill>
            <a:srgbClr val="52B788">
              <a:alpha val="60000"/>
            </a:srgbClr>
          </a:solidFill>
          <a:ln w="12700">
            <a:solidFill>
              <a:srgbClr val="52B788">
                <a:alpha val="6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498080" y="2377440"/>
            <a:ext cx="1097280" cy="1097280"/>
          </a:xfrm>
          <a:prstGeom prst="ellipse">
            <a:avLst/>
          </a:prstGeom>
          <a:solidFill>
            <a:srgbClr val="E9C46A">
              <a:alpha val="70000"/>
            </a:srgbClr>
          </a:solidFill>
          <a:ln w="12700">
            <a:solidFill>
              <a:srgbClr val="E9C46A">
                <a:alpha val="7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640080"/>
            <a:ext cx="6217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SOCIAL SCIENCE</a:t>
            </a:r>
            <a:endParaRPr lang="en-US" sz="4400" dirty="0"/>
          </a:p>
        </p:txBody>
      </p:sp>
      <p:sp>
        <p:nvSpPr>
          <p:cNvPr id="7" name="Text 5"/>
          <p:cNvSpPr/>
          <p:nvPr/>
        </p:nvSpPr>
        <p:spPr>
          <a:xfrm>
            <a:off x="365760" y="1508760"/>
            <a:ext cx="6217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i="1" dirty="0">
                <a:solidFill>
                  <a:srgbClr val="E9C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Foundations, Geography &amp; Sustainability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365760" y="2103120"/>
            <a:ext cx="5029200" cy="41148"/>
          </a:xfrm>
          <a:prstGeom prst="rect">
            <a:avLst/>
          </a:prstGeom>
          <a:solidFill>
            <a:srgbClr val="E9C46A"/>
          </a:solidFill>
          <a:ln w="12700">
            <a:solidFill>
              <a:srgbClr val="E9C46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2286000"/>
            <a:ext cx="6217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Graduation-Level Study of Society, Space, and Interconnected Disciplines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365760" y="3017520"/>
            <a:ext cx="146304" cy="146304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94360" y="2990088"/>
            <a:ext cx="5943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F8F9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Concept &amp; Relevance of Social Science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365760" y="3429000"/>
            <a:ext cx="146304" cy="146304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94360" y="3401568"/>
            <a:ext cx="5943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F8F9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Geography: Meaning &amp; Scope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365760" y="3840480"/>
            <a:ext cx="146304" cy="146304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94360" y="3813048"/>
            <a:ext cx="5943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F8F9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Interdisciplinary Connections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365760" y="4251960"/>
            <a:ext cx="146304" cy="146304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94360" y="4224528"/>
            <a:ext cx="5943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F8F9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Sustainability as a Guiding Value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365760" y="4754880"/>
            <a:ext cx="6400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ADB5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Graduation Level | Social Sciences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8F9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4572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 |  Interconnection: Geography &amp; Political Science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274320" y="896112"/>
            <a:ext cx="8595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intersection of Geography and Political Science gives rise to Political Geography and Geopolitics — examining how space, place, and territory shape political authority, identity, and conflict.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228600" y="1481328"/>
            <a:ext cx="4251960" cy="1078992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228600" y="1481328"/>
            <a:ext cx="109728" cy="1078992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29768" y="1536192"/>
            <a:ext cx="3931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B4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Territorial Sovereignty &amp; Boundaries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429768" y="1828800"/>
            <a:ext cx="39319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 power is exercised over defined territory. Geography determines borders — rivers, mountains, and coasts often form natural frontiers. Political geographers study how borders are constructed, contested, and renegotiated (e.g., McMahon Line, LAC).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690872" y="1481328"/>
            <a:ext cx="4251960" cy="1078992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8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690872" y="1481328"/>
            <a:ext cx="109728" cy="1078992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892040" y="1536192"/>
            <a:ext cx="3931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B4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Geopolitics &amp; Strategic Power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4892040" y="1828800"/>
            <a:ext cx="39319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Mackinder's Heartland Theory posited that control of Eurasia's interior = global power. Mahan's Sea Power Theory emphasised naval dominance. These theories shaped 20th-century alliances (NATO, Warsaw Pact) and contemporary US-China rivalry in the Indo-Pacific.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228600" y="2642616"/>
            <a:ext cx="4251960" cy="1078992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8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228600" y="2642616"/>
            <a:ext cx="109728" cy="1078992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9768" y="2697480"/>
            <a:ext cx="3931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B4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Electoral Geography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429768" y="2990088"/>
            <a:ext cx="39319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Examines how geographic factors influence voting behaviour, political party dominance, gerrymandering, and representation. Spatial patterns of votes reflect ethnic, economic, and cultural geographies of constituencies.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690872" y="2642616"/>
            <a:ext cx="4251960" cy="1078992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8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4690872" y="2642616"/>
            <a:ext cx="109728" cy="1078992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892040" y="2697480"/>
            <a:ext cx="3931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B4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Resource Geopolitics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4892040" y="2990088"/>
            <a:ext cx="39319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 of natural resources — oil (Middle East), rare earth minerals (Africa, China), freshwater (Nile, Mekong) — drives political competition, sanctions, and conflict. Resource geography is central to understanding 21st-century international relations.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228600" y="3803904"/>
            <a:ext cx="4251960" cy="1078992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8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228600" y="3803904"/>
            <a:ext cx="109728" cy="1078992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29768" y="3858768"/>
            <a:ext cx="3931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B4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Nationalism &amp; Identity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429768" y="4151376"/>
            <a:ext cx="39319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Geographic homelands, rivers, mountains, and sacred sites are embedded in national identities and political narratives. Territorial claims rooted in historical geography fuel secessionist and irredentist movements worldwide.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690872" y="3803904"/>
            <a:ext cx="4251960" cy="1078992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8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4690872" y="3803904"/>
            <a:ext cx="109728" cy="1078992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892040" y="3858768"/>
            <a:ext cx="3931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B4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Federalism &amp; Decentralisation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4892040" y="4151376"/>
            <a:ext cx="39319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Geographic size and regional diversity necessitate federal or decentralised governance systems (India, USA, Germany). Regional geography informs administrative divisions, fiscal federalism, and local governance structures.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B43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8288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 |  Interconnection: Geography &amp; Economics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365760" y="804672"/>
            <a:ext cx="8229600" cy="41148"/>
          </a:xfrm>
          <a:prstGeom prst="rect">
            <a:avLst/>
          </a:prstGeom>
          <a:solidFill>
            <a:srgbClr val="E9C46A"/>
          </a:solidFill>
          <a:ln w="12700">
            <a:solidFill>
              <a:srgbClr val="E9C46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91440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Economic Geography explores the spatial dimensions of economic activity — why industries locate where they do, how trade flows across space, and why some regions prosper while others lag.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228600" y="1463040"/>
            <a:ext cx="4206240" cy="3383280"/>
          </a:xfrm>
          <a:prstGeom prst="rect">
            <a:avLst/>
          </a:prstGeom>
          <a:solidFill>
            <a:srgbClr val="2D6A4F"/>
          </a:solidFill>
          <a:ln/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228600" y="1463040"/>
            <a:ext cx="4206240" cy="347472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65760" y="1499616"/>
            <a:ext cx="3931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Concepts in Economic Geography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365760" y="1920240"/>
            <a:ext cx="109728" cy="109728"/>
          </a:xfrm>
          <a:prstGeom prst="rect">
            <a:avLst/>
          </a:prstGeom>
          <a:solidFill>
            <a:srgbClr val="E9C46A"/>
          </a:solidFill>
          <a:ln w="12700">
            <a:solidFill>
              <a:srgbClr val="E9C46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1874520"/>
            <a:ext cx="3794760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E9C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Location Theory: </a:t>
            </a:r>
            <a:pPr indent="0" marL="0">
              <a:buNone/>
            </a:pPr>
            <a:r>
              <a:rPr lang="en-US" sz="110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Weber's Least-Cost Theory (minimise transport + labour costs); Von Thunen's Land-Use rings around cities; Hotelling's principle of spatial competition.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65760" y="2651760"/>
            <a:ext cx="109728" cy="109728"/>
          </a:xfrm>
          <a:prstGeom prst="rect">
            <a:avLst/>
          </a:prstGeom>
          <a:solidFill>
            <a:srgbClr val="E9C46A"/>
          </a:solidFill>
          <a:ln w="12700">
            <a:solidFill>
              <a:srgbClr val="E9C46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2606040"/>
            <a:ext cx="3794760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E9C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Core-Periphery Model: </a:t>
            </a:r>
            <a:pPr indent="0" marL="0">
              <a:buNone/>
            </a:pPr>
            <a:r>
              <a:rPr lang="en-US" sz="110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Wallerstein's World-Systems Theory — wealthy core nations exploit peripheral regions for resources; semi-periphery acts as buffer zone.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365760" y="3383280"/>
            <a:ext cx="109728" cy="109728"/>
          </a:xfrm>
          <a:prstGeom prst="rect">
            <a:avLst/>
          </a:prstGeom>
          <a:solidFill>
            <a:srgbClr val="E9C46A"/>
          </a:solidFill>
          <a:ln w="12700">
            <a:solidFill>
              <a:srgbClr val="E9C46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8640" y="3337560"/>
            <a:ext cx="3794760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E9C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Agglomeration Economies: </a:t>
            </a:r>
            <a:pPr indent="0" marL="0">
              <a:buNone/>
            </a:pPr>
            <a:r>
              <a:rPr lang="en-US" sz="110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Industries cluster spatially (Silicon Valley, Detroit, Ruhr) to benefit from shared infrastructure, skilled labour pools, and knowledge spillovers.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365760" y="4114800"/>
            <a:ext cx="109728" cy="109728"/>
          </a:xfrm>
          <a:prstGeom prst="rect">
            <a:avLst/>
          </a:prstGeom>
          <a:solidFill>
            <a:srgbClr val="E9C46A"/>
          </a:solidFill>
          <a:ln w="12700">
            <a:solidFill>
              <a:srgbClr val="E9C46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48640" y="4069080"/>
            <a:ext cx="3794760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E9C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Trade &amp; Comparative Advantage: </a:t>
            </a:r>
            <a:pPr indent="0" marL="0">
              <a:buNone/>
            </a:pPr>
            <a:r>
              <a:rPr lang="en-US" sz="110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Ricardo's comparative advantage has a spatial dimension — countries export goods reflecting their geographic endowments (oil, agriculture, minerals).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709160" y="1463040"/>
            <a:ext cx="4206240" cy="3383280"/>
          </a:xfrm>
          <a:prstGeom prst="rect">
            <a:avLst/>
          </a:prstGeom>
          <a:solidFill>
            <a:srgbClr val="2D6A4F"/>
          </a:solidFill>
          <a:ln/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4709160" y="1463040"/>
            <a:ext cx="4206240" cy="347472"/>
          </a:xfrm>
          <a:prstGeom prst="rect">
            <a:avLst/>
          </a:prstGeom>
          <a:solidFill>
            <a:srgbClr val="E9C46A"/>
          </a:solidFill>
          <a:ln w="12700">
            <a:solidFill>
              <a:srgbClr val="E9C46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846320" y="1499616"/>
            <a:ext cx="3931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Contemporary Applications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4846320" y="1938528"/>
            <a:ext cx="128016" cy="128016"/>
          </a:xfrm>
          <a:prstGeom prst="ellipse">
            <a:avLst/>
          </a:prstGeom>
          <a:solidFill>
            <a:srgbClr val="E9C46A"/>
          </a:solidFill>
          <a:ln w="12700">
            <a:solidFill>
              <a:srgbClr val="E9C46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047488" y="1892808"/>
            <a:ext cx="3776472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E9C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Resource Economics: </a:t>
            </a:r>
            <a:pPr indent="0" marL="0">
              <a:buNone/>
            </a:pPr>
            <a:r>
              <a:rPr lang="en-US" sz="110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Geography of oil, minerals, and water shapes energy markets, commodity prices, and geopolitical tensions. 'Resource curse' — resource-rich but development-poor regions.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846320" y="2670048"/>
            <a:ext cx="128016" cy="128016"/>
          </a:xfrm>
          <a:prstGeom prst="ellipse">
            <a:avLst/>
          </a:prstGeom>
          <a:solidFill>
            <a:srgbClr val="E9C46A"/>
          </a:solidFill>
          <a:ln w="12700">
            <a:solidFill>
              <a:srgbClr val="E9C46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047488" y="2624328"/>
            <a:ext cx="3776472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E9C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Regional Development: </a:t>
            </a:r>
            <a:pPr indent="0" marL="0">
              <a:buNone/>
            </a:pPr>
            <a:r>
              <a:rPr lang="en-US" sz="110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Disparities between developed and underdeveloped regions require spatially informed economic policies (e.g., India's PMGSY, Special Economic Zones, EU Cohesion Fund).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846320" y="3401568"/>
            <a:ext cx="128016" cy="128016"/>
          </a:xfrm>
          <a:prstGeom prst="ellipse">
            <a:avLst/>
          </a:prstGeom>
          <a:solidFill>
            <a:srgbClr val="E9C46A"/>
          </a:solidFill>
          <a:ln w="12700">
            <a:solidFill>
              <a:srgbClr val="E9C46A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047488" y="3355848"/>
            <a:ext cx="3776472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E9C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Value Chains: </a:t>
            </a:r>
            <a:pPr indent="0" marL="0">
              <a:buNone/>
            </a:pPr>
            <a:r>
              <a:rPr lang="en-US" sz="110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Production fragmented across geographies — design in USA, components from Japan/Korea, assembly in China, sold globally. Geography determines firm strategy.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846320" y="4133088"/>
            <a:ext cx="128016" cy="128016"/>
          </a:xfrm>
          <a:prstGeom prst="ellipse">
            <a:avLst/>
          </a:prstGeom>
          <a:solidFill>
            <a:srgbClr val="E9C46A"/>
          </a:solidFill>
          <a:ln w="12700">
            <a:solidFill>
              <a:srgbClr val="E9C46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047488" y="4087368"/>
            <a:ext cx="3776472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E9C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Urban Economics: </a:t>
            </a:r>
            <a:pPr indent="0" marL="0">
              <a:buNone/>
            </a:pPr>
            <a:r>
              <a:rPr lang="en-US" sz="110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City size, density, and infrastructure investment directly affect economic productivity. Metropolitan areas generate disproportionate GDP — urban agglomerations as economic engines.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8F9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4572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 |  Sustainability — Definition &amp; Foundational Ideas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274320" y="914400"/>
            <a:ext cx="8595360" cy="914400"/>
          </a:xfrm>
          <a:prstGeom prst="rect">
            <a:avLst/>
          </a:prstGeom>
          <a:solidFill>
            <a:srgbClr val="1B4332"/>
          </a:solidFill>
          <a:ln/>
          <a:effectLst>
            <a:outerShdw sx="100000" sy="100000" kx="0" ky="0" algn="bl" rotWithShape="0" blurRad="101600" dist="25400" dir="8100000">
              <a:srgbClr val="000000">
                <a:alpha val="2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914400"/>
            <a:ext cx="128016" cy="914400"/>
          </a:xfrm>
          <a:prstGeom prst="rect">
            <a:avLst/>
          </a:prstGeom>
          <a:solidFill>
            <a:srgbClr val="E9C46A"/>
          </a:solidFill>
          <a:ln w="12700">
            <a:solidFill>
              <a:srgbClr val="E9C46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100584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E9C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Brundtland Report (1987): </a:t>
            </a:r>
            <a:pPr indent="0" marL="0">
              <a:buNone/>
            </a:pPr>
            <a:r>
              <a:rPr lang="en-US" sz="135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"Sustainable development is development that meets the needs of the present without compromising the ability of future generations to meet their own needs." — WCED, Our Common Future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228600" y="1920240"/>
            <a:ext cx="2834640" cy="2926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228600" y="1920240"/>
            <a:ext cx="2834640" cy="457200"/>
          </a:xfrm>
          <a:prstGeom prst="rect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38328" y="1956816"/>
            <a:ext cx="26060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Environmental Sustainability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365760" y="2496312"/>
            <a:ext cx="91440" cy="91440"/>
          </a:xfrm>
          <a:prstGeom prst="rect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39496" y="2450592"/>
            <a:ext cx="243230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Preservation of ecosystems, biodiversity, and natural resources.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365760" y="3099816"/>
            <a:ext cx="91440" cy="91440"/>
          </a:xfrm>
          <a:prstGeom prst="rect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39496" y="3054096"/>
            <a:ext cx="243230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Reduction of carbon emissions and mitigation of climate change.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365760" y="3703320"/>
            <a:ext cx="91440" cy="91440"/>
          </a:xfrm>
          <a:prstGeom prst="rect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39496" y="3657600"/>
            <a:ext cx="243230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Responsible land use, forest conservation, and ocean stewardship.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365760" y="4306824"/>
            <a:ext cx="91440" cy="91440"/>
          </a:xfrm>
          <a:prstGeom prst="rect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9496" y="4261104"/>
            <a:ext cx="243230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of Precautionary Principle — avoid irreversible harm.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3172968" y="1920240"/>
            <a:ext cx="2834640" cy="2926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3172968" y="1920240"/>
            <a:ext cx="2834640" cy="457200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282696" y="1956816"/>
            <a:ext cx="26060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 Sustainability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3310128" y="2496312"/>
            <a:ext cx="91440" cy="91440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483864" y="2450592"/>
            <a:ext cx="243230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Equity and justice across generations (intergenerational equity).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3310128" y="3099816"/>
            <a:ext cx="91440" cy="91440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483864" y="3054096"/>
            <a:ext cx="243230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to education, healthcare, clean water, and housing for all.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3310128" y="3703320"/>
            <a:ext cx="91440" cy="91440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483864" y="3657600"/>
            <a:ext cx="243230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Gender equality and inclusion of marginalised communities.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3310128" y="4306824"/>
            <a:ext cx="91440" cy="91440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483864" y="4261104"/>
            <a:ext cx="243230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 resilience, cultural preservation, and social cohesion.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6117336" y="1920240"/>
            <a:ext cx="2834640" cy="2926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6117336" y="1920240"/>
            <a:ext cx="2834640" cy="457200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227064" y="1956816"/>
            <a:ext cx="26060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Economic Sustainability</a:t>
            </a:r>
            <a:endParaRPr lang="en-US" sz="1250" dirty="0"/>
          </a:p>
        </p:txBody>
      </p:sp>
      <p:sp>
        <p:nvSpPr>
          <p:cNvPr id="32" name="Shape 30"/>
          <p:cNvSpPr/>
          <p:nvPr/>
        </p:nvSpPr>
        <p:spPr>
          <a:xfrm>
            <a:off x="6254496" y="2496312"/>
            <a:ext cx="91440" cy="91440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428232" y="2450592"/>
            <a:ext cx="243230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Long-term economic growth without depleting natural capital.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6254496" y="3099816"/>
            <a:ext cx="91440" cy="91440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428232" y="3054096"/>
            <a:ext cx="243230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Circular Economy: reduce, reuse, recycle — minimise waste.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6254496" y="3703320"/>
            <a:ext cx="91440" cy="91440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428232" y="3657600"/>
            <a:ext cx="243230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Green jobs, clean technology, and renewable energy transition.</a:t>
            </a:r>
            <a:endParaRPr lang="en-US" sz="1100" dirty="0"/>
          </a:p>
        </p:txBody>
      </p:sp>
      <p:sp>
        <p:nvSpPr>
          <p:cNvPr id="38" name="Shape 36"/>
          <p:cNvSpPr/>
          <p:nvPr/>
        </p:nvSpPr>
        <p:spPr>
          <a:xfrm>
            <a:off x="6254496" y="4306824"/>
            <a:ext cx="91440" cy="91440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6428232" y="4261104"/>
            <a:ext cx="243230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Fair trade, inclusive growth, and elimination of extreme poverty.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2D6A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8288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 |  Sustainability as a Guiding Value in Studying Society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365760" y="804672"/>
            <a:ext cx="8229600" cy="41148"/>
          </a:xfrm>
          <a:prstGeom prst="rect">
            <a:avLst/>
          </a:prstGeom>
          <a:solidFill>
            <a:srgbClr val="E9C46A"/>
          </a:solidFill>
          <a:ln w="12700">
            <a:solidFill>
              <a:srgbClr val="E9C46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28600" y="960120"/>
            <a:ext cx="4206240" cy="3931920"/>
          </a:xfrm>
          <a:prstGeom prst="rect">
            <a:avLst/>
          </a:prstGeom>
          <a:solidFill>
            <a:srgbClr val="1B4332"/>
          </a:solidFill>
          <a:ln/>
          <a:effectLst>
            <a:outerShdw sx="100000" sy="100000" kx="0" ky="0" algn="bl" rotWithShape="0" blurRad="76200" dist="38100" dir="8100000">
              <a:srgbClr val="000000">
                <a:alpha val="3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28600" y="960120"/>
            <a:ext cx="4206240" cy="365760"/>
          </a:xfrm>
          <a:prstGeom prst="rect">
            <a:avLst/>
          </a:prstGeom>
          <a:solidFill>
            <a:srgbClr val="E9C46A"/>
          </a:solidFill>
          <a:ln w="12700">
            <a:solidFill>
              <a:srgbClr val="E9C46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996696"/>
            <a:ext cx="3931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Sustainable Development Goals (SDGs)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365760" y="1417320"/>
            <a:ext cx="39319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17 SDGs (Agenda 2030) provide a globally shared framework integrating social, environmental, and economic dimensions. Social science disciplines are essential to achieving these goals: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365760" y="2130552"/>
            <a:ext cx="128016" cy="128016"/>
          </a:xfrm>
          <a:prstGeom prst="ellipse">
            <a:avLst/>
          </a:prstGeom>
          <a:solidFill>
            <a:srgbClr val="E9C46A"/>
          </a:solidFill>
          <a:ln w="12700">
            <a:solidFill>
              <a:srgbClr val="E9C46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66928" y="2084832"/>
            <a:ext cx="3749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SDG 1, 2 — No Poverty / Zero Hunger → Economics &amp; Geography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65760" y="2551176"/>
            <a:ext cx="128016" cy="128016"/>
          </a:xfrm>
          <a:prstGeom prst="ellipse">
            <a:avLst/>
          </a:prstGeom>
          <a:solidFill>
            <a:srgbClr val="E9C46A"/>
          </a:solidFill>
          <a:ln w="12700">
            <a:solidFill>
              <a:srgbClr val="E9C46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66928" y="2505456"/>
            <a:ext cx="3749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SDG 3, 4 — Health &amp; Education → Sociology &amp; Political Science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365760" y="2971800"/>
            <a:ext cx="128016" cy="128016"/>
          </a:xfrm>
          <a:prstGeom prst="ellipse">
            <a:avLst/>
          </a:prstGeom>
          <a:solidFill>
            <a:srgbClr val="E9C46A"/>
          </a:solidFill>
          <a:ln w="12700">
            <a:solidFill>
              <a:srgbClr val="E9C46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66928" y="2926080"/>
            <a:ext cx="3749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SDG 10 — Reduced Inequalities → Economics &amp; Sociology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365760" y="3392424"/>
            <a:ext cx="128016" cy="128016"/>
          </a:xfrm>
          <a:prstGeom prst="ellipse">
            <a:avLst/>
          </a:prstGeom>
          <a:solidFill>
            <a:srgbClr val="E9C46A"/>
          </a:solidFill>
          <a:ln w="12700">
            <a:solidFill>
              <a:srgbClr val="E9C46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66928" y="3346704"/>
            <a:ext cx="3749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SDG 11 — Sustainable Cities → Urban Geography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365760" y="3813048"/>
            <a:ext cx="128016" cy="128016"/>
          </a:xfrm>
          <a:prstGeom prst="ellipse">
            <a:avLst/>
          </a:prstGeom>
          <a:solidFill>
            <a:srgbClr val="E9C46A"/>
          </a:solidFill>
          <a:ln w="12700">
            <a:solidFill>
              <a:srgbClr val="E9C46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66928" y="3767328"/>
            <a:ext cx="3749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SDG 13 — Climate Action → Environmental Geography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365760" y="4233672"/>
            <a:ext cx="128016" cy="128016"/>
          </a:xfrm>
          <a:prstGeom prst="ellipse">
            <a:avLst/>
          </a:prstGeom>
          <a:solidFill>
            <a:srgbClr val="E9C46A"/>
          </a:solidFill>
          <a:ln w="12700">
            <a:solidFill>
              <a:srgbClr val="E9C46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66928" y="4187952"/>
            <a:ext cx="3749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SDG 16 — Peace &amp; Institutions → Political Science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709160" y="960120"/>
            <a:ext cx="4206240" cy="3931920"/>
          </a:xfrm>
          <a:prstGeom prst="rect">
            <a:avLst/>
          </a:prstGeom>
          <a:solidFill>
            <a:srgbClr val="1B4332"/>
          </a:solidFill>
          <a:ln/>
          <a:effectLst>
            <a:outerShdw sx="100000" sy="100000" kx="0" ky="0" algn="bl" rotWithShape="0" blurRad="76200" dist="38100" dir="8100000">
              <a:srgbClr val="000000">
                <a:alpha val="30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709160" y="960120"/>
            <a:ext cx="4206240" cy="365760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846320" y="996696"/>
            <a:ext cx="3931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Sustainability in Decision-Making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4846320" y="1444752"/>
            <a:ext cx="109728" cy="109728"/>
          </a:xfrm>
          <a:prstGeom prst="rect">
            <a:avLst/>
          </a:prstGeom>
          <a:solidFill>
            <a:srgbClr val="E9C46A"/>
          </a:solidFill>
          <a:ln w="12700">
            <a:solidFill>
              <a:srgbClr val="E9C46A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029200" y="1389888"/>
            <a:ext cx="374904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E9C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 Appraisal: </a:t>
            </a:r>
            <a:pPr indent="0" marL="0">
              <a:buNone/>
            </a:pPr>
            <a:r>
              <a:rPr lang="en-US" sz="110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Environmental Impact Assessments (EIA), Social Impact Assessments (SIA), and cost-benefit analyses now routinely incorporate sustainability criteria.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846320" y="2295144"/>
            <a:ext cx="109728" cy="109728"/>
          </a:xfrm>
          <a:prstGeom prst="rect">
            <a:avLst/>
          </a:prstGeom>
          <a:solidFill>
            <a:srgbClr val="E9C46A"/>
          </a:solidFill>
          <a:ln w="12700">
            <a:solidFill>
              <a:srgbClr val="E9C46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029200" y="2240280"/>
            <a:ext cx="374904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E9C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Intergenerational Ethics: </a:t>
            </a:r>
            <a:pPr indent="0" marL="0">
              <a:buNone/>
            </a:pPr>
            <a:r>
              <a:rPr lang="en-US" sz="110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Rawls' Veil of Ignorance and the Principle of Sustainability Ethics — future generations must not be disadvantaged by present consumption.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4846320" y="3145536"/>
            <a:ext cx="109728" cy="109728"/>
          </a:xfrm>
          <a:prstGeom prst="rect">
            <a:avLst/>
          </a:prstGeom>
          <a:solidFill>
            <a:srgbClr val="E9C46A"/>
          </a:solidFill>
          <a:ln w="12700">
            <a:solidFill>
              <a:srgbClr val="E9C46A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029200" y="3090672"/>
            <a:ext cx="374904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E9C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Ecological Footprint: </a:t>
            </a:r>
            <a:pPr indent="0" marL="0">
              <a:buNone/>
            </a:pPr>
            <a:r>
              <a:rPr lang="en-US" sz="110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tool measuring human demand on Earth's ecosystems — used to benchmark national and individual sustainability performance.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4846320" y="3995928"/>
            <a:ext cx="109728" cy="109728"/>
          </a:xfrm>
          <a:prstGeom prst="rect">
            <a:avLst/>
          </a:prstGeom>
          <a:solidFill>
            <a:srgbClr val="E9C46A"/>
          </a:solidFill>
          <a:ln w="12700">
            <a:solidFill>
              <a:srgbClr val="E9C46A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029200" y="3941064"/>
            <a:ext cx="374904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E9C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Participatory Governance: </a:t>
            </a:r>
            <a:pPr indent="0" marL="0">
              <a:buNone/>
            </a:pPr>
            <a:r>
              <a:rPr lang="en-US" sz="110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Sustainable decisions require inclusive community participation — Agenda 21, participatory budgeting, and decentralized planning empower local voices.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B43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0" y="-457200"/>
            <a:ext cx="2743200" cy="2743200"/>
          </a:xfrm>
          <a:prstGeom prst="ellipse">
            <a:avLst/>
          </a:prstGeom>
          <a:solidFill>
            <a:srgbClr val="2D6A4F">
              <a:alpha val="40000"/>
            </a:srgbClr>
          </a:solidFill>
          <a:ln w="12700">
            <a:solidFill>
              <a:srgbClr val="2D6A4F">
                <a:alpha val="40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457200" y="3200400"/>
            <a:ext cx="1828800" cy="1828800"/>
          </a:xfrm>
          <a:prstGeom prst="ellipse">
            <a:avLst/>
          </a:prstGeom>
          <a:solidFill>
            <a:srgbClr val="52B788">
              <a:alpha val="30000"/>
            </a:srgbClr>
          </a:solidFill>
          <a:ln w="12700">
            <a:solidFill>
              <a:srgbClr val="52B788">
                <a:alpha val="3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22860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Integrative Summary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365760" y="841248"/>
            <a:ext cx="4114800" cy="41148"/>
          </a:xfrm>
          <a:prstGeom prst="rect">
            <a:avLst/>
          </a:prstGeom>
          <a:solidFill>
            <a:srgbClr val="E9C46A"/>
          </a:solidFill>
          <a:ln w="12700">
            <a:solidFill>
              <a:srgbClr val="E9C46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9144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E9C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Connecting Social Science, Geography &amp; Sustainability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228600" y="1417320"/>
            <a:ext cx="4251960" cy="1645920"/>
          </a:xfrm>
          <a:prstGeom prst="rect">
            <a:avLst/>
          </a:prstGeom>
          <a:solidFill>
            <a:srgbClr val="2D6A4F"/>
          </a:solidFill>
          <a:ln/>
          <a:effectLst>
            <a:outerShdw sx="100000" sy="100000" kx="0" ky="0" algn="bl" rotWithShape="0" blurRad="76200" dist="38100" dir="8100000">
              <a:srgbClr val="000000">
                <a:alpha val="3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320040" y="1490472"/>
            <a:ext cx="640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9C4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1005840" y="1508760"/>
            <a:ext cx="33649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 Science as a Lens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1005840" y="1892808"/>
            <a:ext cx="3364992" cy="18288"/>
          </a:xfrm>
          <a:prstGeom prst="rect">
            <a:avLst/>
          </a:prstGeom>
          <a:solidFill>
            <a:srgbClr val="52B788">
              <a:alpha val="60000"/>
            </a:srgbClr>
          </a:solidFill>
          <a:ln w="12700">
            <a:solidFill>
              <a:srgbClr val="52B788">
                <a:alpha val="6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38328" y="1984248"/>
            <a:ext cx="40233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Provides systematic, multi-disciplinary tools to understand human behaviour, social institutions, culture, economy, and politics — essential for any informed citizen or professional.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690872" y="1417320"/>
            <a:ext cx="4251960" cy="1645920"/>
          </a:xfrm>
          <a:prstGeom prst="rect">
            <a:avLst/>
          </a:prstGeom>
          <a:solidFill>
            <a:srgbClr val="2D6A4F"/>
          </a:solidFill>
          <a:ln/>
          <a:effectLst>
            <a:outerShdw sx="100000" sy="100000" kx="0" ky="0" algn="bl" rotWithShape="0" blurRad="76200" dist="38100" dir="8100000">
              <a:srgbClr val="000000">
                <a:alpha val="3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4782312" y="1490472"/>
            <a:ext cx="640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9C4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5468112" y="1508760"/>
            <a:ext cx="33649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Geography as a Bridge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5468112" y="1892808"/>
            <a:ext cx="3364992" cy="18288"/>
          </a:xfrm>
          <a:prstGeom prst="rect">
            <a:avLst/>
          </a:prstGeom>
          <a:solidFill>
            <a:srgbClr val="52B788">
              <a:alpha val="60000"/>
            </a:srgbClr>
          </a:solidFill>
          <a:ln w="12700">
            <a:solidFill>
              <a:srgbClr val="52B788">
                <a:alpha val="60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800600" y="1984248"/>
            <a:ext cx="40233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Links physical and human worlds; its spatial perspective reveals how place, environment, and location shape and are shaped by human societies across time.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228600" y="3200400"/>
            <a:ext cx="4251960" cy="1645920"/>
          </a:xfrm>
          <a:prstGeom prst="rect">
            <a:avLst/>
          </a:prstGeom>
          <a:solidFill>
            <a:srgbClr val="2D6A4F"/>
          </a:solidFill>
          <a:ln/>
          <a:effectLst>
            <a:outerShdw sx="100000" sy="100000" kx="0" ky="0" algn="bl" rotWithShape="0" blurRad="76200" dist="38100" dir="8100000">
              <a:srgbClr val="000000">
                <a:alpha val="3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320040" y="3273552"/>
            <a:ext cx="640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9C4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2800" dirty="0"/>
          </a:p>
        </p:txBody>
      </p:sp>
      <p:sp>
        <p:nvSpPr>
          <p:cNvPr id="19" name="Text 17"/>
          <p:cNvSpPr/>
          <p:nvPr/>
        </p:nvSpPr>
        <p:spPr>
          <a:xfrm>
            <a:off x="1005840" y="3291840"/>
            <a:ext cx="33649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Interdisciplinarity is Essential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1005840" y="3675888"/>
            <a:ext cx="3364992" cy="18288"/>
          </a:xfrm>
          <a:prstGeom prst="rect">
            <a:avLst/>
          </a:prstGeom>
          <a:solidFill>
            <a:srgbClr val="52B788">
              <a:alpha val="60000"/>
            </a:srgbClr>
          </a:solidFill>
          <a:ln w="12700">
            <a:solidFill>
              <a:srgbClr val="52B788">
                <a:alpha val="60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38328" y="3767328"/>
            <a:ext cx="40233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discipline can explain society in isolation. Geography-History-Political Science-Economics interconnect dynamically — real problems demand integrated thinking.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4690872" y="3200400"/>
            <a:ext cx="4251960" cy="1645920"/>
          </a:xfrm>
          <a:prstGeom prst="rect">
            <a:avLst/>
          </a:prstGeom>
          <a:solidFill>
            <a:srgbClr val="2D6A4F"/>
          </a:solidFill>
          <a:ln/>
          <a:effectLst>
            <a:outerShdw sx="100000" sy="100000" kx="0" ky="0" algn="bl" rotWithShape="0" blurRad="76200" dist="38100" dir="8100000">
              <a:srgbClr val="000000">
                <a:alpha val="3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782312" y="3273552"/>
            <a:ext cx="640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9C4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2800" dirty="0"/>
          </a:p>
        </p:txBody>
      </p:sp>
      <p:sp>
        <p:nvSpPr>
          <p:cNvPr id="24" name="Text 22"/>
          <p:cNvSpPr/>
          <p:nvPr/>
        </p:nvSpPr>
        <p:spPr>
          <a:xfrm>
            <a:off x="5468112" y="3291840"/>
            <a:ext cx="33649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Sustainability as an Imperative</a:t>
            </a:r>
            <a:endParaRPr lang="en-US" sz="1350" dirty="0"/>
          </a:p>
        </p:txBody>
      </p:sp>
      <p:sp>
        <p:nvSpPr>
          <p:cNvPr id="25" name="Shape 23"/>
          <p:cNvSpPr/>
          <p:nvPr/>
        </p:nvSpPr>
        <p:spPr>
          <a:xfrm>
            <a:off x="5468112" y="3675888"/>
            <a:ext cx="3364992" cy="18288"/>
          </a:xfrm>
          <a:prstGeom prst="rect">
            <a:avLst/>
          </a:prstGeom>
          <a:solidFill>
            <a:srgbClr val="52B788">
              <a:alpha val="60000"/>
            </a:srgbClr>
          </a:solidFill>
          <a:ln w="12700">
            <a:solidFill>
              <a:srgbClr val="52B788">
                <a:alpha val="6000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800600" y="3767328"/>
            <a:ext cx="40233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merely an environmental concern — sustainability is a moral, political, economic, and social imperative. Every decision in society must be evaluated for its long-term consequences.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9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4572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  |  Concept of Social Science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274320" y="960120"/>
            <a:ext cx="4114800" cy="38404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960120"/>
            <a:ext cx="4114800" cy="320040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978408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 &amp; Historical Origins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11480" y="1371600"/>
            <a:ext cx="384048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 Science</a:t>
            </a:r>
            <a:pPr algn="l" indent="0" marL="0">
              <a:buNone/>
            </a:pPr>
            <a:r>
              <a:rPr lang="en-US" sz="125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refers to the systematic academic study of human society, behaviour, institutions, and social relationships using scientific methods.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b="1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Historical Roots:</a:t>
            </a: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Emerged during the Enlightenment (17th–18th century); formalized as a discipline in the 19th century with Auguste Comte, who coined 'sociology.'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b="1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Thinkers:</a:t>
            </a: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Aristotle (Politics), Ibn Khaldun (Muqaddimah), Durkheim, Weber, Marx, John Stuart Mill — each contributed foundational ideas about society, power, and knowledge.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4663440" y="960120"/>
            <a:ext cx="4114800" cy="38404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663440" y="960120"/>
            <a:ext cx="4114800" cy="320040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800600" y="978408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Characteristics &amp; Disciplines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4754880" y="1417320"/>
            <a:ext cx="182880" cy="182880"/>
          </a:xfrm>
          <a:prstGeom prst="ellipse">
            <a:avLst/>
          </a:prstGeom>
          <a:solidFill>
            <a:srgbClr val="E9C46A"/>
          </a:solidFill>
          <a:ln w="12700">
            <a:solidFill>
              <a:srgbClr val="E9C46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029200" y="1389888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Sociology: </a:t>
            </a:r>
            <a:pPr indent="0" marL="0">
              <a:buNone/>
            </a:pPr>
            <a:r>
              <a:rPr lang="en-US" sz="115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Study of social structures, groups, norms, and institutions.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4754880" y="1938528"/>
            <a:ext cx="182880" cy="182880"/>
          </a:xfrm>
          <a:prstGeom prst="ellipse">
            <a:avLst/>
          </a:prstGeom>
          <a:solidFill>
            <a:srgbClr val="E9C46A"/>
          </a:solidFill>
          <a:ln w="12700">
            <a:solidFill>
              <a:srgbClr val="E9C46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029200" y="1911096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Political Science: </a:t>
            </a:r>
            <a:pPr indent="0" marL="0">
              <a:buNone/>
            </a:pPr>
            <a:r>
              <a:rPr lang="en-US" sz="115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Analysis of political systems, governance, power, and policy.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4754880" y="2459736"/>
            <a:ext cx="182880" cy="182880"/>
          </a:xfrm>
          <a:prstGeom prst="ellipse">
            <a:avLst/>
          </a:prstGeom>
          <a:solidFill>
            <a:srgbClr val="E9C46A"/>
          </a:solidFill>
          <a:ln w="12700">
            <a:solidFill>
              <a:srgbClr val="E9C46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029200" y="2432304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Economics: </a:t>
            </a:r>
            <a:pPr indent="0" marL="0">
              <a:buNone/>
            </a:pPr>
            <a:r>
              <a:rPr lang="en-US" sz="115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Study of production, distribution, and consumption of goods/services.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4754880" y="2980944"/>
            <a:ext cx="182880" cy="182880"/>
          </a:xfrm>
          <a:prstGeom prst="ellipse">
            <a:avLst/>
          </a:prstGeom>
          <a:solidFill>
            <a:srgbClr val="E9C46A"/>
          </a:solidFill>
          <a:ln w="12700">
            <a:solidFill>
              <a:srgbClr val="E9C46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029200" y="2953512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History: </a:t>
            </a:r>
            <a:pPr indent="0" marL="0">
              <a:buNone/>
            </a:pPr>
            <a:r>
              <a:rPr lang="en-US" sz="115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Critical examination of past events and their social consequences.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4754880" y="3502152"/>
            <a:ext cx="182880" cy="182880"/>
          </a:xfrm>
          <a:prstGeom prst="ellipse">
            <a:avLst/>
          </a:prstGeom>
          <a:solidFill>
            <a:srgbClr val="E9C46A"/>
          </a:solidFill>
          <a:ln w="12700">
            <a:solidFill>
              <a:srgbClr val="E9C46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029200" y="347472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Geography: </a:t>
            </a:r>
            <a:pPr indent="0" marL="0">
              <a:buNone/>
            </a:pPr>
            <a:r>
              <a:rPr lang="en-US" sz="115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Spatial study of Earth's environments and human activity.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4754880" y="4023360"/>
            <a:ext cx="182880" cy="182880"/>
          </a:xfrm>
          <a:prstGeom prst="ellipse">
            <a:avLst/>
          </a:prstGeom>
          <a:solidFill>
            <a:srgbClr val="E9C46A"/>
          </a:solidFill>
          <a:ln w="12700">
            <a:solidFill>
              <a:srgbClr val="E9C46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029200" y="3995928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Psychology: </a:t>
            </a:r>
            <a:pPr indent="0" marL="0">
              <a:buNone/>
            </a:pPr>
            <a:r>
              <a:rPr lang="en-US" sz="115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Scientific study of the mind, behaviour, and mental processes.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9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4572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  |  Nature &amp; Scope of Social Science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228600" y="960120"/>
            <a:ext cx="2834640" cy="39319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28600" y="960120"/>
            <a:ext cx="2834640" cy="384048"/>
          </a:xfrm>
          <a:prstGeom prst="rect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20040" y="978408"/>
            <a:ext cx="2651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Scientific Nature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338328" y="1481328"/>
            <a:ext cx="91440" cy="91440"/>
          </a:xfrm>
          <a:prstGeom prst="rect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2920" y="1435608"/>
            <a:ext cx="248716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Uses empirical methods: observation, hypothesis testing, and data analysis.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338328" y="2231136"/>
            <a:ext cx="91440" cy="91440"/>
          </a:xfrm>
          <a:prstGeom prst="rect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02920" y="2185416"/>
            <a:ext cx="248716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Employs both quantitative (statistics, surveys) and qualitative methods (ethnography, interviews).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38328" y="2980944"/>
            <a:ext cx="91440" cy="91440"/>
          </a:xfrm>
          <a:prstGeom prst="rect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02920" y="2935224"/>
            <a:ext cx="248716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Aims at objectivity, though subjectivity of the researcher is acknowledged.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338328" y="3730752"/>
            <a:ext cx="91440" cy="91440"/>
          </a:xfrm>
          <a:prstGeom prst="rect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02920" y="3685032"/>
            <a:ext cx="248716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Produces theories that explain and predict social phenomena (e.g., Modernisation Theory, Conflict Theory).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3172968" y="960120"/>
            <a:ext cx="2834640" cy="39319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3172968" y="960120"/>
            <a:ext cx="2834640" cy="384048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264408" y="978408"/>
            <a:ext cx="2651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Interdisciplinary Nature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3282696" y="1481328"/>
            <a:ext cx="91440" cy="91440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447288" y="1435608"/>
            <a:ext cx="248716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 phenomena cannot be explained by a single discipline in isolation.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3282696" y="2231136"/>
            <a:ext cx="91440" cy="91440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447288" y="2185416"/>
            <a:ext cx="248716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Intersections: Economic Geography, Political Sociology, Historical Sociology, Behavioural Economics.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3282696" y="2980944"/>
            <a:ext cx="91440" cy="91440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447288" y="2935224"/>
            <a:ext cx="248716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Encourages holistic understanding — a problem like poverty has economic, political, historical, and geographical dimensions.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3282696" y="3730752"/>
            <a:ext cx="91440" cy="91440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447288" y="3685032"/>
            <a:ext cx="248716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Promotes collaborative research across disciplines.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6117336" y="960120"/>
            <a:ext cx="2834640" cy="39319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6117336" y="960120"/>
            <a:ext cx="2834640" cy="384048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208776" y="978408"/>
            <a:ext cx="2651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Dynamic &amp; Value-Laden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6227064" y="1481328"/>
            <a:ext cx="91440" cy="91440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391656" y="1435608"/>
            <a:ext cx="248716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Society changes — social science must adapt its theories and methods.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6227064" y="2231136"/>
            <a:ext cx="91440" cy="91440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391656" y="2185416"/>
            <a:ext cx="248716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Influenced by ideological and cultural contexts (positivism, interpretivism, critical theory).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6227064" y="2980944"/>
            <a:ext cx="91440" cy="91440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391656" y="2935224"/>
            <a:ext cx="248716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Values such as justice, equality, sustainability guide normative research.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6227064" y="3730752"/>
            <a:ext cx="91440" cy="91440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391656" y="3685032"/>
            <a:ext cx="248716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Unlike natural science, human free will complicates prediction — social science acknowledges this complexity.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B43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8288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 |  Relevance of Studying Social Science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365760" y="841248"/>
            <a:ext cx="8229600" cy="41148"/>
          </a:xfrm>
          <a:prstGeom prst="rect">
            <a:avLst/>
          </a:prstGeom>
          <a:solidFill>
            <a:srgbClr val="E9C46A"/>
          </a:solidFill>
          <a:ln w="12700">
            <a:solidFill>
              <a:srgbClr val="E9C46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9144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Society to Navigate a Complex World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228600" y="1325880"/>
            <a:ext cx="2834640" cy="1645920"/>
          </a:xfrm>
          <a:prstGeom prst="rect">
            <a:avLst/>
          </a:prstGeom>
          <a:solidFill>
            <a:srgbClr val="2D6A4F"/>
          </a:solidFill>
          <a:ln/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228600" y="1325880"/>
            <a:ext cx="2834640" cy="347472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38328" y="1362456"/>
            <a:ext cx="2606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Civic Awareness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338328" y="1728216"/>
            <a:ext cx="26060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Equips citizens with knowledge of rights, duties, democratic participation, governance, and constitutional frameworks essential for active citizenship.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3172968" y="1325880"/>
            <a:ext cx="2834640" cy="1645920"/>
          </a:xfrm>
          <a:prstGeom prst="rect">
            <a:avLst/>
          </a:prstGeom>
          <a:solidFill>
            <a:srgbClr val="2D6A4F"/>
          </a:solidFill>
          <a:ln/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172968" y="1325880"/>
            <a:ext cx="2834640" cy="347472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82696" y="1362456"/>
            <a:ext cx="2606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 &amp; Governance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3282696" y="1728216"/>
            <a:ext cx="26060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Informs evidence-based policy-making in areas like education, health, economic planning, and environmental management at local and global scales.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6117336" y="1325880"/>
            <a:ext cx="2834640" cy="1645920"/>
          </a:xfrm>
          <a:prstGeom prst="rect">
            <a:avLst/>
          </a:prstGeom>
          <a:solidFill>
            <a:srgbClr val="2D6A4F"/>
          </a:solidFill>
          <a:ln/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6117336" y="1325880"/>
            <a:ext cx="2834640" cy="347472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227064" y="1362456"/>
            <a:ext cx="2606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 Justice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227064" y="1728216"/>
            <a:ext cx="26060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Enables critical analysis of inequality, discrimination, and marginalisation. Provides tools to advocate for inclusive, equitable, and just societies.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228600" y="3108960"/>
            <a:ext cx="2834640" cy="1645920"/>
          </a:xfrm>
          <a:prstGeom prst="rect">
            <a:avLst/>
          </a:prstGeom>
          <a:solidFill>
            <a:srgbClr val="2D6A4F"/>
          </a:solidFill>
          <a:ln/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228600" y="3108960"/>
            <a:ext cx="2834640" cy="347472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38328" y="3145536"/>
            <a:ext cx="2606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Cultural Understanding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338328" y="3511296"/>
            <a:ext cx="26060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Promotes cross-cultural literacy, sensitivity, and tolerance — crucial in increasingly multicultural and globalised societies.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3172968" y="3108960"/>
            <a:ext cx="2834640" cy="1645920"/>
          </a:xfrm>
          <a:prstGeom prst="rect">
            <a:avLst/>
          </a:prstGeom>
          <a:solidFill>
            <a:srgbClr val="2D6A4F"/>
          </a:solidFill>
          <a:ln/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3172968" y="3108960"/>
            <a:ext cx="2834640" cy="347472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282696" y="3145536"/>
            <a:ext cx="2606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Economic Literacy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3282696" y="3511296"/>
            <a:ext cx="26060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Develops understanding of markets, labour, trade, fiscal policy, and individual financial decisions within broader economic systems.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6117336" y="3108960"/>
            <a:ext cx="2834640" cy="1645920"/>
          </a:xfrm>
          <a:prstGeom prst="rect">
            <a:avLst/>
          </a:prstGeom>
          <a:solidFill>
            <a:srgbClr val="2D6A4F"/>
          </a:solidFill>
          <a:ln/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6117336" y="3108960"/>
            <a:ext cx="2834640" cy="347472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227064" y="3145536"/>
            <a:ext cx="2606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Challenges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6227064" y="3511296"/>
            <a:ext cx="26060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Provides analytical frameworks to address climate change, migration, conflict, poverty, and pandemics that transcend national boundaries.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9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4572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 |  Theoretical Frameworks for Understanding Society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274320" y="960120"/>
            <a:ext cx="8595360" cy="914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960120"/>
            <a:ext cx="128016" cy="914400"/>
          </a:xfrm>
          <a:prstGeom prst="rect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1014984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4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Functionalism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02920" y="1362456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4950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(Durkheim, Parsons)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2240280" y="1051560"/>
            <a:ext cx="18288" cy="731520"/>
          </a:xfrm>
          <a:prstGeom prst="rect">
            <a:avLst/>
          </a:prstGeom>
          <a:solidFill>
            <a:srgbClr val="ADB5BD"/>
          </a:solidFill>
          <a:ln w="12700">
            <a:solidFill>
              <a:srgbClr val="ADB5B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377440" y="1014984"/>
            <a:ext cx="41148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Society as an organism — each institution (family, state, religion, education) performs a function that maintains social equilibrium. Emphasis on consensus and stability.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6583680" y="1051560"/>
            <a:ext cx="18288" cy="731520"/>
          </a:xfrm>
          <a:prstGeom prst="rect">
            <a:avLst/>
          </a:prstGeom>
          <a:solidFill>
            <a:srgbClr val="ADB5BD"/>
          </a:solidFill>
          <a:ln w="12700">
            <a:solidFill>
              <a:srgbClr val="ADB5B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675120" y="1014984"/>
            <a:ext cx="210312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Critique: </a:t>
            </a:r>
            <a:pPr indent="0" marL="0">
              <a:buNone/>
            </a:pPr>
            <a:r>
              <a:rPr lang="en-US" sz="1050" dirty="0">
                <a:solidFill>
                  <a:srgbClr val="4950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Neglects conflict, inequality and agents of change.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274320" y="1965960"/>
            <a:ext cx="8595360" cy="914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8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274320" y="1965960"/>
            <a:ext cx="128016" cy="914400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02920" y="2020824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4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Conflict Theory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502920" y="2368296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4950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(Marx, Dahrendorf)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2240280" y="2057400"/>
            <a:ext cx="18288" cy="731520"/>
          </a:xfrm>
          <a:prstGeom prst="rect">
            <a:avLst/>
          </a:prstGeom>
          <a:solidFill>
            <a:srgbClr val="ADB5BD"/>
          </a:solidFill>
          <a:ln w="12700">
            <a:solidFill>
              <a:srgbClr val="ADB5BD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377440" y="2020824"/>
            <a:ext cx="41148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Society structured by competition over scarce resources. Dominant groups exploit subordinate groups. Social change arises from class struggle, resistance, and revolution.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6583680" y="2057400"/>
            <a:ext cx="18288" cy="731520"/>
          </a:xfrm>
          <a:prstGeom prst="rect">
            <a:avLst/>
          </a:prstGeom>
          <a:solidFill>
            <a:srgbClr val="ADB5BD"/>
          </a:solidFill>
          <a:ln w="12700">
            <a:solidFill>
              <a:srgbClr val="ADB5BD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675120" y="2020824"/>
            <a:ext cx="210312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Critique: </a:t>
            </a:r>
            <a:pPr indent="0" marL="0">
              <a:buNone/>
            </a:pPr>
            <a:r>
              <a:rPr lang="en-US" sz="1050" dirty="0">
                <a:solidFill>
                  <a:srgbClr val="4950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May underestimate cooperation and social consensus.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274320" y="2971800"/>
            <a:ext cx="8595360" cy="914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8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274320" y="2971800"/>
            <a:ext cx="128016" cy="914400"/>
          </a:xfrm>
          <a:prstGeom prst="rect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02920" y="3026664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4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Symbolic Interactionism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502920" y="3374136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4950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(Mead, Goffman, Blumer)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2240280" y="3063240"/>
            <a:ext cx="18288" cy="731520"/>
          </a:xfrm>
          <a:prstGeom prst="rect">
            <a:avLst/>
          </a:prstGeom>
          <a:solidFill>
            <a:srgbClr val="ADB5BD"/>
          </a:solidFill>
          <a:ln w="12700">
            <a:solidFill>
              <a:srgbClr val="ADB5BD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2377440" y="3026664"/>
            <a:ext cx="41148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Society created through everyday face-to-face interactions and the meanings people assign to symbols, language, and actions. Micro-level analysis of social life.</a:t>
            </a:r>
            <a:endParaRPr lang="en-US" sz="1150" dirty="0"/>
          </a:p>
        </p:txBody>
      </p:sp>
      <p:sp>
        <p:nvSpPr>
          <p:cNvPr id="26" name="Shape 24"/>
          <p:cNvSpPr/>
          <p:nvPr/>
        </p:nvSpPr>
        <p:spPr>
          <a:xfrm>
            <a:off x="6583680" y="3063240"/>
            <a:ext cx="18288" cy="731520"/>
          </a:xfrm>
          <a:prstGeom prst="rect">
            <a:avLst/>
          </a:prstGeom>
          <a:solidFill>
            <a:srgbClr val="ADB5BD"/>
          </a:solidFill>
          <a:ln w="12700">
            <a:solidFill>
              <a:srgbClr val="ADB5BD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675120" y="3026664"/>
            <a:ext cx="210312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Critique: </a:t>
            </a:r>
            <a:pPr indent="0" marL="0">
              <a:buNone/>
            </a:pPr>
            <a:r>
              <a:rPr lang="en-US" sz="1050" dirty="0">
                <a:solidFill>
                  <a:srgbClr val="4950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Neglects macro structures, institutions, and power.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274320" y="3977640"/>
            <a:ext cx="8595360" cy="914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8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274320" y="3977640"/>
            <a:ext cx="128016" cy="914400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02920" y="4032504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4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Feminist Theory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502920" y="4379976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4950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 Beauvoir, Butler, hooks)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2240280" y="4069080"/>
            <a:ext cx="18288" cy="731520"/>
          </a:xfrm>
          <a:prstGeom prst="rect">
            <a:avLst/>
          </a:prstGeom>
          <a:solidFill>
            <a:srgbClr val="ADB5BD"/>
          </a:solidFill>
          <a:ln w="12700">
            <a:solidFill>
              <a:srgbClr val="ADB5BD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2377440" y="4032504"/>
            <a:ext cx="41148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Examines gendered power structures; critiques patriarchy embedded in social institutions. Intersectionality: gender intersects with race, class, caste, and sexuality.</a:t>
            </a:r>
            <a:endParaRPr lang="en-US" sz="1150" dirty="0"/>
          </a:p>
        </p:txBody>
      </p:sp>
      <p:sp>
        <p:nvSpPr>
          <p:cNvPr id="34" name="Shape 32"/>
          <p:cNvSpPr/>
          <p:nvPr/>
        </p:nvSpPr>
        <p:spPr>
          <a:xfrm>
            <a:off x="6583680" y="4069080"/>
            <a:ext cx="18288" cy="731520"/>
          </a:xfrm>
          <a:prstGeom prst="rect">
            <a:avLst/>
          </a:prstGeom>
          <a:solidFill>
            <a:srgbClr val="ADB5BD"/>
          </a:solidFill>
          <a:ln w="12700">
            <a:solidFill>
              <a:srgbClr val="ADB5BD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675120" y="4032504"/>
            <a:ext cx="210312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Critique: </a:t>
            </a:r>
            <a:pPr indent="0" marL="0">
              <a:buNone/>
            </a:pPr>
            <a:r>
              <a:rPr lang="en-US" sz="1050" dirty="0">
                <a:solidFill>
                  <a:srgbClr val="4950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Multiple strands can produce contradictory policy prescriptions.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9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4572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 |  Meaning of Geography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274320" y="914400"/>
            <a:ext cx="8595360" cy="777240"/>
          </a:xfrm>
          <a:prstGeom prst="rect">
            <a:avLst/>
          </a:prstGeom>
          <a:solidFill>
            <a:srgbClr val="1B4332"/>
          </a:solidFill>
          <a:ln/>
          <a:effectLst>
            <a:outerShdw sx="100000" sy="100000" kx="0" ky="0" algn="bl" rotWithShape="0" blurRad="101600" dist="25400" dir="8100000">
              <a:srgbClr val="000000">
                <a:alpha val="15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457200" y="100584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9C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Etymology: </a:t>
            </a:r>
            <a:pPr indent="0" marL="0">
              <a:buNone/>
            </a:pPr>
            <a:r>
              <a:rPr lang="en-US" sz="130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Greek — </a:t>
            </a:r>
            <a:pPr indent="0" marL="0">
              <a:buNone/>
            </a:pPr>
            <a:r>
              <a:rPr lang="en-US" sz="1300" b="1" i="1" dirty="0">
                <a:solidFill>
                  <a:srgbClr val="E9C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</a:t>
            </a:r>
            <a:pPr indent="0" marL="0">
              <a:buNone/>
            </a:pPr>
            <a:r>
              <a:rPr lang="en-US" sz="130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(Earth) + </a:t>
            </a:r>
            <a:pPr indent="0" marL="0">
              <a:buNone/>
            </a:pPr>
            <a:r>
              <a:rPr lang="en-US" sz="1300" b="1" i="1" dirty="0">
                <a:solidFill>
                  <a:srgbClr val="E9C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Graphia</a:t>
            </a:r>
            <a:pPr indent="0" marL="0">
              <a:buNone/>
            </a:pPr>
            <a:r>
              <a:rPr lang="en-US" sz="130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(description/writing). Literally: 'Description of the Earth'. First coined by Eratosthenes (~276–194 BCE), who calculated Earth's circumference.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228600" y="1874520"/>
            <a:ext cx="2011680" cy="2926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228600" y="1874520"/>
            <a:ext cx="2011680" cy="54864"/>
          </a:xfrm>
          <a:prstGeom prst="rect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05840" y="1938528"/>
            <a:ext cx="457200" cy="457200"/>
          </a:xfrm>
          <a:prstGeom prst="ellipse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05840" y="1947672"/>
            <a:ext cx="457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320040" y="2487168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B4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Alexander von Humboldt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320040" y="2807208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4950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(1769–1859)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11480" y="3063240"/>
            <a:ext cx="1645920" cy="18288"/>
          </a:xfrm>
          <a:prstGeom prst="rect">
            <a:avLst/>
          </a:prstGeom>
          <a:solidFill>
            <a:srgbClr val="ADB5BD"/>
          </a:solidFill>
          <a:ln w="12700">
            <a:solidFill>
              <a:srgbClr val="ADB5BD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38328" y="3154680"/>
            <a:ext cx="1828800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Geography is the study of the Earth as the home of human beings; explores unity in diversity across nature.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2404872" y="1874520"/>
            <a:ext cx="2011680" cy="2926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2404872" y="1874520"/>
            <a:ext cx="2011680" cy="54864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3182112" y="1938528"/>
            <a:ext cx="457200" cy="457200"/>
          </a:xfrm>
          <a:prstGeom prst="ellipse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182112" y="1947672"/>
            <a:ext cx="457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2496312" y="2487168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B4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Carl Ritter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2496312" y="2807208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4950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(1779–1859)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2587752" y="3063240"/>
            <a:ext cx="1645920" cy="18288"/>
          </a:xfrm>
          <a:prstGeom prst="rect">
            <a:avLst/>
          </a:prstGeom>
          <a:solidFill>
            <a:srgbClr val="ADB5BD"/>
          </a:solidFill>
          <a:ln w="12700">
            <a:solidFill>
              <a:srgbClr val="ADB5BD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2514600" y="3154680"/>
            <a:ext cx="1828800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Geography is the science of the globe as related to nature and humanity; emphasises regional differentiation.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4581144" y="1874520"/>
            <a:ext cx="2011680" cy="2926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4581144" y="1874520"/>
            <a:ext cx="2011680" cy="54864"/>
          </a:xfrm>
          <a:prstGeom prst="rect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358384" y="1938528"/>
            <a:ext cx="457200" cy="457200"/>
          </a:xfrm>
          <a:prstGeom prst="ellipse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358384" y="1947672"/>
            <a:ext cx="457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4672584" y="2487168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B4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Hartshorne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4672584" y="2807208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4950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(1939)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64024" y="3063240"/>
            <a:ext cx="1645920" cy="18288"/>
          </a:xfrm>
          <a:prstGeom prst="rect">
            <a:avLst/>
          </a:prstGeom>
          <a:solidFill>
            <a:srgbClr val="ADB5BD"/>
          </a:solidFill>
          <a:ln w="12700">
            <a:solidFill>
              <a:srgbClr val="ADB5BD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690872" y="3154680"/>
            <a:ext cx="1828800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Geography is the study of areal differentiation of Earth's surface; concerned with unique character of places.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6757416" y="1874520"/>
            <a:ext cx="2011680" cy="2926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6757416" y="1874520"/>
            <a:ext cx="2011680" cy="54864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7534656" y="1938528"/>
            <a:ext cx="457200" cy="457200"/>
          </a:xfrm>
          <a:prstGeom prst="ellipse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7534656" y="1947672"/>
            <a:ext cx="457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800" dirty="0"/>
          </a:p>
        </p:txBody>
      </p:sp>
      <p:sp>
        <p:nvSpPr>
          <p:cNvPr id="34" name="Text 32"/>
          <p:cNvSpPr/>
          <p:nvPr/>
        </p:nvSpPr>
        <p:spPr>
          <a:xfrm>
            <a:off x="6848856" y="2487168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B4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Modern Definition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6848856" y="2807208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4950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(Contemporary)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6940296" y="3063240"/>
            <a:ext cx="1645920" cy="18288"/>
          </a:xfrm>
          <a:prstGeom prst="rect">
            <a:avLst/>
          </a:prstGeom>
          <a:solidFill>
            <a:srgbClr val="ADB5BD"/>
          </a:solidFill>
          <a:ln w="12700">
            <a:solidFill>
              <a:srgbClr val="ADB5BD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867144" y="3154680"/>
            <a:ext cx="1828800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Geography studies spatial distribution of phenomena, human-environment interaction, and patterns across scales — local to global.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F9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4572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 |  Scope of Geography as a Discipline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228600" y="914400"/>
            <a:ext cx="4160520" cy="40233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28600" y="914400"/>
            <a:ext cx="4160520" cy="411480"/>
          </a:xfrm>
          <a:prstGeom prst="rect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960120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Physical Geography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365760" y="1444752"/>
            <a:ext cx="109728" cy="109728"/>
          </a:xfrm>
          <a:prstGeom prst="rect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1399032"/>
            <a:ext cx="3749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Geomorphology: </a:t>
            </a:r>
            <a:pPr algn="l" indent="0" marL="0">
              <a:buNone/>
            </a:pPr>
            <a:r>
              <a:rPr lang="en-US" sz="115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Study of landforms: mountains, valleys, plains, plateaus — their origin and evolution.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365760" y="2103120"/>
            <a:ext cx="109728" cy="109728"/>
          </a:xfrm>
          <a:prstGeom prst="rect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2057400"/>
            <a:ext cx="3749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Climatology &amp; Meteorology: </a:t>
            </a:r>
            <a:pPr algn="l" indent="0" marL="0">
              <a:buNone/>
            </a:pPr>
            <a:r>
              <a:rPr lang="en-US" sz="115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Patterns of weather and climate; climate change and atmospheric processes.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365760" y="2761488"/>
            <a:ext cx="109728" cy="109728"/>
          </a:xfrm>
          <a:prstGeom prst="rect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2715768"/>
            <a:ext cx="3749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Hydrology: </a:t>
            </a:r>
            <a:pPr algn="l" indent="0" marL="0">
              <a:buNone/>
            </a:pPr>
            <a:r>
              <a:rPr lang="en-US" sz="115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Study of water bodies — rivers, lakes, glaciers, groundwater, and hydrological cycle.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365760" y="3419856"/>
            <a:ext cx="109728" cy="109728"/>
          </a:xfrm>
          <a:prstGeom prst="rect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3374136"/>
            <a:ext cx="3749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Biogeography: </a:t>
            </a:r>
            <a:pPr algn="l" indent="0" marL="0">
              <a:buNone/>
            </a:pPr>
            <a:r>
              <a:rPr lang="en-US" sz="115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Distribution of flora and fauna across the globe; ecosystems and biodiversity.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365760" y="4078224"/>
            <a:ext cx="109728" cy="109728"/>
          </a:xfrm>
          <a:prstGeom prst="rect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4032504"/>
            <a:ext cx="3749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Soil Geography: </a:t>
            </a:r>
            <a:pPr algn="l" indent="0" marL="0">
              <a:buNone/>
            </a:pPr>
            <a:r>
              <a:rPr lang="en-US" sz="115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Formation, classification, and spatial distribution of soils and their relation to land use.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4663440" y="914400"/>
            <a:ext cx="4160520" cy="40233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4663440" y="914400"/>
            <a:ext cx="4160520" cy="411480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800600" y="960120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 Geography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4800600" y="1444752"/>
            <a:ext cx="109728" cy="109728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983480" y="1399032"/>
            <a:ext cx="3749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Population Geography: </a:t>
            </a:r>
            <a:pPr algn="l" indent="0" marL="0">
              <a:buNone/>
            </a:pPr>
            <a:r>
              <a:rPr lang="en-US" sz="115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Distribution, density, migration, demographic transitions, and urbanisation patterns.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4800600" y="2103120"/>
            <a:ext cx="109728" cy="109728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983480" y="2057400"/>
            <a:ext cx="3749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Economic Geography: </a:t>
            </a:r>
            <a:pPr algn="l" indent="0" marL="0">
              <a:buNone/>
            </a:pPr>
            <a:r>
              <a:rPr lang="en-US" sz="115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Spatial aspects of economic activities: agriculture, industry, trade, and services.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4800600" y="2761488"/>
            <a:ext cx="109728" cy="109728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983480" y="2715768"/>
            <a:ext cx="3749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Cultural Geography: </a:t>
            </a:r>
            <a:pPr algn="l" indent="0" marL="0">
              <a:buNone/>
            </a:pPr>
            <a:r>
              <a:rPr lang="en-US" sz="115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 of culture, religion, language, and ethnicity on the landscape and space.</a:t>
            </a:r>
            <a:endParaRPr lang="en-US" sz="1150" dirty="0"/>
          </a:p>
        </p:txBody>
      </p:sp>
      <p:sp>
        <p:nvSpPr>
          <p:cNvPr id="26" name="Shape 24"/>
          <p:cNvSpPr/>
          <p:nvPr/>
        </p:nvSpPr>
        <p:spPr>
          <a:xfrm>
            <a:off x="4800600" y="3419856"/>
            <a:ext cx="109728" cy="109728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983480" y="3374136"/>
            <a:ext cx="3749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Political Geography: </a:t>
            </a:r>
            <a:pPr algn="l" indent="0" marL="0">
              <a:buNone/>
            </a:pPr>
            <a:r>
              <a:rPr lang="en-US" sz="115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Territorial organization of political power; borders, geopolitics, and sovereignty.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4800600" y="4078224"/>
            <a:ext cx="109728" cy="109728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983480" y="4032504"/>
            <a:ext cx="3749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Urban &amp; Rural Geography: </a:t>
            </a:r>
            <a:pPr algn="l" indent="0" marL="0">
              <a:buNone/>
            </a:pPr>
            <a:r>
              <a:rPr lang="en-US" sz="115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Settlement patterns, land use, urban sprawl, rurality, and metropolitan growth.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B43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8288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 |  Applied &amp; Integrated Dimensions of Geography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365760" y="804672"/>
            <a:ext cx="8229600" cy="41148"/>
          </a:xfrm>
          <a:prstGeom prst="rect">
            <a:avLst/>
          </a:prstGeom>
          <a:solidFill>
            <a:srgbClr val="E9C46A"/>
          </a:solidFill>
          <a:ln w="12700">
            <a:solidFill>
              <a:srgbClr val="E9C46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28600" y="1005840"/>
            <a:ext cx="2834640" cy="1783080"/>
          </a:xfrm>
          <a:prstGeom prst="rect">
            <a:avLst/>
          </a:prstGeom>
          <a:solidFill>
            <a:srgbClr val="2D6A4F"/>
          </a:solidFill>
          <a:ln/>
          <a:effectLst>
            <a:outerShdw sx="100000" sy="100000" kx="0" ky="0" algn="bl" rotWithShape="0" blurRad="76200" dist="38100" dir="8100000">
              <a:srgbClr val="000000">
                <a:alpha val="3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28600" y="1005840"/>
            <a:ext cx="2834640" cy="329184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38328" y="1042416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Regional Geography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338328" y="1408176"/>
            <a:ext cx="260604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Integrates physical and human geography to study a specific region holistically. Examines character, identity, and uniqueness of places — e.g., the Indo-Gangetic Plain, the Sahara, Arctic regions.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172968" y="1005840"/>
            <a:ext cx="2834640" cy="1783080"/>
          </a:xfrm>
          <a:prstGeom prst="rect">
            <a:avLst/>
          </a:prstGeom>
          <a:solidFill>
            <a:srgbClr val="2D6A4F"/>
          </a:solidFill>
          <a:ln/>
          <a:effectLst>
            <a:outerShdw sx="100000" sy="100000" kx="0" ky="0" algn="bl" rotWithShape="0" blurRad="76200" dist="38100" dir="8100000">
              <a:srgbClr val="000000">
                <a:alpha val="3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3172968" y="1005840"/>
            <a:ext cx="2834640" cy="329184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282696" y="1042416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Environmental Geography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3282696" y="1408176"/>
            <a:ext cx="260604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Examines human-environment interactions, resource exploitation, pollution, conservation, and the challenge of sustainable development. Bridges natural and social sciences.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117336" y="1005840"/>
            <a:ext cx="2834640" cy="1783080"/>
          </a:xfrm>
          <a:prstGeom prst="rect">
            <a:avLst/>
          </a:prstGeom>
          <a:solidFill>
            <a:srgbClr val="2D6A4F"/>
          </a:solidFill>
          <a:ln/>
          <a:effectLst>
            <a:outerShdw sx="100000" sy="100000" kx="0" ky="0" algn="bl" rotWithShape="0" blurRad="76200" dist="38100" dir="8100000">
              <a:srgbClr val="000000">
                <a:alpha val="3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6117336" y="1005840"/>
            <a:ext cx="2834640" cy="329184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227064" y="1042416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Geopolitics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227064" y="1408176"/>
            <a:ext cx="260604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Analyses how geographical factors — territory, resources, location — influence international relations, power, and conflict. Key thinkers: Mackinder (Heartland Theory), Spykman (Rimland).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228600" y="2926080"/>
            <a:ext cx="2834640" cy="1783080"/>
          </a:xfrm>
          <a:prstGeom prst="rect">
            <a:avLst/>
          </a:prstGeom>
          <a:solidFill>
            <a:srgbClr val="2D6A4F"/>
          </a:solidFill>
          <a:ln/>
          <a:effectLst>
            <a:outerShdw sx="100000" sy="100000" kx="0" ky="0" algn="bl" rotWithShape="0" blurRad="76200" dist="38100" dir="8100000">
              <a:srgbClr val="000000">
                <a:alpha val="3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228600" y="2926080"/>
            <a:ext cx="2834640" cy="329184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38328" y="2962656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GIS &amp; Spatial Technology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338328" y="3328416"/>
            <a:ext cx="260604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Geographic Information Systems (GIS), Remote Sensing, GPS, and satellite imagery revolutionize data collection, mapping, and spatial analysis across disciplines and policy domains.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3172968" y="2926080"/>
            <a:ext cx="2834640" cy="1783080"/>
          </a:xfrm>
          <a:prstGeom prst="rect">
            <a:avLst/>
          </a:prstGeom>
          <a:solidFill>
            <a:srgbClr val="2D6A4F"/>
          </a:solidFill>
          <a:ln/>
          <a:effectLst>
            <a:outerShdw sx="100000" sy="100000" kx="0" ky="0" algn="bl" rotWithShape="0" blurRad="76200" dist="38100" dir="8100000">
              <a:srgbClr val="000000">
                <a:alpha val="30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3172968" y="2926080"/>
            <a:ext cx="2834640" cy="329184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282696" y="2962656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 Geography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3282696" y="3328416"/>
            <a:ext cx="260604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Studies spatial distribution of diseases, healthcare access, and environmental determinants of health. Critical during epidemics like COVID-19 for tracking spread and allocating resources.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6117336" y="2926080"/>
            <a:ext cx="2834640" cy="1783080"/>
          </a:xfrm>
          <a:prstGeom prst="rect">
            <a:avLst/>
          </a:prstGeom>
          <a:solidFill>
            <a:srgbClr val="2D6A4F"/>
          </a:solidFill>
          <a:ln/>
          <a:effectLst>
            <a:outerShdw sx="100000" sy="100000" kx="0" ky="0" algn="bl" rotWithShape="0" blurRad="76200" dist="38100" dir="8100000">
              <a:srgbClr val="000000">
                <a:alpha val="30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6117336" y="2926080"/>
            <a:ext cx="2834640" cy="329184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227064" y="2962656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Development Geography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6227064" y="3328416"/>
            <a:ext cx="260604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Explores spatial dimensions of underdevelopment, inequality between regions (core-periphery models), and strategies for sustainable regional development and planning.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F9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4572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 |  Interconnection: Geography &amp; History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274320" y="896112"/>
            <a:ext cx="8595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History and Geography are inseparable. Every historical event occurs in a geographic space, and geographic conditions shape historical outcomes. This relationship is captured in the field of Historical Geography.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228600" y="1508760"/>
            <a:ext cx="4160520" cy="33832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228600" y="1508760"/>
            <a:ext cx="4160520" cy="365760"/>
          </a:xfrm>
          <a:prstGeom prst="rect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38328" y="1545336"/>
            <a:ext cx="3931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Physical Geography → Historical Events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338328" y="2020824"/>
            <a:ext cx="137160" cy="137160"/>
          </a:xfrm>
          <a:prstGeom prst="ellipse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1965960"/>
            <a:ext cx="3749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River valleys (Nile, Indus, Tigris-Euphrates, Yellow River) gave rise to ancient civilisations — fertile soil, water, and natural defence enabled settlement.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38328" y="2724912"/>
            <a:ext cx="137160" cy="137160"/>
          </a:xfrm>
          <a:prstGeom prst="ellipse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2670048"/>
            <a:ext cx="3749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Mountain barriers (Himalayas, Alps) isolated civilisations and shaped cultural and political boundaries.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338328" y="3429000"/>
            <a:ext cx="137160" cy="137160"/>
          </a:xfrm>
          <a:prstGeom prst="ellipse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8640" y="3374136"/>
            <a:ext cx="3749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Climate and drought have triggered migrations, famines, and the collapse of civilisations (e.g., Indus Valley decline, Maya collapse).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338328" y="4133088"/>
            <a:ext cx="137160" cy="137160"/>
          </a:xfrm>
          <a:prstGeom prst="ellipse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48640" y="4078224"/>
            <a:ext cx="3749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Island geography made Britain a naval power; landlocked geography constrained Central Asian states.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663440" y="1508760"/>
            <a:ext cx="4160520" cy="33832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4663440" y="1508760"/>
            <a:ext cx="4160520" cy="365760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773168" y="1545336"/>
            <a:ext cx="3931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History Shaping Geographical Understanding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4773168" y="2020824"/>
            <a:ext cx="137160" cy="137160"/>
          </a:xfrm>
          <a:prstGeom prst="ellipse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983480" y="1965960"/>
            <a:ext cx="3749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Colonial history shaped today's political maps — borders in Africa, South Asia, and the Middle East drawn by colonial powers (Durand Line, Sykes-Picot Agreement).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773168" y="2724912"/>
            <a:ext cx="137160" cy="137160"/>
          </a:xfrm>
          <a:prstGeom prst="ellipse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983480" y="2670048"/>
            <a:ext cx="3749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Historical trade routes (Silk Road, Spice Routes) permanently altered settlement patterns, cultural diffusion, and economic geographies.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773168" y="3429000"/>
            <a:ext cx="137160" cy="137160"/>
          </a:xfrm>
          <a:prstGeom prst="ellipse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983480" y="3374136"/>
            <a:ext cx="3749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Industrial Revolution transformed landscapes: urbanisation, deforestation, environmental degradation.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773168" y="4133088"/>
            <a:ext cx="137160" cy="137160"/>
          </a:xfrm>
          <a:prstGeom prst="ellipse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983480" y="4078224"/>
            <a:ext cx="3749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2125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Cold War geopolitics shaped territorial disputes still unresolved today (Kashmir, Taiwan Strait, Korean Peninsula).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 Science: Concepts, Geography &amp; Sustainability</dc:title>
  <dc:subject>PptxGenJS Presentation</dc:subject>
  <dc:creator>PptxGenJS</dc:creator>
  <cp:lastModifiedBy>PptxGenJS</cp:lastModifiedBy>
  <cp:revision>1</cp:revision>
  <dcterms:created xsi:type="dcterms:W3CDTF">2026-04-06T04:56:50Z</dcterms:created>
  <dcterms:modified xsi:type="dcterms:W3CDTF">2026-04-06T04:56:50Z</dcterms:modified>
</cp:coreProperties>
</file>