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2BBE"/>
    <a:srgbClr val="FBDBF9"/>
    <a:srgbClr val="E3EB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C9533-7B1E-4B26-ABBC-D3D02B64BB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2F0A-A294-430C-85B7-2DF9CD8EC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781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C9533-7B1E-4B26-ABBC-D3D02B64BB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2F0A-A294-430C-85B7-2DF9CD8EC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676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C9533-7B1E-4B26-ABBC-D3D02B64BB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2F0A-A294-430C-85B7-2DF9CD8EC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6286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C9533-7B1E-4B26-ABBC-D3D02B64BB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2F0A-A294-430C-85B7-2DF9CD8ECC6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346070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C9533-7B1E-4B26-ABBC-D3D02B64BB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2F0A-A294-430C-85B7-2DF9CD8EC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267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C9533-7B1E-4B26-ABBC-D3D02B64BB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2F0A-A294-430C-85B7-2DF9CD8EC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6803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C9533-7B1E-4B26-ABBC-D3D02B64BB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2F0A-A294-430C-85B7-2DF9CD8EC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1038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C9533-7B1E-4B26-ABBC-D3D02B64BB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2F0A-A294-430C-85B7-2DF9CD8EC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3381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C9533-7B1E-4B26-ABBC-D3D02B64BB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2F0A-A294-430C-85B7-2DF9CD8EC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351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C9533-7B1E-4B26-ABBC-D3D02B64BB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2F0A-A294-430C-85B7-2DF9CD8EC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139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C9533-7B1E-4B26-ABBC-D3D02B64BB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2F0A-A294-430C-85B7-2DF9CD8EC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860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C9533-7B1E-4B26-ABBC-D3D02B64BB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2F0A-A294-430C-85B7-2DF9CD8EC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821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C9533-7B1E-4B26-ABBC-D3D02B64BB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2F0A-A294-430C-85B7-2DF9CD8EC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001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C9533-7B1E-4B26-ABBC-D3D02B64BB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2F0A-A294-430C-85B7-2DF9CD8EC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90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C9533-7B1E-4B26-ABBC-D3D02B64BB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2F0A-A294-430C-85B7-2DF9CD8EC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706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C9533-7B1E-4B26-ABBC-D3D02B64BB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2F0A-A294-430C-85B7-2DF9CD8EC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596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C9533-7B1E-4B26-ABBC-D3D02B64BB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2F0A-A294-430C-85B7-2DF9CD8EC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490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14C9533-7B1E-4B26-ABBC-D3D02B64BB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322F0A-A294-430C-85B7-2DF9CD8EC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0605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776034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24918962@N07/2354070972/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ontiersin.org/articles/10.3389/fpls.2014.00723/full" TargetMode="Externa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27717-9133-5069-71F2-DD9212D445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CE3270-9671-8B9E-A2FE-940C67B517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5D7391-24B9-ACB9-B79B-DA7FC9F377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7FA058F-A114-A5F8-3498-D427BF6704B4}"/>
              </a:ext>
            </a:extLst>
          </p:cNvPr>
          <p:cNvSpPr txBox="1"/>
          <p:nvPr/>
        </p:nvSpPr>
        <p:spPr>
          <a:xfrm>
            <a:off x="6509288" y="352922"/>
            <a:ext cx="51880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Bahnschrift Light" panose="020B0502040204020203" pitchFamily="34" charset="0"/>
              </a:rPr>
              <a:t>GOOD AFTERNOON, EVERYONE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C07BDF-CC78-2239-95E3-BEE24DCBECA3}"/>
              </a:ext>
            </a:extLst>
          </p:cNvPr>
          <p:cNvSpPr txBox="1"/>
          <p:nvPr/>
        </p:nvSpPr>
        <p:spPr>
          <a:xfrm>
            <a:off x="6625652" y="2225674"/>
            <a:ext cx="95637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OUR TOPIC OF THE DAY IS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4AAC68-6108-8E86-E280-F9F2E86C8568}"/>
              </a:ext>
            </a:extLst>
          </p:cNvPr>
          <p:cNvSpPr txBox="1"/>
          <p:nvPr/>
        </p:nvSpPr>
        <p:spPr>
          <a:xfrm>
            <a:off x="7590274" y="4925049"/>
            <a:ext cx="78524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/>
              <a:t>G</a:t>
            </a:r>
            <a:r>
              <a:rPr lang="en-US" sz="4400" dirty="0"/>
              <a:t>YMNOSPERMS</a:t>
            </a:r>
            <a:endParaRPr lang="en-US" sz="6600" dirty="0"/>
          </a:p>
        </p:txBody>
      </p:sp>
      <p:pic>
        <p:nvPicPr>
          <p:cNvPr id="9" name="Picture 8" descr="Satish Chandra Memorial School ...">
            <a:extLst>
              <a:ext uri="{FF2B5EF4-FFF2-40B4-BE49-F238E27FC236}">
                <a16:creationId xmlns:a16="http://schemas.microsoft.com/office/drawing/2014/main" id="{9F73174A-A746-77E1-D22B-01B37F4FE9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079292" cy="1079292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1D4F07F-9362-0A2D-D3F4-AFC2F2CC19E7}"/>
              </a:ext>
            </a:extLst>
          </p:cNvPr>
          <p:cNvCxnSpPr>
            <a:cxnSpLocks/>
          </p:cNvCxnSpPr>
          <p:nvPr/>
        </p:nvCxnSpPr>
        <p:spPr>
          <a:xfrm>
            <a:off x="10724827" y="2810449"/>
            <a:ext cx="0" cy="2042008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7831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4B623-DFC6-4AE5-27EB-C4BA1ACF1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8DA6C9-9E17-A3BA-76E8-24C4794DFF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3013023"/>
            <a:ext cx="8946541" cy="3235376"/>
          </a:xfrm>
        </p:spPr>
        <p:txBody>
          <a:bodyPr/>
          <a:lstStyle/>
          <a:p>
            <a:r>
              <a:rPr lang="en-US" dirty="0"/>
              <a:t>They are Heterosporous</a:t>
            </a:r>
          </a:p>
          <a:p>
            <a:r>
              <a:rPr lang="en-US" dirty="0"/>
              <a:t>Produces both microspores and megaspores.</a:t>
            </a:r>
          </a:p>
          <a:p>
            <a:r>
              <a:rPr lang="en-US" dirty="0"/>
              <a:t>Modification of leaves into sporophylls. </a:t>
            </a:r>
          </a:p>
          <a:p>
            <a:r>
              <a:rPr lang="en-US" dirty="0"/>
              <a:t>Compactly and spirally around an axis to form strobili or cones.</a:t>
            </a:r>
          </a:p>
        </p:txBody>
      </p:sp>
      <p:sp>
        <p:nvSpPr>
          <p:cNvPr id="4" name="Sun 3">
            <a:extLst>
              <a:ext uri="{FF2B5EF4-FFF2-40B4-BE49-F238E27FC236}">
                <a16:creationId xmlns:a16="http://schemas.microsoft.com/office/drawing/2014/main" id="{AF4BB66D-3768-EE32-50CC-7BF88F665EE6}"/>
              </a:ext>
            </a:extLst>
          </p:cNvPr>
          <p:cNvSpPr/>
          <p:nvPr/>
        </p:nvSpPr>
        <p:spPr>
          <a:xfrm>
            <a:off x="1981200" y="-44970"/>
            <a:ext cx="8229600" cy="2844384"/>
          </a:xfrm>
          <a:prstGeom prst="su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REPRODUCTION POSSESS BY GYMNOSPERMS.</a:t>
            </a:r>
          </a:p>
          <a:p>
            <a:pPr algn="ctr"/>
            <a:endParaRPr lang="en-US" dirty="0"/>
          </a:p>
        </p:txBody>
      </p:sp>
      <p:pic>
        <p:nvPicPr>
          <p:cNvPr id="5" name="Picture 4" descr="Satish Chandra Memorial School ...">
            <a:extLst>
              <a:ext uri="{FF2B5EF4-FFF2-40B4-BE49-F238E27FC236}">
                <a16:creationId xmlns:a16="http://schemas.microsoft.com/office/drawing/2014/main" id="{F64453C8-4D7E-5E51-B7B3-0A66A86FD2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79292" cy="1079292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D3547F6-4AE3-80EA-33B9-24B35FBC6537}"/>
              </a:ext>
            </a:extLst>
          </p:cNvPr>
          <p:cNvCxnSpPr/>
          <p:nvPr/>
        </p:nvCxnSpPr>
        <p:spPr>
          <a:xfrm flipH="1">
            <a:off x="4736892" y="4706911"/>
            <a:ext cx="2923082" cy="614597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4DE2027-D99E-DB66-26F5-690725CBFAFD}"/>
              </a:ext>
            </a:extLst>
          </p:cNvPr>
          <p:cNvCxnSpPr>
            <a:cxnSpLocks/>
          </p:cNvCxnSpPr>
          <p:nvPr/>
        </p:nvCxnSpPr>
        <p:spPr>
          <a:xfrm>
            <a:off x="7857344" y="4706911"/>
            <a:ext cx="2650761" cy="614597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C3DA2DF2-A924-E86E-3E5F-05D781F9751B}"/>
              </a:ext>
            </a:extLst>
          </p:cNvPr>
          <p:cNvSpPr txBox="1"/>
          <p:nvPr/>
        </p:nvSpPr>
        <p:spPr>
          <a:xfrm>
            <a:off x="4032354" y="5561351"/>
            <a:ext cx="24433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MALE STROBILI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3FA7EE9-74AB-D393-E86A-98040D03E9B2}"/>
              </a:ext>
            </a:extLst>
          </p:cNvPr>
          <p:cNvSpPr txBox="1"/>
          <p:nvPr/>
        </p:nvSpPr>
        <p:spPr>
          <a:xfrm>
            <a:off x="9393506" y="5415621"/>
            <a:ext cx="24433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FEMALE STROBILI </a:t>
            </a:r>
          </a:p>
        </p:txBody>
      </p:sp>
    </p:spTree>
    <p:extLst>
      <p:ext uri="{BB962C8B-B14F-4D97-AF65-F5344CB8AC3E}">
        <p14:creationId xmlns:p14="http://schemas.microsoft.com/office/powerpoint/2010/main" val="314790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11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C6FC3A-8DFA-B570-0D8C-8E1610EC5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953" y="452718"/>
            <a:ext cx="11499742" cy="1400530"/>
          </a:xfrm>
        </p:spPr>
        <p:txBody>
          <a:bodyPr/>
          <a:lstStyle/>
          <a:p>
            <a:pPr algn="ctr"/>
            <a:r>
              <a:rPr lang="en-US" sz="7200" b="1" dirty="0">
                <a:latin typeface="Bell MT" panose="02020503060305020303" pitchFamily="18" charset="0"/>
              </a:rPr>
              <a:t>STROBILIS</a:t>
            </a:r>
            <a:endParaRPr lang="en-US" b="1" dirty="0">
              <a:latin typeface="Bell MT" panose="02020503060305020303" pitchFamily="18" charset="0"/>
            </a:endParaRP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E3B768EF-5F19-3B83-6862-CF8FA11806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28407"/>
            <a:ext cx="6093500" cy="442959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736C739-230C-542E-5EE1-E40E517B8635}"/>
              </a:ext>
            </a:extLst>
          </p:cNvPr>
          <p:cNvSpPr txBox="1"/>
          <p:nvPr/>
        </p:nvSpPr>
        <p:spPr>
          <a:xfrm>
            <a:off x="3046751" y="3233091"/>
            <a:ext cx="60935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3CB3B7E-A98B-4242-A92A-4E2DEE61F99F}"/>
              </a:ext>
            </a:extLst>
          </p:cNvPr>
          <p:cNvSpPr txBox="1"/>
          <p:nvPr/>
        </p:nvSpPr>
        <p:spPr>
          <a:xfrm>
            <a:off x="3046751" y="3233091"/>
            <a:ext cx="60935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DCF7248-4B1B-6F6A-ECD2-9AED021C30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8500" y="2428408"/>
            <a:ext cx="6093500" cy="4429592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8FF37DA-3F40-DBA0-A1C3-2BBDFE54F5AA}"/>
              </a:ext>
            </a:extLst>
          </p:cNvPr>
          <p:cNvSpPr/>
          <p:nvPr/>
        </p:nvSpPr>
        <p:spPr>
          <a:xfrm>
            <a:off x="899410" y="1558977"/>
            <a:ext cx="4302177" cy="86942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MALE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ECBE180-4E3D-B13C-8B9C-6AF8FF1B40C7}"/>
              </a:ext>
            </a:extLst>
          </p:cNvPr>
          <p:cNvSpPr/>
          <p:nvPr/>
        </p:nvSpPr>
        <p:spPr>
          <a:xfrm>
            <a:off x="7243712" y="1558977"/>
            <a:ext cx="4302177" cy="86942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FEMALE </a:t>
            </a:r>
          </a:p>
        </p:txBody>
      </p:sp>
      <p:sp>
        <p:nvSpPr>
          <p:cNvPr id="17" name="Cloud 16">
            <a:extLst>
              <a:ext uri="{FF2B5EF4-FFF2-40B4-BE49-F238E27FC236}">
                <a16:creationId xmlns:a16="http://schemas.microsoft.com/office/drawing/2014/main" id="{018D55EC-6AB8-46D2-1216-DCEB1E8D62F3}"/>
              </a:ext>
            </a:extLst>
          </p:cNvPr>
          <p:cNvSpPr/>
          <p:nvPr/>
        </p:nvSpPr>
        <p:spPr>
          <a:xfrm>
            <a:off x="1693889" y="3602424"/>
            <a:ext cx="4047344" cy="1174016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MICROSPOROPHYLLS</a:t>
            </a:r>
          </a:p>
        </p:txBody>
      </p:sp>
      <p:sp>
        <p:nvSpPr>
          <p:cNvPr id="18" name="Cloud 17">
            <a:extLst>
              <a:ext uri="{FF2B5EF4-FFF2-40B4-BE49-F238E27FC236}">
                <a16:creationId xmlns:a16="http://schemas.microsoft.com/office/drawing/2014/main" id="{475A7BB4-155A-C605-146F-C57CA8F6C8CB}"/>
              </a:ext>
            </a:extLst>
          </p:cNvPr>
          <p:cNvSpPr/>
          <p:nvPr/>
        </p:nvSpPr>
        <p:spPr>
          <a:xfrm>
            <a:off x="7647482" y="3602424"/>
            <a:ext cx="4047344" cy="1174016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MEGASPOROPHYLLS</a:t>
            </a:r>
          </a:p>
        </p:txBody>
      </p:sp>
    </p:spTree>
    <p:extLst>
      <p:ext uri="{BB962C8B-B14F-4D97-AF65-F5344CB8AC3E}">
        <p14:creationId xmlns:p14="http://schemas.microsoft.com/office/powerpoint/2010/main" val="2685952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02A13-96F5-B892-3A8C-4246FD724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Download Cute Nobita Pondering Wallpaper | Wallpapers.com">
            <a:extLst>
              <a:ext uri="{FF2B5EF4-FFF2-40B4-BE49-F238E27FC236}">
                <a16:creationId xmlns:a16="http://schemas.microsoft.com/office/drawing/2014/main" id="{E30C2AE1-C0C7-CA5A-3632-3EA0ED7FB4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4586991"/>
            <a:ext cx="3685870" cy="2271009"/>
          </a:xfrm>
          <a:prstGeom prst="rect">
            <a:avLst/>
          </a:prstGeom>
        </p:spPr>
      </p:pic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id="{16839AD4-CD2C-631B-5FAB-C53C313070A0}"/>
              </a:ext>
            </a:extLst>
          </p:cNvPr>
          <p:cNvSpPr/>
          <p:nvPr/>
        </p:nvSpPr>
        <p:spPr>
          <a:xfrm>
            <a:off x="646112" y="1349116"/>
            <a:ext cx="4300642" cy="2953062"/>
          </a:xfrm>
          <a:prstGeom prst="cloud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MICROSPOROPHYLL AND MEGASPOROPHYLL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WHICH ONE IS DIPLOID AND WHICH IS HAPLOID?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3D2024F-BA8A-02BF-A464-1CFA92FE48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0834" y="3429000"/>
            <a:ext cx="2102964" cy="3429000"/>
          </a:xfrm>
          <a:prstGeom prst="rect">
            <a:avLst/>
          </a:prstGeom>
        </p:spPr>
      </p:pic>
      <p:sp>
        <p:nvSpPr>
          <p:cNvPr id="10" name="Thought Bubble: Cloud 9">
            <a:extLst>
              <a:ext uri="{FF2B5EF4-FFF2-40B4-BE49-F238E27FC236}">
                <a16:creationId xmlns:a16="http://schemas.microsoft.com/office/drawing/2014/main" id="{4580C85E-8FBE-03CC-9669-06ED2B03B402}"/>
              </a:ext>
            </a:extLst>
          </p:cNvPr>
          <p:cNvSpPr/>
          <p:nvPr/>
        </p:nvSpPr>
        <p:spPr>
          <a:xfrm flipH="1">
            <a:off x="5771213" y="1853248"/>
            <a:ext cx="4467069" cy="2094877"/>
          </a:xfrm>
          <a:prstGeom prst="cloud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Nobita, both are diploid(2n) structures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634F2B-6E8F-F2DB-AABF-D5E84FD513AF}"/>
              </a:ext>
            </a:extLst>
          </p:cNvPr>
          <p:cNvSpPr txBox="1"/>
          <p:nvPr/>
        </p:nvSpPr>
        <p:spPr>
          <a:xfrm>
            <a:off x="4452079" y="4302178"/>
            <a:ext cx="389744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REASON:</a:t>
            </a:r>
          </a:p>
          <a:p>
            <a:r>
              <a:rPr lang="en-US" b="1" dirty="0"/>
              <a:t>They are modified leaves of the sporophyte which is main plant body. While they may produce haploid(n) spores through meiosis, the “</a:t>
            </a:r>
            <a:r>
              <a:rPr lang="en-US" b="1" dirty="0" err="1"/>
              <a:t>phyll</a:t>
            </a:r>
            <a:r>
              <a:rPr lang="en-US" b="1" dirty="0"/>
              <a:t>” or leaf tissue itself remains part of the diploid generation.</a:t>
            </a:r>
          </a:p>
        </p:txBody>
      </p:sp>
    </p:spTree>
    <p:extLst>
      <p:ext uri="{BB962C8B-B14F-4D97-AF65-F5344CB8AC3E}">
        <p14:creationId xmlns:p14="http://schemas.microsoft.com/office/powerpoint/2010/main" val="2418258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6DCCD-3FFD-C209-F964-0F863DE2D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u="sng" dirty="0">
                <a:solidFill>
                  <a:srgbClr val="FF0000"/>
                </a:solidFill>
              </a:rPr>
              <a:t>MICROSPOROPHYLLS</a:t>
            </a:r>
          </a:p>
        </p:txBody>
      </p:sp>
      <p:pic>
        <p:nvPicPr>
          <p:cNvPr id="4" name="Content Placeholder 3" descr="Microsporophyll hi-res stock photography and images - Alamy">
            <a:extLst>
              <a:ext uri="{FF2B5EF4-FFF2-40B4-BE49-F238E27FC236}">
                <a16:creationId xmlns:a16="http://schemas.microsoft.com/office/drawing/2014/main" id="{2DED9713-FAF5-F42E-15E6-0F96D89A94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429000"/>
            <a:ext cx="2614050" cy="363136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8CDE8D2-EAFD-CF82-3A96-10786D367BC6}"/>
              </a:ext>
            </a:extLst>
          </p:cNvPr>
          <p:cNvSpPr txBox="1">
            <a:spLocks/>
          </p:cNvSpPr>
          <p:nvPr/>
        </p:nvSpPr>
        <p:spPr>
          <a:xfrm>
            <a:off x="2743200" y="2728735"/>
            <a:ext cx="11342487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Arranged to male strobili which is </a:t>
            </a:r>
            <a:r>
              <a:rPr lang="en-US" sz="2400" b="1" dirty="0" err="1">
                <a:solidFill>
                  <a:schemeClr val="bg1"/>
                </a:solidFill>
              </a:rPr>
              <a:t>microsporangiate</a:t>
            </a:r>
            <a:r>
              <a:rPr lang="en-US" sz="2400" b="1" dirty="0">
                <a:solidFill>
                  <a:schemeClr val="bg1"/>
                </a:solidFill>
              </a:rPr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Bears microsporangia.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Develops into male gametophytes and highly reduced and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Confined to only limited umber of cells. The gametophyte is 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Pollen grain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Pollen grains are developed within the microsporangia.</a:t>
            </a:r>
          </a:p>
          <a:p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972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EBF1D-A099-DFA0-F45C-1EFB5700C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92BBE"/>
                </a:solidFill>
              </a:rPr>
              <a:t>MEGASPOROPHYLLS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2F693E-8368-2997-6E33-81FD80097F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Arranged to female strobili called the </a:t>
            </a:r>
            <a:r>
              <a:rPr lang="en-US" sz="2400" b="1" dirty="0" err="1"/>
              <a:t>macrosporangiate</a:t>
            </a:r>
            <a:r>
              <a:rPr lang="en-US" sz="2400" b="1" dirty="0"/>
              <a:t>.</a:t>
            </a:r>
          </a:p>
          <a:p>
            <a:r>
              <a:rPr lang="en-US" dirty="0"/>
              <a:t>Bears megasporangia which are ovules.</a:t>
            </a:r>
          </a:p>
          <a:p>
            <a:r>
              <a:rPr lang="en-US" dirty="0"/>
              <a:t>Mainly consists of body called nucellus which is protected by envelops</a:t>
            </a:r>
          </a:p>
          <a:p>
            <a:r>
              <a:rPr lang="en-US" dirty="0"/>
              <a:t>Megaspore mother cell is differentiated from a cell of the nucellus.</a:t>
            </a:r>
          </a:p>
          <a:p>
            <a:r>
              <a:rPr lang="en-US" dirty="0"/>
              <a:t>The mother cell undergoes meiosis to form megaspores.</a:t>
            </a:r>
          </a:p>
          <a:p>
            <a:r>
              <a:rPr lang="en-US" dirty="0"/>
              <a:t>One of the ,megaspores enclosed within the Megasporangium(nucellus) develops into a multicellular female gametophyte bearing two or more archegonia.</a:t>
            </a:r>
          </a:p>
          <a:p>
            <a:r>
              <a:rPr lang="en-US" dirty="0"/>
              <a:t>Multicellular female gametophyte is also retained within megasporangium.</a:t>
            </a:r>
          </a:p>
        </p:txBody>
      </p:sp>
      <p:pic>
        <p:nvPicPr>
          <p:cNvPr id="4" name="Picture 3" descr="Cycadophyta — The Biology Primer">
            <a:extLst>
              <a:ext uri="{FF2B5EF4-FFF2-40B4-BE49-F238E27FC236}">
                <a16:creationId xmlns:a16="http://schemas.microsoft.com/office/drawing/2014/main" id="{F2687B90-3402-5075-B959-3E2F2805B8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9815" y="4661940"/>
            <a:ext cx="2822185" cy="2196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512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516C4-1949-0C7C-F432-DC07F4BB9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5400" b="1" dirty="0"/>
              <a:t>TRIVIA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0B5BC1-CFFB-1D2B-D999-DBDF7442C6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 you know unlike Bryophytes and Pteridophytes, in gymnosperms the male and the female gametophytes don’t have independent free-living existence.</a:t>
            </a:r>
          </a:p>
          <a:p>
            <a:r>
              <a:rPr lang="en-US" dirty="0"/>
              <a:t>They remain within the sporangia which is retained on the sporophytes</a:t>
            </a:r>
          </a:p>
        </p:txBody>
      </p:sp>
    </p:spTree>
    <p:extLst>
      <p:ext uri="{BB962C8B-B14F-4D97-AF65-F5344CB8AC3E}">
        <p14:creationId xmlns:p14="http://schemas.microsoft.com/office/powerpoint/2010/main" val="116618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BEAB2-57D2-315D-DBB8-0E5C522FC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LIFE CYCLE OF GYMNOSPERMS         FLOW CHART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9A2D39-DEB7-EDAC-7343-A09097749D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63E5434-E952-DE82-37E3-3EFC2C117BB1}"/>
              </a:ext>
            </a:extLst>
          </p:cNvPr>
          <p:cNvSpPr/>
          <p:nvPr/>
        </p:nvSpPr>
        <p:spPr>
          <a:xfrm>
            <a:off x="3837482" y="1853248"/>
            <a:ext cx="3897443" cy="217910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Pollen grain released from the microsporangium carried through air currents meets the ovule openings</a:t>
            </a:r>
          </a:p>
        </p:txBody>
      </p:sp>
      <p:sp>
        <p:nvSpPr>
          <p:cNvPr id="7" name="Arc 6">
            <a:extLst>
              <a:ext uri="{FF2B5EF4-FFF2-40B4-BE49-F238E27FC236}">
                <a16:creationId xmlns:a16="http://schemas.microsoft.com/office/drawing/2014/main" id="{37C2155A-7C2B-E7DD-08F0-86D6609551F1}"/>
              </a:ext>
            </a:extLst>
          </p:cNvPr>
          <p:cNvSpPr/>
          <p:nvPr/>
        </p:nvSpPr>
        <p:spPr>
          <a:xfrm>
            <a:off x="6048532" y="2698230"/>
            <a:ext cx="3672590" cy="3550169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3FE2E10-2B74-45B4-0069-BA370BC97027}"/>
              </a:ext>
            </a:extLst>
          </p:cNvPr>
          <p:cNvSpPr/>
          <p:nvPr/>
        </p:nvSpPr>
        <p:spPr>
          <a:xfrm>
            <a:off x="5906126" y="4347148"/>
            <a:ext cx="4694420" cy="230527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Pollen tubes carrying the male gametes tend to gametes grows </a:t>
            </a:r>
            <a:r>
              <a:rPr lang="en-US" b="1" dirty="0" err="1"/>
              <a:t>towars</a:t>
            </a:r>
            <a:r>
              <a:rPr lang="en-US" b="1" dirty="0"/>
              <a:t> archegonia in the ovules and discharges their contents near archegonia opening.</a:t>
            </a:r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58D5C523-730A-614F-7422-957A9897A46D}"/>
              </a:ext>
            </a:extLst>
          </p:cNvPr>
          <p:cNvSpPr/>
          <p:nvPr/>
        </p:nvSpPr>
        <p:spPr>
          <a:xfrm rot="9661472">
            <a:off x="3421796" y="2601617"/>
            <a:ext cx="3672590" cy="3550169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CCFD9A7-EC6B-A3E0-2C03-525BA8A8346B}"/>
              </a:ext>
            </a:extLst>
          </p:cNvPr>
          <p:cNvSpPr/>
          <p:nvPr/>
        </p:nvSpPr>
        <p:spPr>
          <a:xfrm>
            <a:off x="1148214" y="2942801"/>
            <a:ext cx="2828146" cy="201778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After </a:t>
            </a:r>
            <a:r>
              <a:rPr lang="en-US" b="1" dirty="0" err="1"/>
              <a:t>fertlization</a:t>
            </a:r>
            <a:r>
              <a:rPr lang="en-US" b="1" dirty="0"/>
              <a:t>, zygote develops into an embryo and the ovules into the seeds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D79EEFF-1C7D-132C-6FC1-86CCE283EDB2}"/>
              </a:ext>
            </a:extLst>
          </p:cNvPr>
          <p:cNvCxnSpPr/>
          <p:nvPr/>
        </p:nvCxnSpPr>
        <p:spPr>
          <a:xfrm>
            <a:off x="9248931" y="3951692"/>
            <a:ext cx="472191" cy="4250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4BD205C-5D3F-ED1F-A992-E7E255203FE4}"/>
              </a:ext>
            </a:extLst>
          </p:cNvPr>
          <p:cNvCxnSpPr>
            <a:cxnSpLocks/>
          </p:cNvCxnSpPr>
          <p:nvPr/>
        </p:nvCxnSpPr>
        <p:spPr>
          <a:xfrm flipH="1">
            <a:off x="9694805" y="3874252"/>
            <a:ext cx="337446" cy="5798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FE7B057-1C6D-BD64-C3BC-3F5042F46B93}"/>
              </a:ext>
            </a:extLst>
          </p:cNvPr>
          <p:cNvCxnSpPr>
            <a:cxnSpLocks/>
          </p:cNvCxnSpPr>
          <p:nvPr/>
        </p:nvCxnSpPr>
        <p:spPr>
          <a:xfrm flipH="1">
            <a:off x="3428064" y="4960583"/>
            <a:ext cx="76105" cy="5392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09A6DF1-889F-8E52-CD33-6CB8A712737A}"/>
              </a:ext>
            </a:extLst>
          </p:cNvPr>
          <p:cNvCxnSpPr/>
          <p:nvPr/>
        </p:nvCxnSpPr>
        <p:spPr>
          <a:xfrm>
            <a:off x="3504169" y="4950089"/>
            <a:ext cx="472191" cy="4250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18182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69EE9-F374-4A63-1E14-120FC94A1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2255" y="2735703"/>
            <a:ext cx="4480525" cy="1400530"/>
          </a:xfrm>
        </p:spPr>
        <p:txBody>
          <a:bodyPr/>
          <a:lstStyle/>
          <a:p>
            <a:r>
              <a:rPr lang="en-US" b="1" dirty="0"/>
              <a:t>SCHEMATIC DIAGRAM OF THE GYMNOSPERMS</a:t>
            </a:r>
          </a:p>
        </p:txBody>
      </p:sp>
      <p:pic>
        <p:nvPicPr>
          <p:cNvPr id="4" name="Content Placeholder 3" descr="Life Cycle of Gymnosperms | CK-12 Foundation">
            <a:extLst>
              <a:ext uri="{FF2B5EF4-FFF2-40B4-BE49-F238E27FC236}">
                <a16:creationId xmlns:a16="http://schemas.microsoft.com/office/drawing/2014/main" id="{BC5ECAF3-B225-40F8-21A5-D01EAB0288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6205928" cy="6871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904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159CD-1422-9E7A-3E7C-DD3E95D03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4150658"/>
            <a:ext cx="9404723" cy="1243647"/>
          </a:xfrm>
        </p:spPr>
        <p:txBody>
          <a:bodyPr/>
          <a:lstStyle/>
          <a:p>
            <a:r>
              <a:rPr lang="en-US" sz="2800" dirty="0"/>
              <a:t>PRESENTATION BY:- </a:t>
            </a:r>
            <a:br>
              <a:rPr lang="en-US" sz="2800" dirty="0"/>
            </a:br>
            <a:r>
              <a:rPr lang="en-US" sz="2800" dirty="0"/>
              <a:t>DEBRAJ SAHA</a:t>
            </a:r>
            <a:br>
              <a:rPr lang="en-US" sz="2800" dirty="0"/>
            </a:br>
            <a:r>
              <a:rPr lang="en-US" sz="2800" dirty="0"/>
              <a:t>RAJ BARMAN</a:t>
            </a:r>
            <a:br>
              <a:rPr lang="en-US" sz="2800" dirty="0"/>
            </a:br>
            <a:r>
              <a:rPr lang="en-US" sz="2800" dirty="0"/>
              <a:t>SOHAM NARAYAN CHOUDHURY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91F9AE-4DB1-876F-0805-77ECC54C73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3800" dirty="0"/>
              <a:t>T</a:t>
            </a:r>
            <a:r>
              <a:rPr lang="en-US" sz="9600" dirty="0"/>
              <a:t>HANK YOU</a:t>
            </a:r>
          </a:p>
          <a:p>
            <a:pPr marL="0" indent="0">
              <a:buNone/>
            </a:pPr>
            <a:endParaRPr lang="en-US" sz="8800" dirty="0"/>
          </a:p>
        </p:txBody>
      </p:sp>
    </p:spTree>
    <p:extLst>
      <p:ext uri="{BB962C8B-B14F-4D97-AF65-F5344CB8AC3E}">
        <p14:creationId xmlns:p14="http://schemas.microsoft.com/office/powerpoint/2010/main" val="3001091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3D4E0-D138-7C80-86F4-31850E0C2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</a:rPr>
              <a:t>CONTENTS TO LEARN IN THIS TOPIC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FB571A-3890-4A80-2EEA-473B10EBE0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gymnosperms?</a:t>
            </a:r>
          </a:p>
          <a:p>
            <a:r>
              <a:rPr lang="en-US" dirty="0"/>
              <a:t>ABOUT GYMNOSPERMS CONSTITUENTS WITH EXAMPLES</a:t>
            </a:r>
          </a:p>
          <a:p>
            <a:r>
              <a:rPr lang="en-US" dirty="0"/>
              <a:t>ECONOMIC USE OF GYMNOSPERMS*</a:t>
            </a:r>
          </a:p>
          <a:p>
            <a:r>
              <a:rPr lang="en-US" dirty="0"/>
              <a:t>REPRODUCTION POSSESS BY GYMNOSPERMS.</a:t>
            </a:r>
          </a:p>
          <a:p>
            <a:r>
              <a:rPr lang="en-US" dirty="0"/>
              <a:t>LIFE CYCLE OF GYMNOSPERMS</a:t>
            </a:r>
          </a:p>
        </p:txBody>
      </p:sp>
      <p:pic>
        <p:nvPicPr>
          <p:cNvPr id="4" name="Picture 3" descr="Satish Chandra Memorial School ...">
            <a:extLst>
              <a:ext uri="{FF2B5EF4-FFF2-40B4-BE49-F238E27FC236}">
                <a16:creationId xmlns:a16="http://schemas.microsoft.com/office/drawing/2014/main" id="{16D8828D-EDF3-5BFB-4E0F-CF68096994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79292" cy="1079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5714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0000">
        <p15:prstTrans prst="origami" invX="1"/>
        <p:sndAc>
          <p:stSnd>
            <p:snd r:embed="rId2" name="bomb.wav"/>
          </p:stSnd>
        </p:sndAc>
      </p:transition>
    </mc:Choice>
    <mc:Fallback>
      <p:transition spd="slow">
        <p:fade/>
        <p:sndAc>
          <p:stSnd>
            <p:snd r:embed="rId2" name="bomb.wav"/>
          </p:stSnd>
        </p:sndAc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E61F4-F3E0-0E77-24F3-070E6BFBB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gymnosperms?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38460-7481-D314-D2EF-186A08C93F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Gymnosperms comes from the word </a:t>
            </a:r>
            <a:r>
              <a:rPr lang="en-US" dirty="0" err="1">
                <a:solidFill>
                  <a:srgbClr val="FF0000"/>
                </a:solidFill>
              </a:rPr>
              <a:t>Gymnos</a:t>
            </a:r>
            <a:r>
              <a:rPr lang="en-US" dirty="0"/>
              <a:t> which means NAKED and </a:t>
            </a:r>
            <a:r>
              <a:rPr lang="en-US" dirty="0" err="1">
                <a:solidFill>
                  <a:srgbClr val="FF0000"/>
                </a:solidFill>
              </a:rPr>
              <a:t>Sperma</a:t>
            </a:r>
            <a:r>
              <a:rPr lang="en-US" dirty="0"/>
              <a:t> which means SEEDS.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This refers to one of the characteristics that after undergoing post-fertilization, they are not covered by seeds and are thus naked. </a:t>
            </a:r>
          </a:p>
        </p:txBody>
      </p:sp>
      <p:pic>
        <p:nvPicPr>
          <p:cNvPr id="4" name="Picture 3" descr="Gymnosperm Cones on Cycad, Pretoria, South Africa Stock Image - Image of  africa, carvings: 199462951">
            <a:extLst>
              <a:ext uri="{FF2B5EF4-FFF2-40B4-BE49-F238E27FC236}">
                <a16:creationId xmlns:a16="http://schemas.microsoft.com/office/drawing/2014/main" id="{5A8A7F62-9225-796C-2E68-B540C6A683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531370" cy="7300210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AB673B2-D78D-BBC6-C108-7D7526562654}"/>
              </a:ext>
            </a:extLst>
          </p:cNvPr>
          <p:cNvCxnSpPr>
            <a:cxnSpLocks/>
          </p:cNvCxnSpPr>
          <p:nvPr/>
        </p:nvCxnSpPr>
        <p:spPr>
          <a:xfrm>
            <a:off x="3222885" y="2308485"/>
            <a:ext cx="4302177" cy="284813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1BBA943E-9D16-B999-0089-3EE88339A26B}"/>
              </a:ext>
            </a:extLst>
          </p:cNvPr>
          <p:cNvSpPr txBox="1"/>
          <p:nvPr/>
        </p:nvSpPr>
        <p:spPr>
          <a:xfrm>
            <a:off x="7629993" y="5156616"/>
            <a:ext cx="2218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Cycus</a:t>
            </a:r>
            <a:endParaRPr lang="en-US" i="1" dirty="0"/>
          </a:p>
        </p:txBody>
      </p:sp>
      <p:pic>
        <p:nvPicPr>
          <p:cNvPr id="10" name="Picture 9" descr="Satish Chandra Memorial School ...">
            <a:extLst>
              <a:ext uri="{FF2B5EF4-FFF2-40B4-BE49-F238E27FC236}">
                <a16:creationId xmlns:a16="http://schemas.microsoft.com/office/drawing/2014/main" id="{454C6C43-8E9F-9D87-69AB-1C0EA1B2B7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79292" cy="1079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899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349C5-BBFA-C34B-A982-603F9F494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292" y="452718"/>
            <a:ext cx="10103369" cy="1301131"/>
          </a:xfrm>
        </p:spPr>
        <p:txBody>
          <a:bodyPr/>
          <a:lstStyle/>
          <a:p>
            <a:pPr algn="ctr"/>
            <a:r>
              <a:rPr lang="en-US" b="1" i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OVULE OF A GYMNOSPERM</a:t>
            </a:r>
          </a:p>
        </p:txBody>
      </p:sp>
      <p:pic>
        <p:nvPicPr>
          <p:cNvPr id="4" name="Content Placeholder 3" descr="Life Cycle Of Gymnosperms | bartleby">
            <a:extLst>
              <a:ext uri="{FF2B5EF4-FFF2-40B4-BE49-F238E27FC236}">
                <a16:creationId xmlns:a16="http://schemas.microsoft.com/office/drawing/2014/main" id="{AB2DAF64-1DEA-BA4F-A323-1A8C871663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450691"/>
            <a:ext cx="3147934" cy="5149336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8DB0086-D01B-2EE0-49BE-0C5522170515}"/>
              </a:ext>
            </a:extLst>
          </p:cNvPr>
          <p:cNvCxnSpPr/>
          <p:nvPr/>
        </p:nvCxnSpPr>
        <p:spPr>
          <a:xfrm>
            <a:off x="3147934" y="1978702"/>
            <a:ext cx="4377128" cy="0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66B07FB3-71DB-9EF9-14BC-31379E2F257B}"/>
              </a:ext>
            </a:extLst>
          </p:cNvPr>
          <p:cNvSpPr/>
          <p:nvPr/>
        </p:nvSpPr>
        <p:spPr>
          <a:xfrm>
            <a:off x="7629993" y="1753849"/>
            <a:ext cx="3147934" cy="229349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Ovules of a Gymnosperm are not enclosed by ovary wall and always remain exposed even before and after </a:t>
            </a:r>
            <a:r>
              <a:rPr lang="en-US" dirty="0" err="1">
                <a:solidFill>
                  <a:schemeClr val="tx1"/>
                </a:solidFill>
              </a:rPr>
              <a:t>fertlization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4190885-26D1-34A1-D057-413210819031}"/>
              </a:ext>
            </a:extLst>
          </p:cNvPr>
          <p:cNvCxnSpPr/>
          <p:nvPr/>
        </p:nvCxnSpPr>
        <p:spPr>
          <a:xfrm>
            <a:off x="646112" y="2998033"/>
            <a:ext cx="3491173" cy="1049311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04F4223-3ED4-5A1E-66C3-0AF041739DC5}"/>
              </a:ext>
            </a:extLst>
          </p:cNvPr>
          <p:cNvSpPr txBox="1"/>
          <p:nvPr/>
        </p:nvSpPr>
        <p:spPr>
          <a:xfrm>
            <a:off x="4377128" y="4047344"/>
            <a:ext cx="2713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Protective layer of Gymnosperms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4229F73-9EBD-39F5-C06B-0F123E3D6FE7}"/>
              </a:ext>
            </a:extLst>
          </p:cNvPr>
          <p:cNvCxnSpPr/>
          <p:nvPr/>
        </p:nvCxnSpPr>
        <p:spPr>
          <a:xfrm>
            <a:off x="2473377" y="2278505"/>
            <a:ext cx="1094282" cy="599606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CD67B5A-063A-7614-D4D8-039B6E2DCF77}"/>
              </a:ext>
            </a:extLst>
          </p:cNvPr>
          <p:cNvSpPr txBox="1"/>
          <p:nvPr/>
        </p:nvSpPr>
        <p:spPr>
          <a:xfrm>
            <a:off x="3672590" y="2533040"/>
            <a:ext cx="31479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Opening if an ovule allowing pollen to reach the female gametophyte called </a:t>
            </a:r>
            <a:r>
              <a:rPr lang="en-US" b="1" dirty="0">
                <a:solidFill>
                  <a:schemeClr val="bg1"/>
                </a:solidFill>
              </a:rPr>
              <a:t>endosperm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388C688-49BA-DE76-5493-25F496E15422}"/>
              </a:ext>
            </a:extLst>
          </p:cNvPr>
          <p:cNvCxnSpPr/>
          <p:nvPr/>
        </p:nvCxnSpPr>
        <p:spPr>
          <a:xfrm flipV="1">
            <a:off x="1798820" y="5861154"/>
            <a:ext cx="3522688" cy="584616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86B9142C-BF10-C503-EC0C-F909853FFC3E}"/>
              </a:ext>
            </a:extLst>
          </p:cNvPr>
          <p:cNvSpPr txBox="1"/>
          <p:nvPr/>
        </p:nvSpPr>
        <p:spPr>
          <a:xfrm>
            <a:off x="5246557" y="5419286"/>
            <a:ext cx="40023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Single mother cell which undergoes meiosis(Reductional division) to produce Megaspores</a:t>
            </a:r>
          </a:p>
        </p:txBody>
      </p:sp>
      <p:pic>
        <p:nvPicPr>
          <p:cNvPr id="17" name="Picture 16" descr="Satish Chandra Memorial School ...">
            <a:extLst>
              <a:ext uri="{FF2B5EF4-FFF2-40B4-BE49-F238E27FC236}">
                <a16:creationId xmlns:a16="http://schemas.microsoft.com/office/drawing/2014/main" id="{D6C7774D-E5D8-F942-D5B0-50D1ADBFC5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79292" cy="1079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048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  <p:bldP spid="13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B3F3F-E268-4ED4-B4A5-52FF72C9A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 descr="Mickey Mouse thinking PNG by NAUFALISBACK on DeviantArt">
            <a:extLst>
              <a:ext uri="{FF2B5EF4-FFF2-40B4-BE49-F238E27FC236}">
                <a16:creationId xmlns:a16="http://schemas.microsoft.com/office/drawing/2014/main" id="{06FC22F4-8F13-F0DD-3654-2C47B0BF46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777764" y="3172382"/>
            <a:ext cx="4195762" cy="4195762"/>
          </a:xfrm>
          <a:prstGeom prst="rect">
            <a:avLst/>
          </a:prstGeom>
        </p:spPr>
      </p:pic>
      <p:sp>
        <p:nvSpPr>
          <p:cNvPr id="4" name="Thought Bubble: Cloud 3">
            <a:extLst>
              <a:ext uri="{FF2B5EF4-FFF2-40B4-BE49-F238E27FC236}">
                <a16:creationId xmlns:a16="http://schemas.microsoft.com/office/drawing/2014/main" id="{15F5C4A7-BD15-9E07-3152-687A149CEF91}"/>
              </a:ext>
            </a:extLst>
          </p:cNvPr>
          <p:cNvSpPr/>
          <p:nvPr/>
        </p:nvSpPr>
        <p:spPr>
          <a:xfrm>
            <a:off x="210103" y="339241"/>
            <a:ext cx="5366479" cy="3028013"/>
          </a:xfrm>
          <a:prstGeom prst="cloud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Pal, I have a question:- Is </a:t>
            </a:r>
            <a:r>
              <a:rPr lang="en-US" dirty="0" err="1"/>
              <a:t>Megasporocyte</a:t>
            </a:r>
            <a:r>
              <a:rPr lang="en-US" dirty="0"/>
              <a:t> is haploid or diploid? </a:t>
            </a:r>
          </a:p>
        </p:txBody>
      </p:sp>
      <p:pic>
        <p:nvPicPr>
          <p:cNvPr id="6" name="Picture 5" descr="Shinchan&quot; Magnet for Sale by AyushTuber | Redbubble">
            <a:extLst>
              <a:ext uri="{FF2B5EF4-FFF2-40B4-BE49-F238E27FC236}">
                <a16:creationId xmlns:a16="http://schemas.microsoft.com/office/drawing/2014/main" id="{60CF561E-29A6-BCE3-50EB-27EF6FC9F8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0006" y="4226006"/>
            <a:ext cx="2631994" cy="2631994"/>
          </a:xfrm>
          <a:prstGeom prst="rect">
            <a:avLst/>
          </a:prstGeom>
        </p:spPr>
      </p:pic>
      <p:sp>
        <p:nvSpPr>
          <p:cNvPr id="7" name="Thought Bubble: Cloud 6">
            <a:extLst>
              <a:ext uri="{FF2B5EF4-FFF2-40B4-BE49-F238E27FC236}">
                <a16:creationId xmlns:a16="http://schemas.microsoft.com/office/drawing/2014/main" id="{68A96C71-BB91-9BAB-DA1C-D9200F850B19}"/>
              </a:ext>
            </a:extLst>
          </p:cNvPr>
          <p:cNvSpPr/>
          <p:nvPr/>
        </p:nvSpPr>
        <p:spPr>
          <a:xfrm flipH="1">
            <a:off x="6985416" y="1853248"/>
            <a:ext cx="3501426" cy="2053653"/>
          </a:xfrm>
          <a:prstGeom prst="cloud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Hehe Mickey, </a:t>
            </a:r>
            <a:r>
              <a:rPr lang="en-US" dirty="0" err="1"/>
              <a:t>Megasporocyte</a:t>
            </a:r>
            <a:r>
              <a:rPr lang="en-US" dirty="0"/>
              <a:t> is DIPLOID.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92BEB3-A928-632B-7FD9-F46B5102A4A5}"/>
              </a:ext>
            </a:extLst>
          </p:cNvPr>
          <p:cNvSpPr txBox="1"/>
          <p:nvPr/>
        </p:nvSpPr>
        <p:spPr>
          <a:xfrm>
            <a:off x="2653260" y="4392118"/>
            <a:ext cx="61207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Reason: It is a </a:t>
            </a:r>
            <a:r>
              <a:rPr lang="en-US" sz="3200" b="1" dirty="0" err="1"/>
              <a:t>sporophytic</a:t>
            </a:r>
            <a:r>
              <a:rPr lang="en-US" sz="3200" b="1" dirty="0"/>
              <a:t> cell formed through regular cell </a:t>
            </a:r>
            <a:r>
              <a:rPr lang="en-US" sz="3200" b="1" dirty="0" err="1"/>
              <a:t>divison</a:t>
            </a:r>
            <a:r>
              <a:rPr lang="en-US" sz="3200" b="1" dirty="0"/>
              <a:t> meiosis</a:t>
            </a:r>
          </a:p>
        </p:txBody>
      </p:sp>
      <p:pic>
        <p:nvPicPr>
          <p:cNvPr id="9" name="Picture 8" descr="Satish Chandra Memorial School ...">
            <a:extLst>
              <a:ext uri="{FF2B5EF4-FFF2-40B4-BE49-F238E27FC236}">
                <a16:creationId xmlns:a16="http://schemas.microsoft.com/office/drawing/2014/main" id="{EA527C91-41BB-4929-18FD-AD97B97EDB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079292" cy="1079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038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F83CB-23D6-3357-926A-70A0C85D7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GYMNOSPERMS WITH EXAMPLES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AD38AB-9328-2130-B501-C34B579DE2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1853248"/>
            <a:ext cx="3972393" cy="4862346"/>
          </a:xfr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41FCE44-9645-4476-478D-88DB12F008E0}"/>
              </a:ext>
            </a:extLst>
          </p:cNvPr>
          <p:cNvCxnSpPr/>
          <p:nvPr/>
        </p:nvCxnSpPr>
        <p:spPr>
          <a:xfrm>
            <a:off x="2518348" y="2293495"/>
            <a:ext cx="6026045" cy="0"/>
          </a:xfrm>
          <a:prstGeom prst="straightConnector1">
            <a:avLst/>
          </a:prstGeom>
          <a:ln w="1524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A1F74F74-43B8-0193-2231-322FA51797D6}"/>
              </a:ext>
            </a:extLst>
          </p:cNvPr>
          <p:cNvSpPr/>
          <p:nvPr/>
        </p:nvSpPr>
        <p:spPr>
          <a:xfrm>
            <a:off x="7180289" y="2758190"/>
            <a:ext cx="3972393" cy="376253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arenR"/>
            </a:pPr>
            <a:r>
              <a:rPr lang="en-US" dirty="0"/>
              <a:t>Includes medium sized tress or tall tress and shrubs</a:t>
            </a:r>
          </a:p>
          <a:p>
            <a:pPr marL="342900" indent="-342900" algn="ctr">
              <a:buAutoNum type="arabicParenR"/>
            </a:pPr>
            <a:r>
              <a:rPr lang="en-US" dirty="0"/>
              <a:t>For example -&gt; Sequoia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75279F-92A0-156E-496C-6E8AE2B1C53D}"/>
              </a:ext>
            </a:extLst>
          </p:cNvPr>
          <p:cNvSpPr txBox="1"/>
          <p:nvPr/>
        </p:nvSpPr>
        <p:spPr>
          <a:xfrm>
            <a:off x="8544393" y="2002623"/>
            <a:ext cx="2113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/>
              <a:t>SEQUOIA</a:t>
            </a:r>
          </a:p>
        </p:txBody>
      </p:sp>
      <p:pic>
        <p:nvPicPr>
          <p:cNvPr id="11" name="Picture 10" descr="Satish Chandra Memorial School ...">
            <a:extLst>
              <a:ext uri="{FF2B5EF4-FFF2-40B4-BE49-F238E27FC236}">
                <a16:creationId xmlns:a16="http://schemas.microsoft.com/office/drawing/2014/main" id="{9721273A-9193-5A9E-CA1A-9155584032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079292" cy="1079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395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5A86E-5C9B-EA5A-089E-85EE486C6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1646" y="1996704"/>
            <a:ext cx="6011056" cy="671545"/>
          </a:xfrm>
        </p:spPr>
        <p:txBody>
          <a:bodyPr/>
          <a:lstStyle/>
          <a:p>
            <a:r>
              <a:rPr lang="en-US" sz="2400" dirty="0"/>
              <a:t>ROOTS ARE GENERALLY TAP ROOTS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D7439CD-672F-63D2-8EA4-BE2A4FE541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2194927"/>
            <a:ext cx="4572000" cy="3531316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7E832AF-366F-72FA-F61C-7CBC0BB8A527}"/>
              </a:ext>
            </a:extLst>
          </p:cNvPr>
          <p:cNvSpPr txBox="1"/>
          <p:nvPr/>
        </p:nvSpPr>
        <p:spPr>
          <a:xfrm>
            <a:off x="209862" y="6175948"/>
            <a:ext cx="4676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Pinus Roots in association with Mycorrhiza</a:t>
            </a:r>
          </a:p>
        </p:txBody>
      </p:sp>
      <p:pic>
        <p:nvPicPr>
          <p:cNvPr id="8" name="Picture 7" descr="Coralloid roots of Cycas are useful in AN2fixation class 11 biology CBSE">
            <a:extLst>
              <a:ext uri="{FF2B5EF4-FFF2-40B4-BE49-F238E27FC236}">
                <a16:creationId xmlns:a16="http://schemas.microsoft.com/office/drawing/2014/main" id="{AE36F587-1353-45ED-B3A5-9D8F006315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3747" y="3552669"/>
            <a:ext cx="4358391" cy="3138198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3C8D56D1-6EBB-F374-537E-F9A6900B923E}"/>
              </a:ext>
            </a:extLst>
          </p:cNvPr>
          <p:cNvSpPr/>
          <p:nvPr/>
        </p:nvSpPr>
        <p:spPr>
          <a:xfrm>
            <a:off x="5576341" y="3657600"/>
            <a:ext cx="2043661" cy="221854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Associated with N2 fixing </a:t>
            </a:r>
            <a:r>
              <a:rPr lang="en-US" sz="1200" dirty="0"/>
              <a:t>cyanobacteria</a:t>
            </a:r>
            <a:endParaRPr lang="en-US" dirty="0"/>
          </a:p>
        </p:txBody>
      </p:sp>
      <p:pic>
        <p:nvPicPr>
          <p:cNvPr id="10" name="Picture 9" descr="Satish Chandra Memorial School ...">
            <a:extLst>
              <a:ext uri="{FF2B5EF4-FFF2-40B4-BE49-F238E27FC236}">
                <a16:creationId xmlns:a16="http://schemas.microsoft.com/office/drawing/2014/main" id="{D28E5ABE-C690-FC42-2208-A67E1FCBEE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079292" cy="1079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421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FAF30-7922-D321-3BF7-9EAD80C3E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0906" y="420899"/>
            <a:ext cx="9404723" cy="1400530"/>
          </a:xfrm>
        </p:spPr>
        <p:txBody>
          <a:bodyPr/>
          <a:lstStyle/>
          <a:p>
            <a:r>
              <a:rPr lang="en-US" dirty="0"/>
              <a:t>Overall characteristics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FF03B2-3098-F608-7DE1-1DEBFC5F6F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Stems are unbranched like </a:t>
            </a:r>
            <a:r>
              <a:rPr lang="en-US" i="1" dirty="0"/>
              <a:t>Cycas or branched like Pinus and </a:t>
            </a:r>
            <a:r>
              <a:rPr lang="en-US" i="1" dirty="0" err="1"/>
              <a:t>Cedrus</a:t>
            </a:r>
            <a:endParaRPr lang="en-US" i="1" dirty="0"/>
          </a:p>
          <a:p>
            <a:r>
              <a:rPr lang="en-US" dirty="0"/>
              <a:t>Simple or compound leaves are adapted to survive extreme climatic conditions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Cycas possessshow A Branched stem B Monoecious plant class 11 biology CBSE">
            <a:extLst>
              <a:ext uri="{FF2B5EF4-FFF2-40B4-BE49-F238E27FC236}">
                <a16:creationId xmlns:a16="http://schemas.microsoft.com/office/drawing/2014/main" id="{42437F39-2C31-B7B0-2C9C-56B9AA1B71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44130"/>
            <a:ext cx="3552669" cy="2913869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1BBA635-3410-C339-8870-00E14A30B391}"/>
              </a:ext>
            </a:extLst>
          </p:cNvPr>
          <p:cNvCxnSpPr/>
          <p:nvPr/>
        </p:nvCxnSpPr>
        <p:spPr>
          <a:xfrm flipV="1">
            <a:off x="2428407" y="4407108"/>
            <a:ext cx="2098623" cy="464695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58F4F956-72B6-0423-97C7-D7075B9FA8F1}"/>
              </a:ext>
            </a:extLst>
          </p:cNvPr>
          <p:cNvSpPr/>
          <p:nvPr/>
        </p:nvSpPr>
        <p:spPr>
          <a:xfrm>
            <a:off x="4527030" y="3944130"/>
            <a:ext cx="3252865" cy="7447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Cycas pinnate leaves persist for a few years</a:t>
            </a:r>
          </a:p>
        </p:txBody>
      </p:sp>
      <p:pic>
        <p:nvPicPr>
          <p:cNvPr id="9" name="Picture 8" descr="Virginia Tech Dendrology">
            <a:extLst>
              <a:ext uri="{FF2B5EF4-FFF2-40B4-BE49-F238E27FC236}">
                <a16:creationId xmlns:a16="http://schemas.microsoft.com/office/drawing/2014/main" id="{DB58E8BD-8996-7AFA-588E-E256CB1429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8479" y="4046106"/>
            <a:ext cx="2203615" cy="2751778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0EE05EA-07BB-2A79-B9F6-4275C0BAA18C}"/>
              </a:ext>
            </a:extLst>
          </p:cNvPr>
          <p:cNvCxnSpPr>
            <a:cxnSpLocks/>
          </p:cNvCxnSpPr>
          <p:nvPr/>
        </p:nvCxnSpPr>
        <p:spPr>
          <a:xfrm flipH="1">
            <a:off x="9065287" y="4046106"/>
            <a:ext cx="873192" cy="744728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A937AADA-0A54-2E38-C1C1-14ABB73AADB9}"/>
              </a:ext>
            </a:extLst>
          </p:cNvPr>
          <p:cNvSpPr/>
          <p:nvPr/>
        </p:nvSpPr>
        <p:spPr>
          <a:xfrm>
            <a:off x="6273383" y="4790834"/>
            <a:ext cx="3013023" cy="186562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Pinus needle leaves helps in surface area reduction and thick cuticle and sunken stomata also help in reducing water loss</a:t>
            </a:r>
          </a:p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AAE752A-DEDC-E0F3-AEBA-498F0E7A0036}"/>
              </a:ext>
            </a:extLst>
          </p:cNvPr>
          <p:cNvSpPr/>
          <p:nvPr/>
        </p:nvSpPr>
        <p:spPr>
          <a:xfrm>
            <a:off x="8889166" y="584616"/>
            <a:ext cx="3252927" cy="326182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CUTICLE IS WAXY PROTECTIVE LAYER COVERING THE OUTER SURFACE OF LEAVES AND STEMS 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528260F-0083-8BDB-8390-2448CFBB85D4}"/>
              </a:ext>
            </a:extLst>
          </p:cNvPr>
          <p:cNvCxnSpPr/>
          <p:nvPr/>
        </p:nvCxnSpPr>
        <p:spPr>
          <a:xfrm flipH="1">
            <a:off x="7779895" y="1184223"/>
            <a:ext cx="2008682" cy="0"/>
          </a:xfrm>
          <a:prstGeom prst="straightConnector1">
            <a:avLst/>
          </a:prstGeom>
          <a:ln w="76200" cap="flat" cmpd="sng" algn="ctr">
            <a:solidFill>
              <a:schemeClr val="accent6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E27E5ED1-4BEF-F2E7-3E95-2D16A2A5A65F}"/>
              </a:ext>
            </a:extLst>
          </p:cNvPr>
          <p:cNvSpPr/>
          <p:nvPr/>
        </p:nvSpPr>
        <p:spPr>
          <a:xfrm>
            <a:off x="779489" y="1184223"/>
            <a:ext cx="6880485" cy="46063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/>
              <a:t>Serves as barrier which prevents water loss and protect against pests and UV Radiation</a:t>
            </a:r>
          </a:p>
        </p:txBody>
      </p:sp>
      <p:pic>
        <p:nvPicPr>
          <p:cNvPr id="19" name="Picture 18" descr="Satish Chandra Memorial School ...">
            <a:extLst>
              <a:ext uri="{FF2B5EF4-FFF2-40B4-BE49-F238E27FC236}">
                <a16:creationId xmlns:a16="http://schemas.microsoft.com/office/drawing/2014/main" id="{9FCFC462-C507-D5DD-5075-04E5E8799E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079292" cy="1079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8297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8" grpId="0" animBg="1"/>
      <p:bldP spid="12" grpId="0" build="allAtOnce" animBg="1"/>
      <p:bldP spid="15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8CAB2-E819-2F64-C5B7-16728D8A9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ECONOMIC USES OF GYMNOSPERMS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805ADD-200A-4997-888B-7C259158C1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Provides Timber</a:t>
            </a:r>
          </a:p>
          <a:p>
            <a:r>
              <a:rPr lang="en-US" dirty="0"/>
              <a:t>Paper Pulp</a:t>
            </a:r>
          </a:p>
          <a:p>
            <a:r>
              <a:rPr lang="en-US" dirty="0"/>
              <a:t>Resins</a:t>
            </a:r>
          </a:p>
          <a:p>
            <a:r>
              <a:rPr lang="en-US" dirty="0"/>
              <a:t>Edible Pine Nuts</a:t>
            </a:r>
          </a:p>
          <a:p>
            <a:r>
              <a:rPr lang="en-US" dirty="0"/>
              <a:t>Essential Oils for medicine and perfumes</a:t>
            </a:r>
          </a:p>
        </p:txBody>
      </p:sp>
      <p:pic>
        <p:nvPicPr>
          <p:cNvPr id="4" name="Picture 3" descr="Satish Chandra Memorial School ...">
            <a:extLst>
              <a:ext uri="{FF2B5EF4-FFF2-40B4-BE49-F238E27FC236}">
                <a16:creationId xmlns:a16="http://schemas.microsoft.com/office/drawing/2014/main" id="{AFE365D8-1240-BBD6-2219-CEA9A864A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79292" cy="1079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5636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133</TotalTime>
  <Words>639</Words>
  <Application>Microsoft Office PowerPoint</Application>
  <PresentationFormat>Widescreen</PresentationFormat>
  <Paragraphs>85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Bahnschrift Light</vt:lpstr>
      <vt:lpstr>Bell MT</vt:lpstr>
      <vt:lpstr>Century Gothic</vt:lpstr>
      <vt:lpstr>Wingdings 3</vt:lpstr>
      <vt:lpstr>Ion</vt:lpstr>
      <vt:lpstr>PowerPoint Presentation</vt:lpstr>
      <vt:lpstr>CONTENTS TO LEARN IN THIS TOPIC</vt:lpstr>
      <vt:lpstr>What is gymnosperms?</vt:lpstr>
      <vt:lpstr>OVULE OF A GYMNOSPERM</vt:lpstr>
      <vt:lpstr>PowerPoint Presentation</vt:lpstr>
      <vt:lpstr>ABOUT GYMNOSPERMS WITH EXAMPLES </vt:lpstr>
      <vt:lpstr>ROOTS ARE GENERALLY TAP ROOTS</vt:lpstr>
      <vt:lpstr>Overall characteristics</vt:lpstr>
      <vt:lpstr>ECONOMIC USES OF GYMNOSPERMS</vt:lpstr>
      <vt:lpstr>PowerPoint Presentation</vt:lpstr>
      <vt:lpstr>STROBILIS</vt:lpstr>
      <vt:lpstr>PowerPoint Presentation</vt:lpstr>
      <vt:lpstr>MICROSPOROPHYLLS</vt:lpstr>
      <vt:lpstr>MEGASPOROPHYLLS</vt:lpstr>
      <vt:lpstr>TRIVIA TIME</vt:lpstr>
      <vt:lpstr>LIFE CYCLE OF GYMNOSPERMS         FLOW CHART</vt:lpstr>
      <vt:lpstr>SCHEMATIC DIAGRAM OF THE GYMNOSPERMS</vt:lpstr>
      <vt:lpstr>PRESENTATION BY:-  DEBRAJ SAHA RAJ BARMAN SOHAM NARAYAN CHOUDHURY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SWARUP</dc:creator>
  <cp:lastModifiedBy>SWARUP</cp:lastModifiedBy>
  <cp:revision>9</cp:revision>
  <dcterms:created xsi:type="dcterms:W3CDTF">2026-05-06T13:24:09Z</dcterms:created>
  <dcterms:modified xsi:type="dcterms:W3CDTF">2026-05-06T15:37:59Z</dcterms:modified>
</cp:coreProperties>
</file>