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7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7A18"/>
    <a:srgbClr val="4F6915"/>
    <a:srgbClr val="000000"/>
    <a:srgbClr val="131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119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86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1752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2522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672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5580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5278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015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7646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5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20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169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41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706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036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822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929C-7CEC-47FA-A2A6-218159B45E73}" type="datetimeFigureOut">
              <a:rPr lang="en-IN" smtClean="0"/>
              <a:t>08-05-2026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1573966-1328-4929-A360-4CD24CDDAB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953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046D-A812-419B-1E59-4DB66EA21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18967" y="1462549"/>
            <a:ext cx="11670890" cy="1646302"/>
          </a:xfrm>
        </p:spPr>
        <p:txBody>
          <a:bodyPr/>
          <a:lstStyle/>
          <a:p>
            <a:r>
              <a:rPr lang="en-US" sz="3200" dirty="0"/>
              <a:t>AN INTRODUCNTION TO SEEDLESS VASCULAR PLANTS</a:t>
            </a:r>
            <a:endParaRPr lang="en-IN" sz="3200" dirty="0"/>
          </a:p>
        </p:txBody>
      </p:sp>
      <p:pic>
        <p:nvPicPr>
          <p:cNvPr id="2052" name="Picture 4" descr="Pteridophytes | Live Plant Collections">
            <a:extLst>
              <a:ext uri="{FF2B5EF4-FFF2-40B4-BE49-F238E27FC236}">
                <a16:creationId xmlns:a16="http://schemas.microsoft.com/office/drawing/2014/main" id="{1ECCC5D0-8DCE-9C8F-6BCF-811527C9B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7" y="3446206"/>
            <a:ext cx="3342900" cy="22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tructure and Reproduction Pteridophytes - Botany Optional for UPSC PDF">
            <a:extLst>
              <a:ext uri="{FF2B5EF4-FFF2-40B4-BE49-F238E27FC236}">
                <a16:creationId xmlns:a16="http://schemas.microsoft.com/office/drawing/2014/main" id="{12C99936-351B-BD82-5D2A-2542DFFD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779" y="3446206"/>
            <a:ext cx="33242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teridophytes | Live Plant Collections">
            <a:extLst>
              <a:ext uri="{FF2B5EF4-FFF2-40B4-BE49-F238E27FC236}">
                <a16:creationId xmlns:a16="http://schemas.microsoft.com/office/drawing/2014/main" id="{5319D62A-A1DA-D458-AF01-5CFDF4BCD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186" y="3429000"/>
            <a:ext cx="3406619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CFF87-CFD7-3EFD-DDAF-204750CD41A9}"/>
              </a:ext>
            </a:extLst>
          </p:cNvPr>
          <p:cNvSpPr txBox="1"/>
          <p:nvPr/>
        </p:nvSpPr>
        <p:spPr>
          <a:xfrm>
            <a:off x="2757949" y="479360"/>
            <a:ext cx="56338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>
                <a:solidFill>
                  <a:schemeClr val="accent2">
                    <a:lumMod val="50000"/>
                  </a:schemeClr>
                </a:solidFill>
              </a:rPr>
              <a:t>PTERIDOPHYTE</a:t>
            </a:r>
            <a:endParaRPr lang="en-IN" sz="4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41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3083-59DD-4D20-8EBB-C40FFC6C6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6023"/>
            <a:ext cx="8596668" cy="1320800"/>
          </a:xfrm>
        </p:spPr>
        <p:txBody>
          <a:bodyPr/>
          <a:lstStyle/>
          <a:p>
            <a:r>
              <a:rPr lang="en-US" b="1" dirty="0">
                <a:solidFill>
                  <a:srgbClr val="4F6915"/>
                </a:solidFill>
              </a:rPr>
              <a:t>Sexual organs and Fertilization</a:t>
            </a:r>
            <a:endParaRPr lang="en-IN" b="1" dirty="0">
              <a:solidFill>
                <a:srgbClr val="4F691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F8508-6C83-47B5-3E42-ECC1F8EA2940}"/>
              </a:ext>
            </a:extLst>
          </p:cNvPr>
          <p:cNvSpPr txBox="1"/>
          <p:nvPr/>
        </p:nvSpPr>
        <p:spPr>
          <a:xfrm>
            <a:off x="21046" y="870946"/>
            <a:ext cx="7895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4F6915"/>
                </a:solidFill>
              </a:rPr>
              <a:t>The </a:t>
            </a:r>
            <a:r>
              <a:rPr lang="en-US" sz="2400" u="sng" dirty="0">
                <a:solidFill>
                  <a:schemeClr val="accent2">
                    <a:lumMod val="75000"/>
                  </a:schemeClr>
                </a:solidFill>
              </a:rPr>
              <a:t>gametophytes</a:t>
            </a:r>
            <a:r>
              <a:rPr lang="en-US" sz="2400" u="sng" dirty="0">
                <a:solidFill>
                  <a:srgbClr val="4F6915"/>
                </a:solidFill>
              </a:rPr>
              <a:t> bears sex organ: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D8EF97-4E82-A189-B26A-6BC8E9B74A9C}"/>
              </a:ext>
            </a:extLst>
          </p:cNvPr>
          <p:cNvSpPr txBox="1"/>
          <p:nvPr/>
        </p:nvSpPr>
        <p:spPr>
          <a:xfrm>
            <a:off x="0" y="1422050"/>
            <a:ext cx="6459794" cy="87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Antheridia:</a:t>
            </a:r>
            <a:r>
              <a:rPr lang="en-US" dirty="0"/>
              <a:t> produce male gametes (</a:t>
            </a:r>
            <a:r>
              <a:rPr lang="en-US" b="1" dirty="0"/>
              <a:t>antherozoids</a:t>
            </a:r>
            <a:r>
              <a:rPr lang="en-US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Archegonia</a:t>
            </a:r>
            <a:r>
              <a:rPr lang="en-US" dirty="0"/>
              <a:t>: produce the female gametes(</a:t>
            </a:r>
            <a:r>
              <a:rPr lang="en-US" b="1" dirty="0"/>
              <a:t>egg)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70215-8DBE-1117-502D-BDFB618E83CC}"/>
              </a:ext>
            </a:extLst>
          </p:cNvPr>
          <p:cNvSpPr txBox="1"/>
          <p:nvPr/>
        </p:nvSpPr>
        <p:spPr>
          <a:xfrm>
            <a:off x="21046" y="3098836"/>
            <a:ext cx="7590503" cy="87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Water is essential </a:t>
            </a:r>
            <a:r>
              <a:rPr lang="en-US" dirty="0"/>
              <a:t>for transfer of antherozoids to the mouth of archegonium. Fusion lead to </a:t>
            </a:r>
            <a:r>
              <a:rPr lang="en-US" b="1" dirty="0"/>
              <a:t>zygote formation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006A40-8C73-8652-DE25-1A3A4FCC43EE}"/>
              </a:ext>
            </a:extLst>
          </p:cNvPr>
          <p:cNvSpPr txBox="1"/>
          <p:nvPr/>
        </p:nvSpPr>
        <p:spPr>
          <a:xfrm>
            <a:off x="21046" y="2456031"/>
            <a:ext cx="617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chemeClr val="accent2">
                    <a:lumMod val="75000"/>
                  </a:schemeClr>
                </a:solidFill>
              </a:rPr>
              <a:t>The mechanism of fertilization</a:t>
            </a:r>
            <a:endParaRPr lang="en-IN" sz="24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13041D-9BE7-A214-7FBA-C34AE7A7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77" y="4272205"/>
            <a:ext cx="2409287" cy="22726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B0B660-FBA9-3B47-25BD-2244E31B6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4212332"/>
            <a:ext cx="2260922" cy="216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4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D16F7-E077-3ABA-81E7-345F31416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4554"/>
            <a:ext cx="8596668" cy="13208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Spore production comparison 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6E17D0-3AD8-2D28-E383-91BAE24E47EA}"/>
              </a:ext>
            </a:extLst>
          </p:cNvPr>
          <p:cNvSpPr txBox="1"/>
          <p:nvPr/>
        </p:nvSpPr>
        <p:spPr>
          <a:xfrm>
            <a:off x="5298017" y="4226184"/>
            <a:ext cx="27432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Homosporous (most </a:t>
            </a:r>
            <a:r>
              <a:rPr lang="en-US" sz="2000" dirty="0"/>
              <a:t>)</a:t>
            </a:r>
            <a:endParaRPr lang="en-IN" sz="21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9AB5A87-F199-E3BA-8439-94FB732D3C16}"/>
              </a:ext>
            </a:extLst>
          </p:cNvPr>
          <p:cNvSpPr/>
          <p:nvPr/>
        </p:nvSpPr>
        <p:spPr>
          <a:xfrm>
            <a:off x="8041218" y="4226184"/>
            <a:ext cx="2340076" cy="31463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7F604C-09A7-4C92-C15C-94015EBACC0D}"/>
              </a:ext>
            </a:extLst>
          </p:cNvPr>
          <p:cNvSpPr txBox="1"/>
          <p:nvPr/>
        </p:nvSpPr>
        <p:spPr>
          <a:xfrm>
            <a:off x="5983816" y="3485451"/>
            <a:ext cx="2438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Heterosporous</a:t>
            </a:r>
            <a:endParaRPr lang="en-IN" sz="21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C453DE-2275-09CF-C675-0920322F5746}"/>
              </a:ext>
            </a:extLst>
          </p:cNvPr>
          <p:cNvSpPr/>
          <p:nvPr/>
        </p:nvSpPr>
        <p:spPr>
          <a:xfrm>
            <a:off x="8041218" y="3579560"/>
            <a:ext cx="2340076" cy="314632"/>
          </a:xfrm>
          <a:prstGeom prst="round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72B2E0-EDD3-7964-AEF8-2EDBDB6BD62E}"/>
              </a:ext>
            </a:extLst>
          </p:cNvPr>
          <p:cNvSpPr/>
          <p:nvPr/>
        </p:nvSpPr>
        <p:spPr>
          <a:xfrm>
            <a:off x="9016181" y="3579560"/>
            <a:ext cx="1365113" cy="31463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BB10F2-C18B-858D-672A-67CF15C5C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9" y="1922715"/>
            <a:ext cx="5076107" cy="442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9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C0C8E-3E48-EB2F-CA91-6666E547C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17" y="293202"/>
            <a:ext cx="8596668" cy="13208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Evolution of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seed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habit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DF2C56-A89C-EB80-1492-D881C9369DC3}"/>
              </a:ext>
            </a:extLst>
          </p:cNvPr>
          <p:cNvSpPr/>
          <p:nvPr/>
        </p:nvSpPr>
        <p:spPr>
          <a:xfrm>
            <a:off x="142761" y="1739913"/>
            <a:ext cx="2495400" cy="227764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het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E89143-3114-082D-6529-E690632E2180}"/>
              </a:ext>
            </a:extLst>
          </p:cNvPr>
          <p:cNvSpPr txBox="1"/>
          <p:nvPr/>
        </p:nvSpPr>
        <p:spPr>
          <a:xfrm>
            <a:off x="284996" y="1890042"/>
            <a:ext cx="2270899" cy="170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Heterospory</a:t>
            </a:r>
          </a:p>
          <a:p>
            <a:pPr>
              <a:lnSpc>
                <a:spcPct val="150000"/>
              </a:lnSpc>
            </a:pPr>
            <a:r>
              <a:rPr lang="en-US" dirty="0"/>
              <a:t>Production of large(mega) and small (micro) spore</a:t>
            </a:r>
            <a:endParaRPr lang="en-IN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D9DF467-A9B3-A418-96E6-9EF2890E016F}"/>
              </a:ext>
            </a:extLst>
          </p:cNvPr>
          <p:cNvSpPr/>
          <p:nvPr/>
        </p:nvSpPr>
        <p:spPr>
          <a:xfrm>
            <a:off x="2883869" y="1759576"/>
            <a:ext cx="2092054" cy="2257979"/>
          </a:xfrm>
          <a:prstGeom prst="roundRect">
            <a:avLst/>
          </a:prstGeom>
          <a:solidFill>
            <a:schemeClr val="bg1"/>
          </a:solidFill>
          <a:ln>
            <a:solidFill>
              <a:srgbClr val="407A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674449-4EDB-CF14-A9B5-CCDF033AB523}"/>
              </a:ext>
            </a:extLst>
          </p:cNvPr>
          <p:cNvSpPr txBox="1"/>
          <p:nvPr/>
        </p:nvSpPr>
        <p:spPr>
          <a:xfrm>
            <a:off x="2894422" y="1898578"/>
            <a:ext cx="2195530" cy="211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Retention</a:t>
            </a:r>
          </a:p>
          <a:p>
            <a:pPr>
              <a:lnSpc>
                <a:spcPct val="150000"/>
              </a:lnSpc>
            </a:pPr>
            <a:r>
              <a:rPr lang="en-US" dirty="0"/>
              <a:t> female gametophyte is retained on parent sporophyte</a:t>
            </a:r>
            <a:endParaRPr lang="en-IN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E3E000C-724B-5608-5470-FC1AA8CEB932}"/>
              </a:ext>
            </a:extLst>
          </p:cNvPr>
          <p:cNvSpPr/>
          <p:nvPr/>
        </p:nvSpPr>
        <p:spPr>
          <a:xfrm>
            <a:off x="5232184" y="1779403"/>
            <a:ext cx="2270899" cy="22579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F69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het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E5B868-EC73-CD0A-7952-7CB5795130AD}"/>
              </a:ext>
            </a:extLst>
          </p:cNvPr>
          <p:cNvSpPr txBox="1"/>
          <p:nvPr/>
        </p:nvSpPr>
        <p:spPr>
          <a:xfrm>
            <a:off x="5428477" y="1850495"/>
            <a:ext cx="2074606" cy="211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Embryo</a:t>
            </a:r>
            <a:r>
              <a:rPr lang="en-US" dirty="0"/>
              <a:t> zygote develops into embryo within the female gametophyte</a:t>
            </a:r>
            <a:endParaRPr lang="en-IN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CC1B35-D662-1429-2A08-9A9A766AFDD0}"/>
              </a:ext>
            </a:extLst>
          </p:cNvPr>
          <p:cNvSpPr/>
          <p:nvPr/>
        </p:nvSpPr>
        <p:spPr>
          <a:xfrm>
            <a:off x="7759344" y="1781835"/>
            <a:ext cx="2349909" cy="22555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F69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het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1C56CF-3C2B-6509-018F-48D1C6AACEFD}"/>
              </a:ext>
            </a:extLst>
          </p:cNvPr>
          <p:cNvSpPr txBox="1"/>
          <p:nvPr/>
        </p:nvSpPr>
        <p:spPr>
          <a:xfrm>
            <a:off x="7895303" y="2127494"/>
            <a:ext cx="2349909" cy="170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Seed precursor</a:t>
            </a:r>
          </a:p>
          <a:p>
            <a:pPr>
              <a:lnSpc>
                <a:spcPct val="150000"/>
              </a:lnSpc>
            </a:pPr>
            <a:r>
              <a:rPr lang="en-US" dirty="0"/>
              <a:t>Crucial step in evolution classed seed habit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719550-7463-26DD-C540-88EA772419F6}"/>
              </a:ext>
            </a:extLst>
          </p:cNvPr>
          <p:cNvSpPr txBox="1"/>
          <p:nvPr/>
        </p:nvSpPr>
        <p:spPr>
          <a:xfrm>
            <a:off x="443874" y="4689987"/>
            <a:ext cx="95766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adaptation collectively represent the transition from spore dispersal to seed production in plants</a:t>
            </a:r>
            <a:endParaRPr lang="en-IN" sz="2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8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C1349-A9DF-8713-3239-0662BF34B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1445"/>
            <a:ext cx="8596668" cy="1320800"/>
          </a:xfrm>
        </p:spPr>
        <p:txBody>
          <a:bodyPr/>
          <a:lstStyle/>
          <a:p>
            <a:r>
              <a:rPr lang="en-US" b="1" u="sng" dirty="0"/>
              <a:t>Pteridophyte classification</a:t>
            </a:r>
            <a:endParaRPr lang="en-IN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A78C40-8044-8D48-9F72-8F25073C2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5" y="1930400"/>
            <a:ext cx="9930579" cy="395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8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173FC-FB1B-9764-C93F-2CE34C69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6" y="575187"/>
            <a:ext cx="10058400" cy="1371600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Arial Rounded MT Bold" panose="020F0704030504030204" pitchFamily="34" charset="0"/>
              </a:rPr>
              <a:t>Basis of Classification</a:t>
            </a:r>
            <a:endParaRPr lang="en-IN" sz="6600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D65BF-AE1F-98E0-85EF-4301B367D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6" y="2045109"/>
            <a:ext cx="10712246" cy="4365523"/>
          </a:xfrm>
        </p:spPr>
        <p:txBody>
          <a:bodyPr>
            <a:normAutofit/>
          </a:bodyPr>
          <a:lstStyle/>
          <a:p>
            <a:r>
              <a:rPr lang="en-US" sz="2800" dirty="0"/>
              <a:t>Habitat</a:t>
            </a:r>
          </a:p>
          <a:p>
            <a:r>
              <a:rPr lang="en-US" sz="2800" dirty="0"/>
              <a:t>Economic Importance</a:t>
            </a:r>
          </a:p>
          <a:p>
            <a:r>
              <a:rPr lang="en-US" sz="2800" dirty="0"/>
              <a:t>Vascular Tissue</a:t>
            </a:r>
          </a:p>
          <a:p>
            <a:r>
              <a:rPr lang="en-US" sz="2800" dirty="0"/>
              <a:t>Main Body</a:t>
            </a:r>
          </a:p>
          <a:p>
            <a:r>
              <a:rPr lang="en-US" sz="2800" dirty="0"/>
              <a:t>Life cycle of pteridophyte</a:t>
            </a:r>
          </a:p>
          <a:p>
            <a:r>
              <a:rPr lang="en-US" sz="2800" dirty="0"/>
              <a:t>Classification of pteridophyte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44421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4494D-3EA2-DADE-B158-55C043918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7" y="1659683"/>
            <a:ext cx="9527459" cy="919555"/>
          </a:xfrm>
        </p:spPr>
        <p:txBody>
          <a:bodyPr>
            <a:normAutofit/>
          </a:bodyPr>
          <a:lstStyle/>
          <a:p>
            <a:r>
              <a:rPr lang="en-US" sz="3600" dirty="0"/>
              <a:t>Habitat and Economic </a:t>
            </a:r>
            <a:r>
              <a:rPr lang="en-US" dirty="0"/>
              <a:t>S</a:t>
            </a:r>
            <a:r>
              <a:rPr lang="en-US" sz="3600" dirty="0"/>
              <a:t>ignificance</a:t>
            </a:r>
            <a:endParaRPr lang="en-IN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F9E7EC-BBAA-F44A-3DA3-101D339DC9A5}"/>
              </a:ext>
            </a:extLst>
          </p:cNvPr>
          <p:cNvSpPr txBox="1"/>
          <p:nvPr/>
        </p:nvSpPr>
        <p:spPr>
          <a:xfrm>
            <a:off x="978310" y="3353467"/>
            <a:ext cx="40213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“Found in 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</a:rPr>
              <a:t>cool ,damp and shady 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places; however some species are known to flourish well in sandy soil conditions”</a:t>
            </a:r>
            <a:endParaRPr lang="en-IN" sz="2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C00770A-7692-2ECB-4F3B-77EC3B8DFF11}"/>
              </a:ext>
            </a:extLst>
          </p:cNvPr>
          <p:cNvSpPr/>
          <p:nvPr/>
        </p:nvSpPr>
        <p:spPr>
          <a:xfrm>
            <a:off x="555523" y="3045050"/>
            <a:ext cx="4444181" cy="2153267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378F418-5C9D-52AD-93E2-390971A44A81}"/>
              </a:ext>
            </a:extLst>
          </p:cNvPr>
          <p:cNvSpPr/>
          <p:nvPr/>
        </p:nvSpPr>
        <p:spPr>
          <a:xfrm>
            <a:off x="5801031" y="3084369"/>
            <a:ext cx="4626077" cy="2153267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DAE5D-A324-26A3-155A-A9A4B85EC904}"/>
              </a:ext>
            </a:extLst>
          </p:cNvPr>
          <p:cNvSpPr txBox="1"/>
          <p:nvPr/>
        </p:nvSpPr>
        <p:spPr>
          <a:xfrm>
            <a:off x="432620" y="489679"/>
            <a:ext cx="88465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Arial Rounded MT Bold" panose="020F0704030504030204" pitchFamily="34" charset="0"/>
              </a:rPr>
              <a:t>Introduction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  <a:r>
              <a:rPr lang="en-US" sz="4000" dirty="0">
                <a:latin typeface="Arial Rounded MT Bold" panose="020F0704030504030204" pitchFamily="34" charset="0"/>
                <a:cs typeface="Arial" panose="020B0604020202020204" pitchFamily="34" charset="0"/>
              </a:rPr>
              <a:t>to Pteridophytes</a:t>
            </a:r>
            <a:endParaRPr lang="en-IN" sz="4000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7595E2-05F3-F303-BC19-98A798765550}"/>
              </a:ext>
            </a:extLst>
          </p:cNvPr>
          <p:cNvSpPr txBox="1"/>
          <p:nvPr/>
        </p:nvSpPr>
        <p:spPr>
          <a:xfrm>
            <a:off x="6277896" y="3429000"/>
            <a:ext cx="451300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</a:rPr>
              <a:t>Medicinal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-traditional remedies”</a:t>
            </a:r>
          </a:p>
          <a:p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</a:rPr>
              <a:t>Soil binder- 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erosion control “</a:t>
            </a:r>
          </a:p>
          <a:p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</a:rPr>
              <a:t>Ornamenta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l -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graden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plantS</a:t>
            </a:r>
            <a:r>
              <a:rPr lang="en-US" sz="2100" dirty="0"/>
              <a:t>”</a:t>
            </a:r>
            <a:endParaRPr lang="en-IN" sz="21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8EE75A5-E46A-2A2C-6E76-D7FA4A75E393}"/>
              </a:ext>
            </a:extLst>
          </p:cNvPr>
          <p:cNvSpPr/>
          <p:nvPr/>
        </p:nvSpPr>
        <p:spPr>
          <a:xfrm>
            <a:off x="432620" y="1853989"/>
            <a:ext cx="216309" cy="2107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501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88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58EEF-CBE8-47FD-56C6-CB32857B9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5609"/>
            <a:ext cx="5555226" cy="1278466"/>
          </a:xfrm>
        </p:spPr>
        <p:txBody>
          <a:bodyPr>
            <a:noAutofit/>
          </a:bodyPr>
          <a:lstStyle/>
          <a:p>
            <a:r>
              <a:rPr lang="en-US" sz="4800" b="1" dirty="0"/>
              <a:t>Vascular tissue</a:t>
            </a:r>
            <a:endParaRPr lang="en-IN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D592D-2584-8B2D-7CD1-2DDDE6C54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6976"/>
            <a:ext cx="4513541" cy="5526437"/>
          </a:xfrm>
        </p:spPr>
        <p:txBody>
          <a:bodyPr>
            <a:noAutofit/>
          </a:bodyPr>
          <a:lstStyle/>
          <a:p>
            <a:r>
              <a:rPr lang="en-US" sz="2200" b="1" dirty="0"/>
              <a:t>First terrestrial plant </a:t>
            </a:r>
            <a:r>
              <a:rPr lang="en-US" sz="2200" dirty="0"/>
              <a:t>: The earliest plant to develop  with xylem and phloem</a:t>
            </a:r>
          </a:p>
          <a:p>
            <a:r>
              <a:rPr lang="en-US" sz="2200" b="1" dirty="0"/>
              <a:t>Efficient transport</a:t>
            </a:r>
            <a:r>
              <a:rPr lang="en-US" sz="2200" dirty="0"/>
              <a:t>: Transport water minerals and food </a:t>
            </a:r>
          </a:p>
          <a:p>
            <a:r>
              <a:rPr lang="en-US" sz="2200" b="1" dirty="0"/>
              <a:t>Structural support</a:t>
            </a:r>
            <a:r>
              <a:rPr lang="en-US" sz="2200" dirty="0"/>
              <a:t>:  Enable larger growth</a:t>
            </a:r>
          </a:p>
          <a:p>
            <a:r>
              <a:rPr lang="en-US" sz="2200" dirty="0"/>
              <a:t> </a:t>
            </a:r>
            <a:r>
              <a:rPr lang="en-US" sz="2200" b="1" dirty="0"/>
              <a:t>Land dominance </a:t>
            </a:r>
            <a:r>
              <a:rPr lang="en-US" sz="2200" dirty="0"/>
              <a:t>:Improved land colonization</a:t>
            </a:r>
            <a:endParaRPr lang="en-IN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4E43A3-ECFE-86E8-8A27-FA3073065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46" y="1566976"/>
            <a:ext cx="5325770" cy="347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8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62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DA1F-7449-2703-4E71-904264AB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8596668" cy="1320800"/>
          </a:xfrm>
        </p:spPr>
        <p:txBody>
          <a:bodyPr>
            <a:normAutofit/>
          </a:bodyPr>
          <a:lstStyle/>
          <a:p>
            <a:r>
              <a:rPr lang="en-US" sz="4400" b="1" dirty="0"/>
              <a:t>Main plant body : Sporophyte</a:t>
            </a:r>
            <a:endParaRPr lang="en-IN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774CA-6FD3-8945-3A2A-B1F0CA05E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8361"/>
            <a:ext cx="7816645" cy="4788310"/>
          </a:xfrm>
        </p:spPr>
        <p:txBody>
          <a:bodyPr numCol="2">
            <a:normAutofit/>
          </a:bodyPr>
          <a:lstStyle/>
          <a:p>
            <a:r>
              <a:rPr lang="en-US" sz="2200" dirty="0"/>
              <a:t>The </a:t>
            </a:r>
            <a:r>
              <a:rPr lang="en-US" sz="2200" b="1" dirty="0"/>
              <a:t>dominant phase </a:t>
            </a:r>
            <a:r>
              <a:rPr lang="en-US" sz="2200" dirty="0"/>
              <a:t>is the sporophyte (2n)</a:t>
            </a:r>
          </a:p>
          <a:p>
            <a:r>
              <a:rPr lang="en-US" sz="2200" dirty="0"/>
              <a:t>Differentiated into true roots ,stem and leaves</a:t>
            </a:r>
          </a:p>
          <a:p>
            <a:r>
              <a:rPr lang="en-US" sz="2200" dirty="0"/>
              <a:t>Unlike bryophytes ,the sporophyte has </a:t>
            </a:r>
            <a:r>
              <a:rPr lang="en-US" sz="2200" b="1" dirty="0"/>
              <a:t>independent growth</a:t>
            </a:r>
          </a:p>
          <a:p>
            <a:r>
              <a:rPr lang="en-US" sz="2200" dirty="0"/>
              <a:t>Leaves bearing sporangia are called </a:t>
            </a:r>
            <a:r>
              <a:rPr lang="en-US" sz="2200" b="1" dirty="0"/>
              <a:t>sporophylls</a:t>
            </a:r>
            <a:endParaRPr lang="en-IN" sz="2200" b="1" dirty="0"/>
          </a:p>
        </p:txBody>
      </p:sp>
      <p:pic>
        <p:nvPicPr>
          <p:cNvPr id="1026" name="Picture 2" descr="What is Sporophyll?">
            <a:extLst>
              <a:ext uri="{FF2B5EF4-FFF2-40B4-BE49-F238E27FC236}">
                <a16:creationId xmlns:a16="http://schemas.microsoft.com/office/drawing/2014/main" id="{EDBA025F-4D15-2A4E-BFA0-CE48DFC8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57" y="1533831"/>
            <a:ext cx="3479949" cy="31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77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D147-7FA5-BD30-B7AF-5AD4E985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4F6915"/>
                </a:solidFill>
              </a:rPr>
              <a:t>Diversity in Leaves </a:t>
            </a:r>
            <a:endParaRPr lang="en-IN" sz="4800" dirty="0">
              <a:solidFill>
                <a:srgbClr val="4F691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96E52-5F0E-7CAC-7292-6AAF3CE27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595" y="1930401"/>
            <a:ext cx="4184035" cy="3880772"/>
          </a:xfrm>
        </p:spPr>
        <p:txBody>
          <a:bodyPr>
            <a:normAutofit/>
          </a:bodyPr>
          <a:lstStyle/>
          <a:p>
            <a:r>
              <a:rPr lang="en-US" sz="2200" dirty="0"/>
              <a:t>MICROPHYLL</a:t>
            </a:r>
            <a:endParaRPr lang="en-IN" sz="2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AD82F-21C8-49B5-797A-7B00ECF78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7984" y="1930401"/>
            <a:ext cx="2595306" cy="419510"/>
          </a:xfrm>
        </p:spPr>
        <p:txBody>
          <a:bodyPr>
            <a:noAutofit/>
          </a:bodyPr>
          <a:lstStyle/>
          <a:p>
            <a:r>
              <a:rPr lang="en-US" sz="2200" dirty="0"/>
              <a:t>MEGAPHYLL</a:t>
            </a:r>
            <a:endParaRPr lang="en-IN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377379-D6EE-48F8-1731-486BFDA84274}"/>
              </a:ext>
            </a:extLst>
          </p:cNvPr>
          <p:cNvSpPr txBox="1"/>
          <p:nvPr/>
        </p:nvSpPr>
        <p:spPr>
          <a:xfrm>
            <a:off x="1100234" y="1891633"/>
            <a:ext cx="3490450" cy="1477328"/>
          </a:xfrm>
          <a:prstGeom prst="rect">
            <a:avLst/>
          </a:prstGeom>
          <a:noFill/>
        </p:spPr>
        <p:txBody>
          <a:bodyPr wrap="square" spcCol="540000" rtlCol="0" anchor="ctr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Small leaves found in plant</a:t>
            </a:r>
          </a:p>
          <a:p>
            <a:r>
              <a:rPr lang="en-US" dirty="0"/>
              <a:t>EX- </a:t>
            </a:r>
            <a:r>
              <a:rPr lang="en-US" b="1" dirty="0"/>
              <a:t>selaginella </a:t>
            </a:r>
          </a:p>
          <a:p>
            <a:endParaRPr lang="en-IN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BFF96-AABC-D076-8534-E29AB16D653C}"/>
              </a:ext>
            </a:extLst>
          </p:cNvPr>
          <p:cNvSpPr txBox="1"/>
          <p:nvPr/>
        </p:nvSpPr>
        <p:spPr>
          <a:xfrm>
            <a:off x="5467145" y="2349911"/>
            <a:ext cx="4011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, complex fronds with branching vein</a:t>
            </a:r>
          </a:p>
          <a:p>
            <a:r>
              <a:rPr lang="en-US" dirty="0"/>
              <a:t>EX-</a:t>
            </a:r>
            <a:r>
              <a:rPr lang="en-US" b="1" dirty="0"/>
              <a:t>ferns</a:t>
            </a:r>
            <a:endParaRPr lang="en-IN" b="1" dirty="0"/>
          </a:p>
        </p:txBody>
      </p:sp>
      <p:pic>
        <p:nvPicPr>
          <p:cNvPr id="1026" name="Picture 2" descr="Ferns: Our Living Fossils - Schlitz Audubon">
            <a:extLst>
              <a:ext uri="{FF2B5EF4-FFF2-40B4-BE49-F238E27FC236}">
                <a16:creationId xmlns:a16="http://schemas.microsoft.com/office/drawing/2014/main" id="{CD0952E5-71AA-E9B1-3F72-F776BCA56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225" y="3342968"/>
            <a:ext cx="2982294" cy="17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laginella: Tale of spikemosses : Plantlet">
            <a:extLst>
              <a:ext uri="{FF2B5EF4-FFF2-40B4-BE49-F238E27FC236}">
                <a16:creationId xmlns:a16="http://schemas.microsoft.com/office/drawing/2014/main" id="{B7DB0250-0DAB-5C35-FFAC-831ED5D8E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87" y="3330192"/>
            <a:ext cx="3077499" cy="178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79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B04D-B96A-1BC2-526E-589B42E4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/>
              <a:t>Structure: Equisetum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3C16E-9B08-AA92-A95B-D19F6EEF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266722"/>
            <a:ext cx="4699819" cy="483420"/>
          </a:xfrm>
        </p:spPr>
        <p:txBody>
          <a:bodyPr>
            <a:noAutofit/>
          </a:bodyPr>
          <a:lstStyle/>
          <a:p>
            <a:r>
              <a:rPr lang="en-US" sz="2400" b="1" dirty="0"/>
              <a:t>Sporangia and Sporophylls</a:t>
            </a:r>
            <a:endParaRPr lang="en-IN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D59BD-EA49-2331-61AF-90B0AC9A7C86}"/>
              </a:ext>
            </a:extLst>
          </p:cNvPr>
          <p:cNvSpPr txBox="1"/>
          <p:nvPr/>
        </p:nvSpPr>
        <p:spPr>
          <a:xfrm>
            <a:off x="0" y="1860638"/>
            <a:ext cx="4837471" cy="2585323"/>
          </a:xfrm>
          <a:prstGeom prst="rect">
            <a:avLst/>
          </a:prstGeom>
          <a:noFill/>
        </p:spPr>
        <p:txBody>
          <a:bodyPr wrap="square" spcCol="720000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Spore producing structure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Leaf like appendages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Process: </a:t>
            </a:r>
            <a:r>
              <a:rPr lang="en-US" dirty="0"/>
              <a:t>Spores are produced in sporangia by </a:t>
            </a:r>
            <a:r>
              <a:rPr lang="en-US" b="1" dirty="0"/>
              <a:t>meiosis</a:t>
            </a:r>
            <a:r>
              <a:rPr lang="en-US" dirty="0"/>
              <a:t> within spore mother cell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564D33-FCC3-2D3A-B021-CF4511F5197B}"/>
              </a:ext>
            </a:extLst>
          </p:cNvPr>
          <p:cNvSpPr txBox="1"/>
          <p:nvPr/>
        </p:nvSpPr>
        <p:spPr>
          <a:xfrm>
            <a:off x="313055" y="3643418"/>
            <a:ext cx="4021393" cy="3180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Strobili and cones </a:t>
            </a:r>
          </a:p>
          <a:p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 some genera like Equisetum sporophyll from compact structure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These compact cluster are known as strobili or cones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endParaRPr lang="en-IN" dirty="0"/>
          </a:p>
        </p:txBody>
      </p:sp>
      <p:pic>
        <p:nvPicPr>
          <p:cNvPr id="2050" name="Picture 2" descr="Untitled">
            <a:extLst>
              <a:ext uri="{FF2B5EF4-FFF2-40B4-BE49-F238E27FC236}">
                <a16:creationId xmlns:a16="http://schemas.microsoft.com/office/drawing/2014/main" id="{2A1E2AA1-5CFE-2506-198D-358FC0259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191" y="161163"/>
            <a:ext cx="4231102" cy="603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4952312-300A-96D8-DCBF-DFEBB18367C0}"/>
              </a:ext>
            </a:extLst>
          </p:cNvPr>
          <p:cNvSpPr/>
          <p:nvPr/>
        </p:nvSpPr>
        <p:spPr>
          <a:xfrm rot="5400000" flipH="1">
            <a:off x="138040" y="3756668"/>
            <a:ext cx="117991" cy="15259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191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teridophytes (Spore Producing Plants: Ferns and More) - Plantsnap -  Identify Plants, Trees, Mushrooms With An App - Plantsnap - Identify  Plants, Trees, Mushrooms With An App">
            <a:extLst>
              <a:ext uri="{FF2B5EF4-FFF2-40B4-BE49-F238E27FC236}">
                <a16:creationId xmlns:a16="http://schemas.microsoft.com/office/drawing/2014/main" id="{74F43888-4C2C-8813-D25A-4177F3B519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15" y="1160206"/>
            <a:ext cx="4270549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teridophytes (Spore Producing Plants: Ferns and More) - Plantsnap -  Identify Plants, Trees, Mushrooms With An App - Plantsnap - Identify  Plants, Trees, Mushrooms With An App">
            <a:extLst>
              <a:ext uri="{FF2B5EF4-FFF2-40B4-BE49-F238E27FC236}">
                <a16:creationId xmlns:a16="http://schemas.microsoft.com/office/drawing/2014/main" id="{E0F9871D-FE20-3168-E562-F9AA7D70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487"/>
            <a:ext cx="7302909" cy="646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1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1B3A-2920-F282-61DE-BAC6B5A4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0925" y="68826"/>
            <a:ext cx="10150164" cy="132080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4F69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Alternation of generation in Pteridophyte </a:t>
            </a:r>
            <a:endParaRPr lang="en-IN" dirty="0">
              <a:solidFill>
                <a:srgbClr val="4F691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0D2AE-12E5-781D-CAAA-BB2681B54506}"/>
              </a:ext>
            </a:extLst>
          </p:cNvPr>
          <p:cNvSpPr txBox="1"/>
          <p:nvPr/>
        </p:nvSpPr>
        <p:spPr>
          <a:xfrm>
            <a:off x="855407" y="1560234"/>
            <a:ext cx="7600336" cy="427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Spores </a:t>
            </a:r>
            <a:r>
              <a:rPr lang="en-US" sz="2300" b="1" dirty="0"/>
              <a:t>germinate</a:t>
            </a:r>
            <a:r>
              <a:rPr lang="en-US" sz="2300" dirty="0"/>
              <a:t> to give rise to an inconspicuous small </a:t>
            </a:r>
            <a:r>
              <a:rPr lang="en-US" sz="2300" b="1" dirty="0"/>
              <a:t>prothallus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It is </a:t>
            </a:r>
            <a:r>
              <a:rPr lang="en-US" sz="2300" b="1" dirty="0"/>
              <a:t>multicellular, free -living, photosynthetic thalloid </a:t>
            </a:r>
            <a:r>
              <a:rPr lang="en-US" sz="2300" dirty="0"/>
              <a:t>structure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Requires </a:t>
            </a:r>
            <a:r>
              <a:rPr lang="en-US" sz="2300" b="1" dirty="0"/>
              <a:t>cool, damp, and shady </a:t>
            </a:r>
            <a:r>
              <a:rPr lang="en-US" sz="2300" dirty="0"/>
              <a:t>places to grow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Because of this specific growing needs and the  </a:t>
            </a:r>
            <a:r>
              <a:rPr lang="en-US" sz="2300" b="1" dirty="0"/>
              <a:t>requirement of water for fertilization</a:t>
            </a:r>
            <a:r>
              <a:rPr lang="en-US" sz="2300" dirty="0"/>
              <a:t>, their geographical spread </a:t>
            </a:r>
            <a:r>
              <a:rPr lang="en-US" sz="2300" b="1" dirty="0"/>
              <a:t>is limited</a:t>
            </a:r>
            <a:endParaRPr lang="en-IN" sz="23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B2D463-6030-EDD7-D78E-E0087DD77FBA}"/>
              </a:ext>
            </a:extLst>
          </p:cNvPr>
          <p:cNvSpPr txBox="1"/>
          <p:nvPr/>
        </p:nvSpPr>
        <p:spPr>
          <a:xfrm>
            <a:off x="0" y="913903"/>
            <a:ext cx="678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PROTHALLOID</a:t>
            </a:r>
            <a:endParaRPr lang="en-IN" sz="3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44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</TotalTime>
  <Words>386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Rounded MT Bold</vt:lpstr>
      <vt:lpstr>Calibri</vt:lpstr>
      <vt:lpstr>Trebuchet MS</vt:lpstr>
      <vt:lpstr>Wingdings 3</vt:lpstr>
      <vt:lpstr>Facet</vt:lpstr>
      <vt:lpstr>AN INTRODUCNTION TO SEEDLESS VASCULAR PLANTS</vt:lpstr>
      <vt:lpstr>Basis of Classification</vt:lpstr>
      <vt:lpstr>Habitat and Economic Significance</vt:lpstr>
      <vt:lpstr>Vascular tissue</vt:lpstr>
      <vt:lpstr>Main plant body : Sporophyte</vt:lpstr>
      <vt:lpstr>Diversity in Leaves </vt:lpstr>
      <vt:lpstr>Structure: Equisetum</vt:lpstr>
      <vt:lpstr>PowerPoint Presentation</vt:lpstr>
      <vt:lpstr> Alternation of generation in Pteridophyte </vt:lpstr>
      <vt:lpstr>Sexual organs and Fertilization</vt:lpstr>
      <vt:lpstr>Spore production comparison </vt:lpstr>
      <vt:lpstr>Evolution of seed habit</vt:lpstr>
      <vt:lpstr>Pteridophyte classification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Jayanti Biswas</dc:creator>
  <cp:lastModifiedBy>Jayanti Biswas</cp:lastModifiedBy>
  <cp:revision>4</cp:revision>
  <dcterms:created xsi:type="dcterms:W3CDTF">2026-05-07T14:40:42Z</dcterms:created>
  <dcterms:modified xsi:type="dcterms:W3CDTF">2026-05-07T23:47:30Z</dcterms:modified>
</cp:coreProperties>
</file>