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046720" y="-2011680"/>
            <a:ext cx="6400800" cy="6400800"/>
          </a:xfrm>
          <a:prstGeom prst="ellipse">
            <a:avLst/>
          </a:prstGeom>
          <a:solidFill>
            <a:srgbClr val="065A82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326880" y="-731520"/>
            <a:ext cx="4114800" cy="4114800"/>
          </a:xfrm>
          <a:prstGeom prst="ellipse">
            <a:avLst/>
          </a:prstGeom>
          <a:solidFill>
            <a:srgbClr val="1C7293">
              <a:alpha val="5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4173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F4A7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2  •  GEOGRAPHY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85800" y="1828800"/>
            <a:ext cx="77724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8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Understanding</a:t>
            </a:r>
            <a:endParaRPr lang="en-US" sz="5400" dirty="0"/>
          </a:p>
          <a:p>
            <a:pPr indent="0" marL="0">
              <a:lnSpc>
                <a:spcPts val="58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Weather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731520" y="416052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“A change in the weather is sufficient to create the world and oneself anew.”</a:t>
            </a:r>
            <a:endParaRPr lang="en-US" sz="1500" dirty="0"/>
          </a:p>
          <a:p>
            <a:pPr indent="0" marL="0">
              <a:buNone/>
            </a:pPr>
            <a:r>
              <a:rPr lang="en-US" sz="1500" b="1" dirty="0">
                <a:solidFill>
                  <a:srgbClr val="F4A7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Marcel Proust, French novelist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731520" y="5394960"/>
            <a:ext cx="822960" cy="822960"/>
          </a:xfrm>
          <a:prstGeom prst="ellipse">
            <a:avLst/>
          </a:prstGeom>
          <a:solidFill>
            <a:srgbClr val="065A82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9030" y="5592470"/>
            <a:ext cx="427939" cy="427939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1783080" y="5394960"/>
            <a:ext cx="822960" cy="822960"/>
          </a:xfrm>
          <a:prstGeom prst="ellipse">
            <a:avLst/>
          </a:prstGeom>
          <a:solidFill>
            <a:srgbClr val="065A82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0590" y="5592470"/>
            <a:ext cx="427939" cy="427939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2834640" y="5394960"/>
            <a:ext cx="822960" cy="822960"/>
          </a:xfrm>
          <a:prstGeom prst="ellipse">
            <a:avLst/>
          </a:prstGeom>
          <a:solidFill>
            <a:srgbClr val="065A82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2150" y="5592470"/>
            <a:ext cx="427939" cy="427939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3886200" y="5394960"/>
            <a:ext cx="822960" cy="822960"/>
          </a:xfrm>
          <a:prstGeom prst="ellipse">
            <a:avLst/>
          </a:prstGeom>
          <a:solidFill>
            <a:srgbClr val="065A82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3710" y="5592470"/>
            <a:ext cx="427939" cy="427939"/>
          </a:xfrm>
          <a:prstGeom prst="rect">
            <a:avLst/>
          </a:prstGeom>
        </p:spPr>
      </p:pic>
      <p:sp>
        <p:nvSpPr>
          <p:cNvPr id="15" name="Shape 9"/>
          <p:cNvSpPr/>
          <p:nvPr/>
        </p:nvSpPr>
        <p:spPr>
          <a:xfrm>
            <a:off x="4937760" y="5394960"/>
            <a:ext cx="822960" cy="822960"/>
          </a:xfrm>
          <a:prstGeom prst="ellipse">
            <a:avLst/>
          </a:prstGeom>
          <a:solidFill>
            <a:srgbClr val="065A82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5270" y="5592470"/>
            <a:ext cx="427939" cy="427939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731520" y="64008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F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Grade 7  |  Exploring Society: India and Beyond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01168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Weather Predictions Matter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234440"/>
            <a:ext cx="11064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 change is making extreme weather — droughts, floods, cyclones, heat waves — more frequent. Accurate forecasts help us prepare.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2624328" cy="2286000"/>
          </a:xfrm>
          <a:prstGeom prst="roundRect">
            <a:avLst>
              <a:gd name="adj" fmla="val 4000"/>
            </a:avLst>
          </a:prstGeom>
          <a:solidFill>
            <a:srgbClr val="E8F2F6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731520" y="2240280"/>
            <a:ext cx="225856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Fishermen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31520" y="2880360"/>
            <a:ext cx="2258568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Warned about venturing out to sea during stormy weather.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355848" y="2011680"/>
            <a:ext cx="2624328" cy="2286000"/>
          </a:xfrm>
          <a:prstGeom prst="roundRect">
            <a:avLst>
              <a:gd name="adj" fmla="val 4000"/>
            </a:avLst>
          </a:prstGeom>
          <a:solidFill>
            <a:srgbClr val="E8F2F6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538728" y="2240280"/>
            <a:ext cx="225856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Coastal Areas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3538728" y="2880360"/>
            <a:ext cx="2258568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Evacuated in advance when a cyclone is expected.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163056" y="2011680"/>
            <a:ext cx="2624328" cy="2286000"/>
          </a:xfrm>
          <a:prstGeom prst="roundRect">
            <a:avLst>
              <a:gd name="adj" fmla="val 4000"/>
            </a:avLst>
          </a:prstGeom>
          <a:solidFill>
            <a:srgbClr val="E8F2F6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6345936" y="2240280"/>
            <a:ext cx="225856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Farmers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345936" y="2880360"/>
            <a:ext cx="2258568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sowing and harvesting around rainfall predictions.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8970264" y="2011680"/>
            <a:ext cx="2624328" cy="2286000"/>
          </a:xfrm>
          <a:prstGeom prst="roundRect">
            <a:avLst>
              <a:gd name="adj" fmla="val 4000"/>
            </a:avLst>
          </a:prstGeom>
          <a:solidFill>
            <a:srgbClr val="E8F2F6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9153144" y="2240280"/>
            <a:ext cx="225856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Local Governments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9153144" y="2880360"/>
            <a:ext cx="2258568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Mobilise resources and prepare for disasters.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548640" y="45720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IMD Weather Warning Colour Code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48640" y="5029200"/>
            <a:ext cx="365760" cy="320040"/>
          </a:xfrm>
          <a:prstGeom prst="rect">
            <a:avLst/>
          </a:prstGeom>
          <a:solidFill>
            <a:srgbClr val="2C5F2D"/>
          </a:solidFill>
          <a:ln/>
        </p:spPr>
      </p:sp>
      <p:sp>
        <p:nvSpPr>
          <p:cNvPr id="19" name="Text 17"/>
          <p:cNvSpPr/>
          <p:nvPr/>
        </p:nvSpPr>
        <p:spPr>
          <a:xfrm>
            <a:off x="1005840" y="5001768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Warning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548640" y="5440680"/>
            <a:ext cx="365760" cy="320040"/>
          </a:xfrm>
          <a:prstGeom prst="rect">
            <a:avLst/>
          </a:prstGeom>
          <a:solidFill>
            <a:srgbClr val="D4C21A"/>
          </a:solidFill>
          <a:ln/>
        </p:spPr>
      </p:sp>
      <p:sp>
        <p:nvSpPr>
          <p:cNvPr id="21" name="Text 19"/>
          <p:cNvSpPr/>
          <p:nvPr/>
        </p:nvSpPr>
        <p:spPr>
          <a:xfrm>
            <a:off x="1005840" y="5413248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Watch — Be Updated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548640" y="5852160"/>
            <a:ext cx="365760" cy="320040"/>
          </a:xfrm>
          <a:prstGeom prst="rect">
            <a:avLst/>
          </a:prstGeom>
          <a:solidFill>
            <a:srgbClr val="E07B1E"/>
          </a:solidFill>
          <a:ln/>
        </p:spPr>
      </p:sp>
      <p:sp>
        <p:nvSpPr>
          <p:cNvPr id="23" name="Text 21"/>
          <p:cNvSpPr/>
          <p:nvPr/>
        </p:nvSpPr>
        <p:spPr>
          <a:xfrm>
            <a:off x="1005840" y="5824728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Alert — Be Prepared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548640" y="6263640"/>
            <a:ext cx="365760" cy="320040"/>
          </a:xfrm>
          <a:prstGeom prst="rect">
            <a:avLst/>
          </a:prstGeom>
          <a:solidFill>
            <a:srgbClr val="C0272D"/>
          </a:solidFill>
          <a:ln/>
        </p:spPr>
      </p:sp>
      <p:sp>
        <p:nvSpPr>
          <p:cNvPr id="25" name="Text 23"/>
          <p:cNvSpPr/>
          <p:nvPr/>
        </p:nvSpPr>
        <p:spPr>
          <a:xfrm>
            <a:off x="1005840" y="6236208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Warning — Take Action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6400800" y="4572000"/>
            <a:ext cx="5212080" cy="1965960"/>
          </a:xfrm>
          <a:prstGeom prst="roundRect">
            <a:avLst>
              <a:gd name="adj" fmla="val 4651"/>
            </a:avLst>
          </a:prstGeom>
          <a:solidFill>
            <a:srgbClr val="1B2A4A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6629400" y="4800600"/>
            <a:ext cx="594360" cy="594360"/>
          </a:xfrm>
          <a:prstGeom prst="ellipse">
            <a:avLst/>
          </a:prstGeom>
          <a:solidFill>
            <a:srgbClr val="F4A73B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2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72046" y="4943246"/>
            <a:ext cx="309067" cy="309067"/>
          </a:xfrm>
          <a:prstGeom prst="rect">
            <a:avLst/>
          </a:prstGeom>
        </p:spPr>
      </p:pic>
      <p:sp>
        <p:nvSpPr>
          <p:cNvPr id="29" name="Text 26"/>
          <p:cNvSpPr/>
          <p:nvPr/>
        </p:nvSpPr>
        <p:spPr>
          <a:xfrm>
            <a:off x="7406640" y="4846320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Common Extreme Weather Alerts</a:t>
            </a:r>
            <a:endParaRPr lang="en-US" sz="1400" dirty="0"/>
          </a:p>
        </p:txBody>
      </p:sp>
      <p:sp>
        <p:nvSpPr>
          <p:cNvPr id="30" name="Text 27"/>
          <p:cNvSpPr/>
          <p:nvPr/>
        </p:nvSpPr>
        <p:spPr>
          <a:xfrm>
            <a:off x="6629400" y="5440680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Heat wave  •  Cold wave  •  Heavy/extremely heavy rain  •  Hailstorm  •  Dust storm  •  Thunder &amp; lightning  •  Fog  •  Ground frost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4114800"/>
            <a:ext cx="5486400" cy="5486400"/>
          </a:xfrm>
          <a:prstGeom prst="ellipse">
            <a:avLst/>
          </a:prstGeom>
          <a:solidFill>
            <a:srgbClr val="065A82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144000" y="-1371600"/>
            <a:ext cx="4572000" cy="4572000"/>
          </a:xfrm>
          <a:prstGeom prst="ellipse">
            <a:avLst/>
          </a:prstGeom>
          <a:solidFill>
            <a:srgbClr val="1C7293">
              <a:alpha val="4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54864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Takeaways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640080" y="1645920"/>
            <a:ext cx="502920" cy="502920"/>
          </a:xfrm>
          <a:prstGeom prst="ellipse">
            <a:avLst/>
          </a:prstGeom>
          <a:solidFill>
            <a:srgbClr val="F4A73B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16459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371600" y="1600200"/>
            <a:ext cx="10241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Weather is the state of the atmosphere at a particular time and place — its five elements are temperature, precipitation, atmospheric pressure, wind and humidity.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40080" y="2542032"/>
            <a:ext cx="502920" cy="502920"/>
          </a:xfrm>
          <a:prstGeom prst="ellipse">
            <a:avLst/>
          </a:prstGeom>
          <a:solidFill>
            <a:srgbClr val="F4A73B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254203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371600" y="2496312"/>
            <a:ext cx="10241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element is measured using a specific instrument: thermometer, rain gauge, barometer, anemometer/wind vane, and hygrometer.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40080" y="3438144"/>
            <a:ext cx="502920" cy="502920"/>
          </a:xfrm>
          <a:prstGeom prst="ellipse">
            <a:avLst/>
          </a:prstGeom>
          <a:solidFill>
            <a:srgbClr val="F4A73B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343814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371600" y="3392424"/>
            <a:ext cx="10241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Weather stations (including Automated Weather Stations) combine these instruments to monitor and forecast the weather.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40080" y="4334256"/>
            <a:ext cx="502920" cy="502920"/>
          </a:xfrm>
          <a:prstGeom prst="ellipse">
            <a:avLst/>
          </a:prstGeom>
          <a:solidFill>
            <a:srgbClr val="F4A73B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" y="433425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371600" y="4288536"/>
            <a:ext cx="10241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Accurate weather predictions help people, farmers, pilots, sailors and governments prepare for extreme events.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40080" y="5230368"/>
            <a:ext cx="502920" cy="502920"/>
          </a:xfrm>
          <a:prstGeom prst="ellipse">
            <a:avLst/>
          </a:prstGeom>
          <a:solidFill>
            <a:srgbClr val="F4A73B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523036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371600" y="5184648"/>
            <a:ext cx="10241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Weather is closely linked to climate — the topic of our next chapter!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8F2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206240" cy="6858000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Shape 1"/>
          <p:cNvSpPr/>
          <p:nvPr/>
        </p:nvSpPr>
        <p:spPr>
          <a:xfrm>
            <a:off x="-1371600" y="4754880"/>
            <a:ext cx="4572000" cy="4572000"/>
          </a:xfrm>
          <a:prstGeom prst="ellipse">
            <a:avLst/>
          </a:prstGeom>
          <a:solidFill>
            <a:srgbClr val="065A82">
              <a:alpha val="4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640080"/>
            <a:ext cx="33832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4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Big</a:t>
            </a:r>
            <a:endParaRPr lang="en-US" sz="3200" dirty="0"/>
          </a:p>
          <a:p>
            <a:pPr indent="0" marL="0">
              <a:lnSpc>
                <a:spcPts val="34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Questions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457200" y="2286000"/>
            <a:ext cx="640080" cy="640080"/>
          </a:xfrm>
          <a:prstGeom prst="ellipse">
            <a:avLst/>
          </a:prstGeom>
          <a:solidFill>
            <a:srgbClr val="065A82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0819" y="2439619"/>
            <a:ext cx="332842" cy="33284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57200" y="3108960"/>
            <a:ext cx="32918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Weather affects everything we do — from the clothes we wear to how farmers plan their harvest.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4709160" y="1005840"/>
            <a:ext cx="594360" cy="594360"/>
          </a:xfrm>
          <a:prstGeom prst="ellipse">
            <a:avLst/>
          </a:prstGeom>
          <a:solidFill>
            <a:srgbClr val="F4A73B"/>
          </a:solidFill>
          <a:ln/>
        </p:spPr>
      </p:sp>
      <p:sp>
        <p:nvSpPr>
          <p:cNvPr id="9" name="Text 6"/>
          <p:cNvSpPr/>
          <p:nvPr/>
        </p:nvSpPr>
        <p:spPr>
          <a:xfrm>
            <a:off x="4709160" y="100584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5532120" y="960120"/>
            <a:ext cx="6035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can we measure and monitor the weather around us?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4709160" y="2377440"/>
            <a:ext cx="594360" cy="594360"/>
          </a:xfrm>
          <a:prstGeom prst="ellipse">
            <a:avLst/>
          </a:prstGeom>
          <a:solidFill>
            <a:srgbClr val="F4A73B"/>
          </a:solidFill>
          <a:ln/>
        </p:spPr>
      </p:sp>
      <p:sp>
        <p:nvSpPr>
          <p:cNvPr id="12" name="Text 9"/>
          <p:cNvSpPr/>
          <p:nvPr/>
        </p:nvSpPr>
        <p:spPr>
          <a:xfrm>
            <a:off x="4709160" y="237744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400" dirty="0"/>
          </a:p>
        </p:txBody>
      </p:sp>
      <p:sp>
        <p:nvSpPr>
          <p:cNvPr id="13" name="Text 10"/>
          <p:cNvSpPr/>
          <p:nvPr/>
        </p:nvSpPr>
        <p:spPr>
          <a:xfrm>
            <a:off x="5532120" y="2331720"/>
            <a:ext cx="6035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 weather predictions help us prepare for events like heavy rain, storms, drought and heat waves?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4709160" y="393192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 this chapter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4709160" y="4407408"/>
            <a:ext cx="109728" cy="109728"/>
          </a:xfrm>
          <a:prstGeom prst="ellipse">
            <a:avLst/>
          </a:prstGeom>
          <a:solidFill>
            <a:srgbClr val="F4A73B"/>
          </a:solidFill>
          <a:ln/>
        </p:spPr>
      </p:sp>
      <p:sp>
        <p:nvSpPr>
          <p:cNvPr id="16" name="Text 13"/>
          <p:cNvSpPr/>
          <p:nvPr/>
        </p:nvSpPr>
        <p:spPr>
          <a:xfrm>
            <a:off x="4983480" y="4270248"/>
            <a:ext cx="576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weather &amp; the atmosphere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4709160" y="4809744"/>
            <a:ext cx="109728" cy="109728"/>
          </a:xfrm>
          <a:prstGeom prst="ellipse">
            <a:avLst/>
          </a:prstGeom>
          <a:solidFill>
            <a:srgbClr val="F4A73B"/>
          </a:solidFill>
          <a:ln/>
        </p:spPr>
      </p:sp>
      <p:sp>
        <p:nvSpPr>
          <p:cNvPr id="18" name="Text 15"/>
          <p:cNvSpPr/>
          <p:nvPr/>
        </p:nvSpPr>
        <p:spPr>
          <a:xfrm>
            <a:off x="4983480" y="4672584"/>
            <a:ext cx="576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five elements of weather</a:t>
            </a:r>
            <a:endParaRPr lang="en-US" sz="1350" dirty="0"/>
          </a:p>
        </p:txBody>
      </p:sp>
      <p:sp>
        <p:nvSpPr>
          <p:cNvPr id="19" name="Shape 16"/>
          <p:cNvSpPr/>
          <p:nvPr/>
        </p:nvSpPr>
        <p:spPr>
          <a:xfrm>
            <a:off x="4709160" y="5212080"/>
            <a:ext cx="109728" cy="109728"/>
          </a:xfrm>
          <a:prstGeom prst="ellipse">
            <a:avLst/>
          </a:prstGeom>
          <a:solidFill>
            <a:srgbClr val="F4A73B"/>
          </a:solidFill>
          <a:ln/>
        </p:spPr>
      </p:sp>
      <p:sp>
        <p:nvSpPr>
          <p:cNvPr id="20" name="Text 17"/>
          <p:cNvSpPr/>
          <p:nvPr/>
        </p:nvSpPr>
        <p:spPr>
          <a:xfrm>
            <a:off x="4983480" y="5074920"/>
            <a:ext cx="576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Instruments used to measure weather</a:t>
            </a:r>
            <a:endParaRPr lang="en-US" sz="1350" dirty="0"/>
          </a:p>
        </p:txBody>
      </p:sp>
      <p:sp>
        <p:nvSpPr>
          <p:cNvPr id="21" name="Shape 18"/>
          <p:cNvSpPr/>
          <p:nvPr/>
        </p:nvSpPr>
        <p:spPr>
          <a:xfrm>
            <a:off x="4709160" y="5614416"/>
            <a:ext cx="109728" cy="109728"/>
          </a:xfrm>
          <a:prstGeom prst="ellipse">
            <a:avLst/>
          </a:prstGeom>
          <a:solidFill>
            <a:srgbClr val="F4A73B"/>
          </a:solidFill>
          <a:ln/>
        </p:spPr>
      </p:sp>
      <p:sp>
        <p:nvSpPr>
          <p:cNvPr id="22" name="Text 19"/>
          <p:cNvSpPr/>
          <p:nvPr/>
        </p:nvSpPr>
        <p:spPr>
          <a:xfrm>
            <a:off x="4983480" y="5477256"/>
            <a:ext cx="576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Weather stations &amp; forecasting</a:t>
            </a:r>
            <a:endParaRPr lang="en-US" sz="1350" dirty="0"/>
          </a:p>
        </p:txBody>
      </p:sp>
      <p:sp>
        <p:nvSpPr>
          <p:cNvPr id="23" name="Shape 20"/>
          <p:cNvSpPr/>
          <p:nvPr/>
        </p:nvSpPr>
        <p:spPr>
          <a:xfrm>
            <a:off x="4709160" y="6016752"/>
            <a:ext cx="109728" cy="109728"/>
          </a:xfrm>
          <a:prstGeom prst="ellipse">
            <a:avLst/>
          </a:prstGeom>
          <a:solidFill>
            <a:srgbClr val="F4A73B"/>
          </a:solidFill>
          <a:ln/>
        </p:spPr>
      </p:sp>
      <p:sp>
        <p:nvSpPr>
          <p:cNvPr id="24" name="Text 21"/>
          <p:cNvSpPr/>
          <p:nvPr/>
        </p:nvSpPr>
        <p:spPr>
          <a:xfrm>
            <a:off x="4983480" y="5879592"/>
            <a:ext cx="576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predictions matter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01168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Weather?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53949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Weather</a:t>
            </a:r>
            <a:pPr indent="0" marL="0">
              <a:buNone/>
            </a:pPr>
            <a:r>
              <a:rPr lang="en-US" sz="15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is the state of the Earth's atmosphere at a particular time and place.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48640" y="2103120"/>
            <a:ext cx="5394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atmosphere is the layer of gases surrounding Earth — we call it ‘air’. It is like a cake with several layers.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48640" y="3063240"/>
            <a:ext cx="5394960" cy="2926080"/>
          </a:xfrm>
          <a:prstGeom prst="roundRect">
            <a:avLst>
              <a:gd name="adj" fmla="val 3125"/>
            </a:avLst>
          </a:prstGeom>
          <a:solidFill>
            <a:srgbClr val="E8F2F6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22960" y="3337560"/>
            <a:ext cx="640080" cy="640080"/>
          </a:xfrm>
          <a:prstGeom prst="ellipse">
            <a:avLst/>
          </a:prstGeom>
          <a:solidFill>
            <a:srgbClr val="1C7293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6579" y="3491179"/>
            <a:ext cx="332842" cy="33284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600200" y="3364992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Troposphere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868680" y="3977640"/>
            <a:ext cx="475488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Closest layer to Earth's surface — where all weather happens.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 to all land-based plants, animals, and humans.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Extends 6 to 18 km from the ground.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Thinner at the poles, thicker in the tropics.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400800" y="1371600"/>
            <a:ext cx="5212080" cy="777240"/>
          </a:xfrm>
          <a:prstGeom prst="rect">
            <a:avLst/>
          </a:prstGeom>
          <a:solidFill>
            <a:srgbClr val="065A82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0" y="1371600"/>
            <a:ext cx="4846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Stratosphere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6400800" y="2148840"/>
            <a:ext cx="5212080" cy="502920"/>
          </a:xfrm>
          <a:prstGeom prst="rect">
            <a:avLst/>
          </a:prstGeom>
          <a:solidFill>
            <a:srgbClr val="1C729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83680" y="2148840"/>
            <a:ext cx="4846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Ozone Layer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6400800" y="2651760"/>
            <a:ext cx="5212080" cy="320040"/>
          </a:xfrm>
          <a:prstGeom prst="rect">
            <a:avLst/>
          </a:prstGeom>
          <a:solidFill>
            <a:srgbClr val="4E8FAE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583680" y="2651760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Tropopause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6400800" y="2971800"/>
            <a:ext cx="5212080" cy="777240"/>
          </a:xfrm>
          <a:prstGeom prst="rect">
            <a:avLst/>
          </a:prstGeom>
          <a:solidFill>
            <a:srgbClr val="8FC1D9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583680" y="2971800"/>
            <a:ext cx="4846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Troposphere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6400800" y="3749040"/>
            <a:ext cx="5212080" cy="320040"/>
          </a:xfrm>
          <a:prstGeom prst="rect">
            <a:avLst/>
          </a:prstGeom>
          <a:solidFill>
            <a:srgbClr val="2C5F2D"/>
          </a:solidFill>
          <a:ln/>
        </p:spPr>
      </p:sp>
      <p:sp>
        <p:nvSpPr>
          <p:cNvPr id="20" name="Text 17"/>
          <p:cNvSpPr/>
          <p:nvPr/>
        </p:nvSpPr>
        <p:spPr>
          <a:xfrm>
            <a:off x="6583680" y="3749040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Earth's Surface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6400800" y="4251960"/>
            <a:ext cx="5212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Words we use for weather: hot, cold, rainy, cloudy, humid, snowy, windy...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6400800" y="5166360"/>
            <a:ext cx="5212080" cy="1005840"/>
          </a:xfrm>
          <a:prstGeom prst="roundRect">
            <a:avLst>
              <a:gd name="adj" fmla="val 7273"/>
            </a:avLst>
          </a:prstGeom>
          <a:solidFill>
            <a:srgbClr val="FFF4E0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23" name="Text 20"/>
          <p:cNvSpPr/>
          <p:nvPr/>
        </p:nvSpPr>
        <p:spPr>
          <a:xfrm>
            <a:off x="6629400" y="5285232"/>
            <a:ext cx="4754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A7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about it: </a:t>
            </a:r>
            <a:pPr indent="0" marL="0">
              <a:buNone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‘20°C’ means the same thing everywhere — that's why we need common standards to measure weather!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8F2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01168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Five Elements of Weather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2139696" cy="4480560"/>
          </a:xfrm>
          <a:prstGeom prst="roundRect">
            <a:avLst>
              <a:gd name="adj" fmla="val 427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161288" y="1874520"/>
            <a:ext cx="914400" cy="914400"/>
          </a:xfrm>
          <a:prstGeom prst="ellipse">
            <a:avLst/>
          </a:prstGeom>
          <a:solidFill>
            <a:srgbClr val="E8F2F6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80744" y="2093976"/>
            <a:ext cx="475488" cy="47548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40080" y="3017520"/>
            <a:ext cx="1956816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Temperature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713232" y="3840480"/>
            <a:ext cx="1810512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hot or cold the atmosphere is.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2889504" y="1508760"/>
            <a:ext cx="2139696" cy="4480560"/>
          </a:xfrm>
          <a:prstGeom prst="roundRect">
            <a:avLst>
              <a:gd name="adj" fmla="val 427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3502152" y="1874520"/>
            <a:ext cx="914400" cy="914400"/>
          </a:xfrm>
          <a:prstGeom prst="ellipse">
            <a:avLst/>
          </a:prstGeom>
          <a:solidFill>
            <a:srgbClr val="E8F2F6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608" y="2093976"/>
            <a:ext cx="475488" cy="47548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980944" y="3017520"/>
            <a:ext cx="1956816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Precipitation</a:t>
            </a:r>
            <a:endParaRPr lang="en-US" sz="1550" dirty="0"/>
          </a:p>
        </p:txBody>
      </p:sp>
      <p:sp>
        <p:nvSpPr>
          <p:cNvPr id="13" name="Text 9"/>
          <p:cNvSpPr/>
          <p:nvPr/>
        </p:nvSpPr>
        <p:spPr>
          <a:xfrm>
            <a:off x="3054096" y="3840480"/>
            <a:ext cx="1810512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Rain, snow, sleet or hail falling from the sky.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5230368" y="1508760"/>
            <a:ext cx="2139696" cy="4480560"/>
          </a:xfrm>
          <a:prstGeom prst="roundRect">
            <a:avLst>
              <a:gd name="adj" fmla="val 427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5843016" y="1874520"/>
            <a:ext cx="914400" cy="914400"/>
          </a:xfrm>
          <a:prstGeom prst="ellipse">
            <a:avLst/>
          </a:prstGeom>
          <a:solidFill>
            <a:srgbClr val="E8F2F6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2472" y="2093976"/>
            <a:ext cx="475488" cy="47548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5321808" y="3017520"/>
            <a:ext cx="1956816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Atmospheric</a:t>
            </a:r>
            <a:endParaRPr lang="en-US" sz="1550" dirty="0"/>
          </a:p>
          <a:p>
            <a:pPr algn="ctr" indent="0" marL="0">
              <a:buNone/>
            </a:pPr>
            <a:r>
              <a:rPr lang="en-US" sz="155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Pressure</a:t>
            </a:r>
            <a:endParaRPr lang="en-US" sz="1550" dirty="0"/>
          </a:p>
        </p:txBody>
      </p:sp>
      <p:sp>
        <p:nvSpPr>
          <p:cNvPr id="18" name="Text 13"/>
          <p:cNvSpPr/>
          <p:nvPr/>
        </p:nvSpPr>
        <p:spPr>
          <a:xfrm>
            <a:off x="5394960" y="3840480"/>
            <a:ext cx="1810512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weight of the air felt on Earth's surface.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7571232" y="1508760"/>
            <a:ext cx="2139696" cy="4480560"/>
          </a:xfrm>
          <a:prstGeom prst="roundRect">
            <a:avLst>
              <a:gd name="adj" fmla="val 427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8183880" y="1874520"/>
            <a:ext cx="914400" cy="914400"/>
          </a:xfrm>
          <a:prstGeom prst="ellipse">
            <a:avLst/>
          </a:prstGeom>
          <a:solidFill>
            <a:srgbClr val="E8F2F6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3336" y="2093976"/>
            <a:ext cx="475488" cy="475488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662672" y="3017520"/>
            <a:ext cx="1956816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Wind</a:t>
            </a:r>
            <a:endParaRPr lang="en-US" sz="1550" dirty="0"/>
          </a:p>
        </p:txBody>
      </p:sp>
      <p:sp>
        <p:nvSpPr>
          <p:cNvPr id="23" name="Text 17"/>
          <p:cNvSpPr/>
          <p:nvPr/>
        </p:nvSpPr>
        <p:spPr>
          <a:xfrm>
            <a:off x="7735824" y="3840480"/>
            <a:ext cx="1810512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Movement of air — its speed and direction.</a:t>
            </a:r>
            <a:endParaRPr lang="en-US" sz="1150" dirty="0"/>
          </a:p>
        </p:txBody>
      </p:sp>
      <p:sp>
        <p:nvSpPr>
          <p:cNvPr id="24" name="Shape 18"/>
          <p:cNvSpPr/>
          <p:nvPr/>
        </p:nvSpPr>
        <p:spPr>
          <a:xfrm>
            <a:off x="9912096" y="1508760"/>
            <a:ext cx="2139696" cy="4480560"/>
          </a:xfrm>
          <a:prstGeom prst="roundRect">
            <a:avLst>
              <a:gd name="adj" fmla="val 427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10524744" y="1874520"/>
            <a:ext cx="914400" cy="914400"/>
          </a:xfrm>
          <a:prstGeom prst="ellipse">
            <a:avLst/>
          </a:prstGeom>
          <a:solidFill>
            <a:srgbClr val="E8F2F6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4200" y="2093976"/>
            <a:ext cx="475488" cy="475488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0003536" y="3017520"/>
            <a:ext cx="1956816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Humidity</a:t>
            </a:r>
            <a:endParaRPr lang="en-US" sz="1550" dirty="0"/>
          </a:p>
        </p:txBody>
      </p:sp>
      <p:sp>
        <p:nvSpPr>
          <p:cNvPr id="28" name="Text 21"/>
          <p:cNvSpPr/>
          <p:nvPr/>
        </p:nvSpPr>
        <p:spPr>
          <a:xfrm>
            <a:off x="10076688" y="3840480"/>
            <a:ext cx="1810512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amount of water vapour in the air.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01168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Reading Nature's Clues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234440"/>
            <a:ext cx="11064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 before instruments, people observed Nature to forecast the weather — knowledge passed down through generations.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3566160" cy="3200400"/>
          </a:xfrm>
          <a:prstGeom prst="roundRect">
            <a:avLst>
              <a:gd name="adj" fmla="val 2857"/>
            </a:avLst>
          </a:prstGeom>
          <a:solidFill>
            <a:srgbClr val="E8F2F6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22960" y="2286000"/>
            <a:ext cx="777240" cy="777240"/>
          </a:xfrm>
          <a:prstGeom prst="ellipse">
            <a:avLst/>
          </a:prstGeom>
          <a:solidFill>
            <a:srgbClr val="1B2A4A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9498" y="2472538"/>
            <a:ext cx="404165" cy="40416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783080" y="2331720"/>
            <a:ext cx="2103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Ants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822960" y="3291840"/>
            <a:ext cx="30175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Shifting eggs to higher ground signals an expected change in weather, especially heavy rain.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4343400" y="2011680"/>
            <a:ext cx="3566160" cy="3200400"/>
          </a:xfrm>
          <a:prstGeom prst="roundRect">
            <a:avLst>
              <a:gd name="adj" fmla="val 2857"/>
            </a:avLst>
          </a:prstGeom>
          <a:solidFill>
            <a:srgbClr val="E8F2F6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617720" y="2286000"/>
            <a:ext cx="777240" cy="777240"/>
          </a:xfrm>
          <a:prstGeom prst="ellipse">
            <a:avLst/>
          </a:prstGeom>
          <a:solidFill>
            <a:srgbClr val="1B2A4A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4258" y="2472538"/>
            <a:ext cx="404165" cy="40416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577840" y="2331720"/>
            <a:ext cx="2103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Frogs</a:t>
            </a:r>
            <a:endParaRPr lang="en-US" sz="1700" dirty="0"/>
          </a:p>
        </p:txBody>
      </p:sp>
      <p:sp>
        <p:nvSpPr>
          <p:cNvPr id="14" name="Text 10"/>
          <p:cNvSpPr/>
          <p:nvPr/>
        </p:nvSpPr>
        <p:spPr>
          <a:xfrm>
            <a:off x="4617720" y="3291840"/>
            <a:ext cx="30175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Loud croaking in forests is often observed in expectation of rain.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8138160" y="2011680"/>
            <a:ext cx="3566160" cy="3200400"/>
          </a:xfrm>
          <a:prstGeom prst="roundRect">
            <a:avLst>
              <a:gd name="adj" fmla="val 2857"/>
            </a:avLst>
          </a:prstGeom>
          <a:solidFill>
            <a:srgbClr val="E8F2F6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8412480" y="2286000"/>
            <a:ext cx="777240" cy="777240"/>
          </a:xfrm>
          <a:prstGeom prst="ellipse">
            <a:avLst/>
          </a:prstGeom>
          <a:solidFill>
            <a:srgbClr val="1B2A4A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9018" y="2472538"/>
            <a:ext cx="404165" cy="404165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9372600" y="2331720"/>
            <a:ext cx="2103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Pine Cones</a:t>
            </a:r>
            <a:endParaRPr lang="en-US" sz="1700" dirty="0"/>
          </a:p>
        </p:txBody>
      </p:sp>
      <p:sp>
        <p:nvSpPr>
          <p:cNvPr id="19" name="Text 14"/>
          <p:cNvSpPr/>
          <p:nvPr/>
        </p:nvSpPr>
        <p:spPr>
          <a:xfrm>
            <a:off x="8412480" y="3291840"/>
            <a:ext cx="30175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in humid conditions to protect seeds; open in dry conditions to release them.</a:t>
            </a:r>
            <a:endParaRPr lang="en-US" sz="1250" dirty="0"/>
          </a:p>
        </p:txBody>
      </p:sp>
      <p:sp>
        <p:nvSpPr>
          <p:cNvPr id="20" name="Shape 15"/>
          <p:cNvSpPr/>
          <p:nvPr/>
        </p:nvSpPr>
        <p:spPr>
          <a:xfrm>
            <a:off x="548640" y="5486400"/>
            <a:ext cx="11064240" cy="1005840"/>
          </a:xfrm>
          <a:prstGeom prst="roundRect">
            <a:avLst>
              <a:gd name="adj" fmla="val 7273"/>
            </a:avLst>
          </a:prstGeom>
          <a:solidFill>
            <a:srgbClr val="1B2A4A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777240" y="5669280"/>
            <a:ext cx="640080" cy="640080"/>
          </a:xfrm>
          <a:prstGeom prst="ellipse">
            <a:avLst/>
          </a:prstGeom>
          <a:solidFill>
            <a:srgbClr val="065A82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859" y="5822899"/>
            <a:ext cx="332842" cy="33284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600200" y="5596128"/>
            <a:ext cx="9784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4A7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Meteorology: </a:t>
            </a:r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systematic study of weather and its evolution — the scientific basis for weather forecasting. IMD (India Meteorological Department) was set up in 1875.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8F2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846320" cy="68580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548640"/>
            <a:ext cx="1005840" cy="1005840"/>
          </a:xfrm>
          <a:prstGeom prst="ellipse">
            <a:avLst/>
          </a:prstGeom>
          <a:solidFill>
            <a:srgbClr val="1B2A4A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0042" y="790042"/>
            <a:ext cx="523037" cy="52303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737360"/>
            <a:ext cx="3931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Temperature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548640" y="2331720"/>
            <a:ext cx="3931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Measured with a thermometer, using the Celsius (°C) or Fahrenheit (°F) scale.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548640" y="3246120"/>
            <a:ext cx="3931920" cy="777240"/>
          </a:xfrm>
          <a:prstGeom prst="roundRect">
            <a:avLst>
              <a:gd name="adj" fmla="val 9412"/>
            </a:avLst>
          </a:prstGeom>
          <a:solidFill>
            <a:srgbClr val="1B2A4A"/>
          </a:solidFill>
          <a:ln/>
        </p:spPr>
      </p:sp>
      <p:sp>
        <p:nvSpPr>
          <p:cNvPr id="8" name="Text 5"/>
          <p:cNvSpPr/>
          <p:nvPr/>
        </p:nvSpPr>
        <p:spPr>
          <a:xfrm>
            <a:off x="548640" y="3246120"/>
            <a:ext cx="3931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4A7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15°C  =  59°F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548640" y="4297680"/>
            <a:ext cx="3931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Range of temperature 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minus min temperature over 24 hours.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548640" y="5120640"/>
            <a:ext cx="3931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 daily temperature 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(Max + Min) ÷ 2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5212080" y="502920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Sample Data — Madhya Pradesh, March 2025</a:t>
            </a:r>
            <a:endParaRPr lang="en-US" sz="17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212080" y="1051560"/>
          <a:ext cx="6400800" cy="2834640"/>
        </p:xfrm>
        <a:graphic>
          <a:graphicData uri="http://schemas.openxmlformats.org/drawingml/2006/table">
            <a:tbl>
              <a:tblPr/>
              <a:tblGrid>
                <a:gridCol w="2133600"/>
                <a:gridCol w="2133600"/>
                <a:gridCol w="2133600"/>
              </a:tblGrid>
              <a:tr h="35433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Date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Max (°C)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 (°C)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35433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28.02.2025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433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01.03.2025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433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02.03.2025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433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03.03.2025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433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04.03.2025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433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05.03.2025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433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06.03.2025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3" name="Shape 9"/>
          <p:cNvSpPr/>
          <p:nvPr/>
        </p:nvSpPr>
        <p:spPr>
          <a:xfrm>
            <a:off x="5212080" y="4160520"/>
            <a:ext cx="6400800" cy="1691640"/>
          </a:xfrm>
          <a:prstGeom prst="roundRect">
            <a:avLst>
              <a:gd name="adj" fmla="val 5405"/>
            </a:avLst>
          </a:prstGeom>
          <a:solidFill>
            <a:srgbClr val="FFF4E0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5440680" y="4389120"/>
            <a:ext cx="548640" cy="548640"/>
          </a:xfrm>
          <a:prstGeom prst="ellipse">
            <a:avLst/>
          </a:prstGeom>
          <a:solidFill>
            <a:srgbClr val="F4A73B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354" y="4520794"/>
            <a:ext cx="285293" cy="285293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126480" y="4343400"/>
            <a:ext cx="52120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Using the table above, find the highest and lowest temperatures recorded in the week, and calculate the temperature range.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01168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Precipitation &amp; Atmospheric Pressure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371600"/>
            <a:ext cx="5394960" cy="5029200"/>
          </a:xfrm>
          <a:prstGeom prst="roundRect">
            <a:avLst>
              <a:gd name="adj" fmla="val 1818"/>
            </a:avLst>
          </a:prstGeom>
          <a:solidFill>
            <a:srgbClr val="E8F2F6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1645920"/>
            <a:ext cx="731520" cy="731520"/>
          </a:xfrm>
          <a:prstGeom prst="ellipse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5" y="1821485"/>
            <a:ext cx="380390" cy="38039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37360" y="1737360"/>
            <a:ext cx="4023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Rain Gauge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2423160"/>
            <a:ext cx="4846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Measures the amount of rainfall. Water collects in a funnel and flows into a marked cylinder — the depth collected is the rainfall (in mm).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2194560" y="3566160"/>
            <a:ext cx="1645920" cy="32004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0" name="Shape 7"/>
          <p:cNvSpPr/>
          <p:nvPr/>
        </p:nvSpPr>
        <p:spPr>
          <a:xfrm>
            <a:off x="2697480" y="3840480"/>
            <a:ext cx="640080" cy="1737360"/>
          </a:xfrm>
          <a:prstGeom prst="rect">
            <a:avLst/>
          </a:prstGeom>
          <a:solidFill>
            <a:srgbClr val="FFFFFF"/>
          </a:solidFill>
          <a:ln w="25400">
            <a:solidFill>
              <a:srgbClr val="1C7293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2697480" y="4754880"/>
            <a:ext cx="640080" cy="82296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12" name="Text 9"/>
          <p:cNvSpPr/>
          <p:nvPr/>
        </p:nvSpPr>
        <p:spPr>
          <a:xfrm>
            <a:off x="3429000" y="4800600"/>
            <a:ext cx="1463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measuring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tube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822960" y="3474720"/>
            <a:ext cx="1417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collecting</a:t>
            </a:r>
            <a:endParaRPr lang="en-US" sz="950" dirty="0"/>
          </a:p>
          <a:p>
            <a:pPr algn="r" indent="0" marL="0">
              <a:buNone/>
            </a:pPr>
            <a:r>
              <a:rPr lang="en-US" sz="95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funnel</a:t>
            </a:r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822960" y="5623560"/>
            <a:ext cx="4846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Precipitation 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includes rain, snow, sleet (frozen/partly frozen rain) and hail (small hard ice balls).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6217920" y="1371600"/>
            <a:ext cx="5394960" cy="5029200"/>
          </a:xfrm>
          <a:prstGeom prst="roundRect">
            <a:avLst>
              <a:gd name="adj" fmla="val 1818"/>
            </a:avLst>
          </a:prstGeom>
          <a:solidFill>
            <a:srgbClr val="E8F2F6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6492240" y="1645920"/>
            <a:ext cx="731520" cy="731520"/>
          </a:xfrm>
          <a:prstGeom prst="ellipse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1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805" y="1821485"/>
            <a:ext cx="380390" cy="380390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7406640" y="1737360"/>
            <a:ext cx="4023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Barometer</a:t>
            </a:r>
            <a:endParaRPr lang="en-US" sz="1800" dirty="0"/>
          </a:p>
        </p:txBody>
      </p:sp>
      <p:sp>
        <p:nvSpPr>
          <p:cNvPr id="19" name="Text 15"/>
          <p:cNvSpPr/>
          <p:nvPr/>
        </p:nvSpPr>
        <p:spPr>
          <a:xfrm>
            <a:off x="6492240" y="2423160"/>
            <a:ext cx="4846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Measures atmospheric pressure — the weight of air above us — in millibars (mb).</a:t>
            </a:r>
            <a:endParaRPr lang="en-US" sz="1300" dirty="0"/>
          </a:p>
        </p:txBody>
      </p:sp>
      <p:sp>
        <p:nvSpPr>
          <p:cNvPr id="20" name="Text 16"/>
          <p:cNvSpPr/>
          <p:nvPr/>
        </p:nvSpPr>
        <p:spPr>
          <a:xfrm>
            <a:off x="6492240" y="3200400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Normal sea-level pressure</a:t>
            </a:r>
            <a:endParaRPr lang="en-US" sz="1200" dirty="0"/>
          </a:p>
        </p:txBody>
      </p:sp>
      <p:sp>
        <p:nvSpPr>
          <p:cNvPr id="21" name="Shape 17"/>
          <p:cNvSpPr/>
          <p:nvPr/>
        </p:nvSpPr>
        <p:spPr>
          <a:xfrm>
            <a:off x="6492240" y="3520440"/>
            <a:ext cx="4206240" cy="457200"/>
          </a:xfrm>
          <a:prstGeom prst="roundRect">
            <a:avLst>
              <a:gd name="adj" fmla="val 12000"/>
            </a:avLst>
          </a:prstGeom>
          <a:solidFill>
            <a:srgbClr val="1C7293"/>
          </a:solidFill>
          <a:ln/>
        </p:spPr>
      </p:sp>
      <p:sp>
        <p:nvSpPr>
          <p:cNvPr id="22" name="Text 18"/>
          <p:cNvSpPr/>
          <p:nvPr/>
        </p:nvSpPr>
        <p:spPr>
          <a:xfrm>
            <a:off x="6492240" y="352044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1013 mb</a:t>
            </a:r>
            <a:endParaRPr lang="en-US" sz="1400" dirty="0"/>
          </a:p>
        </p:txBody>
      </p:sp>
      <p:sp>
        <p:nvSpPr>
          <p:cNvPr id="23" name="Text 19"/>
          <p:cNvSpPr/>
          <p:nvPr/>
        </p:nvSpPr>
        <p:spPr>
          <a:xfrm>
            <a:off x="6492240" y="416052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Depression (low-pressure system)</a:t>
            </a:r>
            <a:endParaRPr lang="en-US" sz="1200" dirty="0"/>
          </a:p>
        </p:txBody>
      </p:sp>
      <p:sp>
        <p:nvSpPr>
          <p:cNvPr id="24" name="Shape 20"/>
          <p:cNvSpPr/>
          <p:nvPr/>
        </p:nvSpPr>
        <p:spPr>
          <a:xfrm>
            <a:off x="6492240" y="4480560"/>
            <a:ext cx="3200400" cy="457200"/>
          </a:xfrm>
          <a:prstGeom prst="roundRect">
            <a:avLst>
              <a:gd name="adj" fmla="val 12000"/>
            </a:avLst>
          </a:prstGeom>
          <a:solidFill>
            <a:srgbClr val="F4A73B"/>
          </a:solidFill>
          <a:ln/>
        </p:spPr>
      </p:sp>
      <p:sp>
        <p:nvSpPr>
          <p:cNvPr id="25" name="Text 21"/>
          <p:cNvSpPr/>
          <p:nvPr/>
        </p:nvSpPr>
        <p:spPr>
          <a:xfrm>
            <a:off x="6492240" y="448056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 1000 mb</a:t>
            </a:r>
            <a:endParaRPr lang="en-US" sz="1400" dirty="0"/>
          </a:p>
        </p:txBody>
      </p:sp>
      <p:sp>
        <p:nvSpPr>
          <p:cNvPr id="26" name="Text 22"/>
          <p:cNvSpPr/>
          <p:nvPr/>
        </p:nvSpPr>
        <p:spPr>
          <a:xfrm>
            <a:off x="6492240" y="512064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Khardung La, Ladakh (5600 m)</a:t>
            </a:r>
            <a:endParaRPr lang="en-US" sz="1200" dirty="0"/>
          </a:p>
        </p:txBody>
      </p:sp>
      <p:sp>
        <p:nvSpPr>
          <p:cNvPr id="27" name="Shape 23"/>
          <p:cNvSpPr/>
          <p:nvPr/>
        </p:nvSpPr>
        <p:spPr>
          <a:xfrm>
            <a:off x="6492240" y="5440680"/>
            <a:ext cx="2103120" cy="457200"/>
          </a:xfrm>
          <a:prstGeom prst="roundRect">
            <a:avLst>
              <a:gd name="adj" fmla="val 12000"/>
            </a:avLst>
          </a:prstGeom>
          <a:solidFill>
            <a:srgbClr val="1B2A4A"/>
          </a:solidFill>
          <a:ln/>
        </p:spPr>
      </p:sp>
      <p:sp>
        <p:nvSpPr>
          <p:cNvPr id="28" name="Text 24"/>
          <p:cNvSpPr/>
          <p:nvPr/>
        </p:nvSpPr>
        <p:spPr>
          <a:xfrm>
            <a:off x="6492240" y="5440680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~650 mb</a:t>
            </a:r>
            <a:endParaRPr lang="en-US" sz="1400" dirty="0"/>
          </a:p>
        </p:txBody>
      </p:sp>
      <p:sp>
        <p:nvSpPr>
          <p:cNvPr id="29" name="Text 25"/>
          <p:cNvSpPr/>
          <p:nvPr/>
        </p:nvSpPr>
        <p:spPr>
          <a:xfrm>
            <a:off x="6492240" y="603504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altitude → thinner air → lower pressure → less oxygen.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8F2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01168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Wind &amp; Humidity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371600"/>
            <a:ext cx="5394960" cy="502920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1645920"/>
            <a:ext cx="731520" cy="731520"/>
          </a:xfrm>
          <a:prstGeom prst="ellipse">
            <a:avLst/>
          </a:prstGeom>
          <a:solidFill>
            <a:srgbClr val="E8F2F6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5" y="1821485"/>
            <a:ext cx="380390" cy="38039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37360" y="1737360"/>
            <a:ext cx="4023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Wind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822960" y="2423160"/>
            <a:ext cx="4846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Movement of air from high-pressure to low-pressure areas. Described by speed and direction.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822960" y="3246120"/>
            <a:ext cx="48463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Wind vane (weather vane): 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shows wind direction. A ‘wind sock’ on runways helps pilots during take-off and landing.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822960" y="4297680"/>
            <a:ext cx="4846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Anemometer: 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3–4 rotating cups measure wind speed in km/h — the stronger the wind, the faster it spins.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822960" y="5349240"/>
            <a:ext cx="4846320" cy="822960"/>
          </a:xfrm>
          <a:prstGeom prst="roundRect">
            <a:avLst>
              <a:gd name="adj" fmla="val 8889"/>
            </a:avLst>
          </a:prstGeom>
          <a:solidFill>
            <a:srgbClr val="E8F2F6"/>
          </a:solidFill>
          <a:ln/>
        </p:spPr>
      </p:sp>
      <p:sp>
        <p:nvSpPr>
          <p:cNvPr id="12" name="Text 9"/>
          <p:cNvSpPr/>
          <p:nvPr/>
        </p:nvSpPr>
        <p:spPr>
          <a:xfrm>
            <a:off x="1005840" y="5349240"/>
            <a:ext cx="44805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by pilots, sailors &amp; farmers to predict where rain may come from, and how fast soil will dry.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6217920" y="1371600"/>
            <a:ext cx="5394960" cy="502920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6492240" y="1645920"/>
            <a:ext cx="731520" cy="731520"/>
          </a:xfrm>
          <a:prstGeom prst="ellipse">
            <a:avLst/>
          </a:prstGeom>
          <a:solidFill>
            <a:srgbClr val="E8F2F6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805" y="1821485"/>
            <a:ext cx="380390" cy="380390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7406640" y="1737360"/>
            <a:ext cx="4023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Humidity</a:t>
            </a:r>
            <a:endParaRPr lang="en-US" sz="2000" dirty="0"/>
          </a:p>
        </p:txBody>
      </p:sp>
      <p:sp>
        <p:nvSpPr>
          <p:cNvPr id="17" name="Text 13"/>
          <p:cNvSpPr/>
          <p:nvPr/>
        </p:nvSpPr>
        <p:spPr>
          <a:xfrm>
            <a:off x="6492240" y="2423160"/>
            <a:ext cx="4846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amount of water vapour present in the air, measured as relative humidity using a hygrometer.</a:t>
            </a:r>
            <a:endParaRPr lang="en-US" sz="1300" dirty="0"/>
          </a:p>
        </p:txBody>
      </p:sp>
      <p:sp>
        <p:nvSpPr>
          <p:cNvPr id="18" name="Text 14"/>
          <p:cNvSpPr/>
          <p:nvPr/>
        </p:nvSpPr>
        <p:spPr>
          <a:xfrm>
            <a:off x="6492240" y="324612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Relative Humidity Scale</a:t>
            </a:r>
            <a:endParaRPr lang="en-US" sz="1250" dirty="0"/>
          </a:p>
        </p:txBody>
      </p:sp>
      <p:sp>
        <p:nvSpPr>
          <p:cNvPr id="19" name="Shape 15"/>
          <p:cNvSpPr/>
          <p:nvPr/>
        </p:nvSpPr>
        <p:spPr>
          <a:xfrm>
            <a:off x="6492240" y="3611880"/>
            <a:ext cx="4846320" cy="502920"/>
          </a:xfrm>
          <a:prstGeom prst="rect">
            <a:avLst/>
          </a:prstGeom>
          <a:solidFill>
            <a:srgbClr val="D6E9F0"/>
          </a:solidFill>
          <a:ln/>
        </p:spPr>
      </p:sp>
      <p:sp>
        <p:nvSpPr>
          <p:cNvPr id="20" name="Shape 16"/>
          <p:cNvSpPr/>
          <p:nvPr/>
        </p:nvSpPr>
        <p:spPr>
          <a:xfrm>
            <a:off x="6492240" y="3611880"/>
            <a:ext cx="1453896" cy="502920"/>
          </a:xfrm>
          <a:prstGeom prst="rect">
            <a:avLst/>
          </a:prstGeom>
          <a:solidFill>
            <a:srgbClr val="F4A73B"/>
          </a:solidFill>
          <a:ln/>
        </p:spPr>
      </p:sp>
      <p:sp>
        <p:nvSpPr>
          <p:cNvPr id="21" name="Shape 17"/>
          <p:cNvSpPr/>
          <p:nvPr/>
        </p:nvSpPr>
        <p:spPr>
          <a:xfrm>
            <a:off x="9400032" y="3611880"/>
            <a:ext cx="969264" cy="50292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22" name="Text 18"/>
          <p:cNvSpPr/>
          <p:nvPr/>
        </p:nvSpPr>
        <p:spPr>
          <a:xfrm>
            <a:off x="6446520" y="414223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0%</a:t>
            </a:r>
            <a:endParaRPr lang="en-US" sz="1000" dirty="0"/>
          </a:p>
        </p:txBody>
      </p:sp>
      <p:sp>
        <p:nvSpPr>
          <p:cNvPr id="23" name="Text 19"/>
          <p:cNvSpPr/>
          <p:nvPr/>
        </p:nvSpPr>
        <p:spPr>
          <a:xfrm>
            <a:off x="11109960" y="414223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</a:t>
            </a:r>
            <a:endParaRPr lang="en-US" sz="1000" dirty="0"/>
          </a:p>
        </p:txBody>
      </p:sp>
      <p:sp>
        <p:nvSpPr>
          <p:cNvPr id="24" name="Text 20"/>
          <p:cNvSpPr/>
          <p:nvPr/>
        </p:nvSpPr>
        <p:spPr>
          <a:xfrm>
            <a:off x="6492240" y="443484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A7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Dry (20–40%)</a:t>
            </a:r>
            <a:endParaRPr lang="en-US" sz="1100" dirty="0"/>
          </a:p>
        </p:txBody>
      </p:sp>
      <p:sp>
        <p:nvSpPr>
          <p:cNvPr id="25" name="Text 21"/>
          <p:cNvSpPr/>
          <p:nvPr/>
        </p:nvSpPr>
        <p:spPr>
          <a:xfrm>
            <a:off x="9052560" y="443484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Humid (60–80%)</a:t>
            </a:r>
            <a:endParaRPr lang="en-US" sz="1100" dirty="0"/>
          </a:p>
        </p:txBody>
      </p:sp>
      <p:sp>
        <p:nvSpPr>
          <p:cNvPr id="26" name="Shape 22"/>
          <p:cNvSpPr/>
          <p:nvPr/>
        </p:nvSpPr>
        <p:spPr>
          <a:xfrm>
            <a:off x="6492240" y="4892040"/>
            <a:ext cx="4846320" cy="1280160"/>
          </a:xfrm>
          <a:prstGeom prst="roundRect">
            <a:avLst>
              <a:gd name="adj" fmla="val 5714"/>
            </a:avLst>
          </a:prstGeom>
          <a:solidFill>
            <a:srgbClr val="E8F2F6"/>
          </a:solidFill>
          <a:ln/>
        </p:spPr>
      </p:sp>
      <p:sp>
        <p:nvSpPr>
          <p:cNvPr id="27" name="Text 23"/>
          <p:cNvSpPr/>
          <p:nvPr/>
        </p:nvSpPr>
        <p:spPr>
          <a:xfrm>
            <a:off x="6675120" y="5029200"/>
            <a:ext cx="44805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Remember: 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Water evaporates faster in low humidity (a cooling effect). In high humidity, evaporation slows — that's why rainy days feel muggy.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86800" y="-1828800"/>
            <a:ext cx="5486400" cy="5486400"/>
          </a:xfrm>
          <a:prstGeom prst="ellipse">
            <a:avLst/>
          </a:prstGeom>
          <a:solidFill>
            <a:srgbClr val="065A82">
              <a:alpha val="45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0292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Weather Stations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23444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Bringing all the instruments together to measure and track the weather at regular intervals.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5486400" cy="4297680"/>
          </a:xfrm>
          <a:prstGeom prst="roundRect">
            <a:avLst>
              <a:gd name="adj" fmla="val 212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22960" y="2286000"/>
            <a:ext cx="777240" cy="777240"/>
          </a:xfrm>
          <a:prstGeom prst="ellipse">
            <a:avLst/>
          </a:prstGeom>
          <a:solidFill>
            <a:srgbClr val="E8F2F6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9498" y="2472538"/>
            <a:ext cx="404165" cy="40416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783080" y="2331720"/>
            <a:ext cx="4114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Automated Weather Station (AWS)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22960" y="3200400"/>
            <a:ext cx="49377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self-operating system using sensors to measure and record temperature, humidity, wind, precipitation and pressure — without human intervention.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822960" y="4206240"/>
            <a:ext cx="4937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in agriculture, aviation, navigation and environmental monitoring.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822960" y="4892040"/>
            <a:ext cx="4937760" cy="1234440"/>
          </a:xfrm>
          <a:prstGeom prst="roundRect">
            <a:avLst>
              <a:gd name="adj" fmla="val 5926"/>
            </a:avLst>
          </a:prstGeom>
          <a:solidFill>
            <a:srgbClr val="FFF4E0"/>
          </a:solidFill>
          <a:ln/>
        </p:spPr>
      </p:sp>
      <p:sp>
        <p:nvSpPr>
          <p:cNvPr id="12" name="Shape 9"/>
          <p:cNvSpPr/>
          <p:nvPr/>
        </p:nvSpPr>
        <p:spPr>
          <a:xfrm>
            <a:off x="1005840" y="5074920"/>
            <a:ext cx="502920" cy="502920"/>
          </a:xfrm>
          <a:prstGeom prst="ellipse">
            <a:avLst/>
          </a:prstGeom>
          <a:solidFill>
            <a:srgbClr val="F4A73B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541" y="5195621"/>
            <a:ext cx="261518" cy="261518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645920" y="4983480"/>
            <a:ext cx="39776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2023, NDMA set up an AWS at a glacial lake in Sikkim, above 4800 m — providing early warnings for upcoming weather conditions.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400800" y="2011680"/>
            <a:ext cx="5212080" cy="4297680"/>
          </a:xfrm>
          <a:prstGeom prst="roundRect">
            <a:avLst>
              <a:gd name="adj" fmla="val 2128"/>
            </a:avLst>
          </a:prstGeom>
          <a:solidFill>
            <a:srgbClr val="065A82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675120" y="2286000"/>
            <a:ext cx="777240" cy="777240"/>
          </a:xfrm>
          <a:prstGeom prst="ellipse">
            <a:avLst/>
          </a:prstGeom>
          <a:solidFill>
            <a:srgbClr val="1B2A4A"/>
          </a:solidFill>
          <a:ln/>
          <a:effectLst>
            <a:outerShdw sx="100000" sy="100000" kx="0" ky="0" algn="bl" rotWithShape="0" blurRad="101600" dist="38100" dir="2700000">
              <a:srgbClr val="000000">
                <a:alpha val="12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1658" y="2472538"/>
            <a:ext cx="404165" cy="404165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7635240" y="2286000"/>
            <a:ext cx="38404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India Meteorological</a:t>
            </a:r>
            <a:endParaRPr lang="en-US" sz="1500" dirty="0"/>
          </a:p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Department (IMD)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6675120" y="3200400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4A7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Established in 1875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6675120" y="3657600"/>
            <a:ext cx="4663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Motto:</a:t>
            </a:r>
            <a:endParaRPr lang="en-US" sz="1250" dirty="0"/>
          </a:p>
        </p:txBody>
      </p:sp>
      <p:sp>
        <p:nvSpPr>
          <p:cNvPr id="21" name="Text 16"/>
          <p:cNvSpPr/>
          <p:nvPr/>
        </p:nvSpPr>
        <p:spPr>
          <a:xfrm>
            <a:off x="6675120" y="3977640"/>
            <a:ext cx="4663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“Ādityāt jāyate vriṣhti”</a:t>
            </a:r>
            <a:endParaRPr lang="en-US" sz="1700" dirty="0"/>
          </a:p>
        </p:txBody>
      </p:sp>
      <p:sp>
        <p:nvSpPr>
          <p:cNvPr id="22" name="Text 17"/>
          <p:cNvSpPr/>
          <p:nvPr/>
        </p:nvSpPr>
        <p:spPr>
          <a:xfrm>
            <a:off x="6675120" y="4526280"/>
            <a:ext cx="4663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“From the sun arises rain, from rain comes food, and from food, living beings originate.”</a:t>
            </a:r>
            <a:endParaRPr lang="en-US" sz="1250" dirty="0"/>
          </a:p>
        </p:txBody>
      </p:sp>
      <p:sp>
        <p:nvSpPr>
          <p:cNvPr id="23" name="Text 18"/>
          <p:cNvSpPr/>
          <p:nvPr/>
        </p:nvSpPr>
        <p:spPr>
          <a:xfrm>
            <a:off x="6675120" y="5349240"/>
            <a:ext cx="4663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F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from the ancient text Manusmṛti</a:t>
            </a:r>
            <a:endParaRPr lang="en-US" sz="1100" dirty="0"/>
          </a:p>
        </p:txBody>
      </p:sp>
      <p:sp>
        <p:nvSpPr>
          <p:cNvPr id="24" name="Shape 19"/>
          <p:cNvSpPr/>
          <p:nvPr/>
        </p:nvSpPr>
        <p:spPr>
          <a:xfrm>
            <a:off x="6675120" y="5760720"/>
            <a:ext cx="4663440" cy="365760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25" name="Text 20"/>
          <p:cNvSpPr/>
          <p:nvPr/>
        </p:nvSpPr>
        <p:spPr>
          <a:xfrm>
            <a:off x="6766560" y="5760720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collected over time helps meteorologists predict the weather.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the Weather</dc:title>
  <dc:subject>PptxGenJS Presentation</dc:subject>
  <dc:creator>Grade 7 Geography</dc:creator>
  <cp:lastModifiedBy>Grade 7 Geography</cp:lastModifiedBy>
  <cp:revision>1</cp:revision>
  <dcterms:created xsi:type="dcterms:W3CDTF">2026-07-08T02:32:14Z</dcterms:created>
  <dcterms:modified xsi:type="dcterms:W3CDTF">2026-07-08T02:32:14Z</dcterms:modified>
</cp:coreProperties>
</file>