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188720"/>
            <a:ext cx="4114800" cy="4114800"/>
          </a:xfrm>
          <a:prstGeom prst="ellipse">
            <a:avLst/>
          </a:prstGeom>
          <a:solidFill>
            <a:srgbClr val="065A82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4206240"/>
            <a:ext cx="2926080" cy="2926080"/>
          </a:xfrm>
          <a:prstGeom prst="ellipse">
            <a:avLst/>
          </a:prstGeom>
          <a:solidFill>
            <a:srgbClr val="1C7293">
              <a:alpha val="4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097280" y="4846320"/>
            <a:ext cx="3200400" cy="3200400"/>
          </a:xfrm>
          <a:prstGeom prst="ellipse">
            <a:avLst/>
          </a:prstGeom>
          <a:solidFill>
            <a:srgbClr val="065A82">
              <a:alpha val="5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73736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300" kern="0" dirty="0">
                <a:solidFill>
                  <a:srgbClr val="8F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2  •  GEOGRAPHY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77240" y="2148840"/>
            <a:ext cx="82296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Understanding</a:t>
            </a:r>
            <a:endParaRPr lang="en-US" sz="54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Weather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822960" y="4343400"/>
            <a:ext cx="7589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spcAft>
                <a:spcPts val="600"/>
              </a:spcAft>
              <a:buNone/>
            </a:pPr>
            <a:r>
              <a:rPr lang="en-US" sz="1500" i="1" dirty="0">
                <a:solidFill>
                  <a:srgbClr val="C7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 change in the weather is sufficient to create the world and oneself anew.”</a:t>
            </a:r>
            <a:endParaRPr lang="en-US" sz="1500" dirty="0"/>
          </a:p>
          <a:p>
            <a:pPr algn="l" indent="0" marL="0"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C7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Marcel Proust, French novelist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22960" y="60350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F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CBSE  •  NCERT  •  Grade 7  •  Exploring Society: India and Beyond</a:t>
            </a:r>
            <a:endParaRPr lang="en-US" sz="1200" dirty="0"/>
          </a:p>
        </p:txBody>
      </p:sp>
      <p:pic>
        <p:nvPicPr>
          <p:cNvPr id="9" name="Image 0" descr="cloud_white.png">    </p:cNvPr>
          <p:cNvPicPr>
            <a:picLocks noChangeAspect="1"/>
          </p:cNvPicPr>
          <p:nvPr/>
        </p:nvPicPr>
        <p:blipFill>
          <a:blip r:embed="rId1">
            <a:alphaModFix amt="90000"/>
          </a:blip>
          <a:stretch>
            <a:fillRect/>
          </a:stretch>
        </p:blipFill>
        <p:spPr>
          <a:xfrm>
            <a:off x="9692640" y="5394960"/>
            <a:ext cx="1737360" cy="12801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Predicting the Weather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02920" y="1325880"/>
            <a:ext cx="11155680" cy="1234440"/>
          </a:xfrm>
          <a:prstGeom prst="roundRect">
            <a:avLst>
              <a:gd name="adj" fmla="val 7407"/>
            </a:avLst>
          </a:prstGeom>
          <a:solidFill>
            <a:srgbClr val="E8F4F8"/>
          </a:solidFill>
          <a:ln/>
        </p:spPr>
      </p:sp>
      <p:sp>
        <p:nvSpPr>
          <p:cNvPr id="4" name="Text 2"/>
          <p:cNvSpPr/>
          <p:nvPr/>
        </p:nvSpPr>
        <p:spPr>
          <a:xfrm>
            <a:off x="777240" y="1463040"/>
            <a:ext cx="10607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Meteorologists collect data from instruments over long periods, study it, and use scientific methods to predict the weather. These predictions matter more than ever, as climate change makes extreme events — droughts, floods, cyclones — more frequent.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02920" y="27432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accurate forecasts matter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502920" y="3246120"/>
            <a:ext cx="2606040" cy="2286000"/>
          </a:xfrm>
          <a:prstGeom prst="roundRect">
            <a:avLst>
              <a:gd name="adj" fmla="val 4000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85800" y="347472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Fishermen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85800" y="4069080"/>
            <a:ext cx="2240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Warned not to venture out to sea if stormy weather is expected.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310128" y="3246120"/>
            <a:ext cx="2606040" cy="2286000"/>
          </a:xfrm>
          <a:prstGeom prst="roundRect">
            <a:avLst>
              <a:gd name="adj" fmla="val 4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493008" y="347472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Coastal areas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493008" y="4069080"/>
            <a:ext cx="2240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be evacuated in advance if a cyclone is approaching.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117336" y="3246120"/>
            <a:ext cx="2606040" cy="2286000"/>
          </a:xfrm>
          <a:prstGeom prst="roundRect">
            <a:avLst>
              <a:gd name="adj" fmla="val 4000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300216" y="347472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Governments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300216" y="4069080"/>
            <a:ext cx="2240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Mobilise resources and prepare for disasters ahead of time.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924544" y="3246120"/>
            <a:ext cx="2606040" cy="2286000"/>
          </a:xfrm>
          <a:prstGeom prst="roundRect">
            <a:avLst>
              <a:gd name="adj" fmla="val 4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9107424" y="347472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Farmers &amp; pilots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9107424" y="4069080"/>
            <a:ext cx="2240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activities and flights around wind, rain and storms.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02920" y="57607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IMD Warning Colour Codes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502920" y="6144768"/>
            <a:ext cx="201168" cy="201168"/>
          </a:xfrm>
          <a:prstGeom prst="ellipse">
            <a:avLst/>
          </a:prstGeom>
          <a:solidFill>
            <a:srgbClr val="3D8B4C"/>
          </a:solidFill>
          <a:ln/>
        </p:spPr>
      </p:sp>
      <p:sp>
        <p:nvSpPr>
          <p:cNvPr id="20" name="Text 18"/>
          <p:cNvSpPr/>
          <p:nvPr/>
        </p:nvSpPr>
        <p:spPr>
          <a:xfrm>
            <a:off x="777240" y="6080760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Warning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2377440" y="6144768"/>
            <a:ext cx="201168" cy="201168"/>
          </a:xfrm>
          <a:prstGeom prst="ellipse">
            <a:avLst/>
          </a:prstGeom>
          <a:solidFill>
            <a:srgbClr val="D6C93B"/>
          </a:solidFill>
          <a:ln/>
        </p:spPr>
      </p:sp>
      <p:sp>
        <p:nvSpPr>
          <p:cNvPr id="22" name="Text 20"/>
          <p:cNvSpPr/>
          <p:nvPr/>
        </p:nvSpPr>
        <p:spPr>
          <a:xfrm>
            <a:off x="2651760" y="6080760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4251960" y="6144768"/>
            <a:ext cx="201168" cy="201168"/>
          </a:xfrm>
          <a:prstGeom prst="ellipse">
            <a:avLst/>
          </a:prstGeom>
          <a:solidFill>
            <a:srgbClr val="E38B29"/>
          </a:solidFill>
          <a:ln/>
        </p:spPr>
      </p:sp>
      <p:sp>
        <p:nvSpPr>
          <p:cNvPr id="24" name="Text 22"/>
          <p:cNvSpPr/>
          <p:nvPr/>
        </p:nvSpPr>
        <p:spPr>
          <a:xfrm>
            <a:off x="4526280" y="6080760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126480" y="6144768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26" name="Text 24"/>
          <p:cNvSpPr/>
          <p:nvPr/>
        </p:nvSpPr>
        <p:spPr>
          <a:xfrm>
            <a:off x="6400800" y="6080760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Warning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We Move On...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417320"/>
            <a:ext cx="384048" cy="384048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4173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097280" y="137160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Temperature, humidity, precipitation, wind and atmospheric pressure together define the weather at a place.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548640" y="2194560"/>
            <a:ext cx="384048" cy="384048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21945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97280" y="21488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element is measured using a special instrument: thermometer, hygrometer, rain gauge, wind vane/anemometer, and barometer.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548640" y="2971800"/>
            <a:ext cx="384048" cy="384048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29718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097280" y="292608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weather station brings these instruments together; an AWS does this automatically using sensors.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548640" y="3749040"/>
            <a:ext cx="384048" cy="384048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7490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370332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collected over time helps meteorologists monitor and predict the weather — vital for disaster preparedness.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548640" y="4526280"/>
            <a:ext cx="384048" cy="384048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6" name="Text 14"/>
          <p:cNvSpPr/>
          <p:nvPr/>
        </p:nvSpPr>
        <p:spPr>
          <a:xfrm>
            <a:off x="548640" y="45262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097280" y="448056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different situations, one element often dominates — e.g., rainfall in July, pressure during a cyclone, wind during a 'loo'.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548640" y="5303520"/>
            <a:ext cx="384048" cy="384048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5303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097280" y="525780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Weather is closely linked to climate — the subject of the next chapter!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65760"/>
            <a:ext cx="2011680" cy="457200"/>
          </a:xfrm>
          <a:prstGeom prst="roundRect">
            <a:avLst>
              <a:gd name="adj" fmla="val 50000"/>
            </a:avLst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6576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COMPETENCY-BASED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418320" y="36576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1 of 10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005840"/>
            <a:ext cx="11155680" cy="1234440"/>
          </a:xfrm>
          <a:prstGeom prst="roundRect">
            <a:avLst>
              <a:gd name="adj" fmla="val 7407"/>
            </a:avLst>
          </a:prstGeom>
          <a:solidFill>
            <a:srgbClr val="E8F4F8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143000"/>
            <a:ext cx="10607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Riya notices ants carrying their eggs to higher ground in her garden. Based on this natural clue, what should she expect?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02920" y="2423160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13232" y="2569464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9" name="Text 7"/>
          <p:cNvSpPr/>
          <p:nvPr/>
        </p:nvSpPr>
        <p:spPr>
          <a:xfrm>
            <a:off x="713232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242316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heat wave is approaching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02920" y="3264408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5F3EA"/>
          </a:solidFill>
          <a:ln w="19050">
            <a:solidFill>
              <a:srgbClr val="3D8B4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13232" y="3410712"/>
            <a:ext cx="365760" cy="365760"/>
          </a:xfrm>
          <a:prstGeom prst="ellipse">
            <a:avLst/>
          </a:prstGeom>
          <a:solidFill>
            <a:srgbClr val="3D8B4C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" y="34107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34440" y="3264408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Heavy rain is likely to occur soon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9966960" y="3264408"/>
            <a:ext cx="1600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3D8B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Correct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02920" y="4105656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13232" y="4251960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42519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234440" y="4105656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humidity will decrease sharply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02920" y="4946904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13232" y="5093208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22" name="Text 20"/>
          <p:cNvSpPr/>
          <p:nvPr/>
        </p:nvSpPr>
        <p:spPr>
          <a:xfrm>
            <a:off x="713232" y="50932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234440" y="4946904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cold wave will begin the next day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 — Practice Questions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65760"/>
            <a:ext cx="2011680" cy="457200"/>
          </a:xfrm>
          <a:prstGeom prst="roundRect">
            <a:avLst>
              <a:gd name="adj" fmla="val 50000"/>
            </a:avLst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6576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SITUATION-BASED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418320" y="36576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2 of 10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005840"/>
            <a:ext cx="11155680" cy="1234440"/>
          </a:xfrm>
          <a:prstGeom prst="roundRect">
            <a:avLst>
              <a:gd name="adj" fmla="val 7407"/>
            </a:avLst>
          </a:prstGeom>
          <a:solidFill>
            <a:srgbClr val="E8F4F8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143000"/>
            <a:ext cx="10607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Jyotsna is packing for a school trip to Mumbai in June. The forecast predicts 29°C and 84% humidity. What kind of clothing would suit this weather best?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02920" y="2423160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13232" y="2569464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9" name="Text 7"/>
          <p:cNvSpPr/>
          <p:nvPr/>
        </p:nvSpPr>
        <p:spPr>
          <a:xfrm>
            <a:off x="713232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242316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Heavy woollens, as 29°C is quite cold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02920" y="3264408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5F3EA"/>
          </a:solidFill>
          <a:ln w="19050">
            <a:solidFill>
              <a:srgbClr val="3D8B4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13232" y="3410712"/>
            <a:ext cx="365760" cy="365760"/>
          </a:xfrm>
          <a:prstGeom prst="ellipse">
            <a:avLst/>
          </a:prstGeom>
          <a:solidFill>
            <a:srgbClr val="3D8B4C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" y="34107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34440" y="3264408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Light, breathable cotton clothes, since it will feel hot and sticky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9966960" y="3264408"/>
            <a:ext cx="1600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3D8B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Correct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02920" y="4105656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13232" y="4251960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42519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234440" y="4105656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Waterproof snow boots, because of the high humidity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02920" y="4946904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13232" y="5093208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22" name="Text 20"/>
          <p:cNvSpPr/>
          <p:nvPr/>
        </p:nvSpPr>
        <p:spPr>
          <a:xfrm>
            <a:off x="713232" y="50932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234440" y="4946904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Thick jackets, since high humidity always means cold weather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 — Practice Questions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65760"/>
            <a:ext cx="2011680" cy="457200"/>
          </a:xfrm>
          <a:prstGeom prst="roundRect">
            <a:avLst>
              <a:gd name="adj" fmla="val 50000"/>
            </a:avLst>
          </a:prstGeom>
          <a:solidFill>
            <a:srgbClr val="21295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6576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ASSERTION–REASON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418320" y="36576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3 of 10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005840"/>
            <a:ext cx="11155680" cy="1600200"/>
          </a:xfrm>
          <a:prstGeom prst="roundRect">
            <a:avLst>
              <a:gd name="adj" fmla="val 5714"/>
            </a:avLst>
          </a:prstGeom>
          <a:solidFill>
            <a:srgbClr val="E8F4F8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143000"/>
            <a:ext cx="10607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Assertion (A): The atmospheric pressure is lower on a high mountain than at the sea coast.</a:t>
            </a:r>
            <a:endParaRPr lang="en-US" sz="16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Reason (R): As we go higher up into the mountains, the air gets thinner.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02920" y="2788920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5F3EA"/>
          </a:solidFill>
          <a:ln w="19050">
            <a:solidFill>
              <a:srgbClr val="3D8B4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13232" y="2935224"/>
            <a:ext cx="365760" cy="365760"/>
          </a:xfrm>
          <a:prstGeom prst="ellipse">
            <a:avLst/>
          </a:prstGeom>
          <a:solidFill>
            <a:srgbClr val="3D8B4C"/>
          </a:solidFill>
          <a:ln/>
        </p:spPr>
      </p:sp>
      <p:sp>
        <p:nvSpPr>
          <p:cNvPr id="9" name="Text 7"/>
          <p:cNvSpPr/>
          <p:nvPr/>
        </p:nvSpPr>
        <p:spPr>
          <a:xfrm>
            <a:off x="713232" y="29352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278892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A and R are true, and R is the correct explanation of A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9966960" y="2788920"/>
            <a:ext cx="1600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3D8B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Correct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02920" y="3630168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13232" y="3776472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4" name="Text 12"/>
          <p:cNvSpPr/>
          <p:nvPr/>
        </p:nvSpPr>
        <p:spPr>
          <a:xfrm>
            <a:off x="713232" y="377647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234440" y="3630168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A and R are true, but R is NOT the correct explanation of A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02920" y="4471416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13232" y="4617720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46177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234440" y="4471416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is true, but R is false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02920" y="5312664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13232" y="5458968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22" name="Text 20"/>
          <p:cNvSpPr/>
          <p:nvPr/>
        </p:nvSpPr>
        <p:spPr>
          <a:xfrm>
            <a:off x="713232" y="545896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234440" y="5312664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is false, but R is true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 — Practice Questions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65760"/>
            <a:ext cx="2011680" cy="457200"/>
          </a:xfrm>
          <a:prstGeom prst="roundRect">
            <a:avLst>
              <a:gd name="adj" fmla="val 50000"/>
            </a:avLst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6576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STATEMENT-BASED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418320" y="36576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4 of 10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005840"/>
            <a:ext cx="11155680" cy="1600200"/>
          </a:xfrm>
          <a:prstGeom prst="roundRect">
            <a:avLst>
              <a:gd name="adj" fmla="val 5714"/>
            </a:avLst>
          </a:prstGeom>
          <a:solidFill>
            <a:srgbClr val="E8F4F8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143000"/>
            <a:ext cx="10607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 the statements and choose the correct option:</a:t>
            </a:r>
            <a:endParaRPr lang="en-US" sz="16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Statement I: The troposphere is thicker at the poles than in the tropical zone.</a:t>
            </a:r>
            <a:endParaRPr lang="en-US" sz="16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Statement II: Almost all weather phenomena take place in the troposphere.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02920" y="2788920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13232" y="2935224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9" name="Text 7"/>
          <p:cNvSpPr/>
          <p:nvPr/>
        </p:nvSpPr>
        <p:spPr>
          <a:xfrm>
            <a:off x="713232" y="29352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278892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statements are true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02920" y="3630168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13232" y="3776472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" y="377647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34440" y="3630168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statements are false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02920" y="4471416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13232" y="4617720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7" name="Text 15"/>
          <p:cNvSpPr/>
          <p:nvPr/>
        </p:nvSpPr>
        <p:spPr>
          <a:xfrm>
            <a:off x="713232" y="46177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234440" y="4471416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Statement I is true, Statement II is false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502920" y="5312664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5F3EA"/>
          </a:solidFill>
          <a:ln w="19050">
            <a:solidFill>
              <a:srgbClr val="3D8B4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13232" y="5458968"/>
            <a:ext cx="365760" cy="365760"/>
          </a:xfrm>
          <a:prstGeom prst="ellipse">
            <a:avLst/>
          </a:prstGeom>
          <a:solidFill>
            <a:srgbClr val="3D8B4C"/>
          </a:solidFill>
          <a:ln/>
        </p:spPr>
      </p:sp>
      <p:sp>
        <p:nvSpPr>
          <p:cNvPr id="21" name="Text 19"/>
          <p:cNvSpPr/>
          <p:nvPr/>
        </p:nvSpPr>
        <p:spPr>
          <a:xfrm>
            <a:off x="713232" y="545896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234440" y="5312664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Statement I is false, Statement II is true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9966960" y="5312664"/>
            <a:ext cx="1600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3D8B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Correct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 — Practice Questions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65760"/>
            <a:ext cx="2011680" cy="457200"/>
          </a:xfrm>
          <a:prstGeom prst="roundRect">
            <a:avLst>
              <a:gd name="adj" fmla="val 50000"/>
            </a:avLst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6576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APPLICATION-BASED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418320" y="36576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5 of 10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005840"/>
            <a:ext cx="11155680" cy="1234440"/>
          </a:xfrm>
          <a:prstGeom prst="roundRect">
            <a:avLst>
              <a:gd name="adj" fmla="val 7407"/>
            </a:avLst>
          </a:prstGeom>
          <a:solidFill>
            <a:srgbClr val="E8F4F8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143000"/>
            <a:ext cx="10607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group of students wants to set up a rain gauge at school. Which of these is the MOST suitable location?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02920" y="2423160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13232" y="2569464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9" name="Text 7"/>
          <p:cNvSpPr/>
          <p:nvPr/>
        </p:nvSpPr>
        <p:spPr>
          <a:xfrm>
            <a:off x="713232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242316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Verandah of the school laboratory (covered by a roof)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02920" y="3264408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13232" y="3410712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" y="34107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34440" y="3264408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Compound wall of the school (narrow and high)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02920" y="4105656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5F3EA"/>
          </a:solidFill>
          <a:ln w="19050">
            <a:solidFill>
              <a:srgbClr val="3D8B4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13232" y="4251960"/>
            <a:ext cx="365760" cy="365760"/>
          </a:xfrm>
          <a:prstGeom prst="ellipse">
            <a:avLst/>
          </a:prstGeom>
          <a:solidFill>
            <a:srgbClr val="3D8B4C"/>
          </a:solidFill>
          <a:ln/>
        </p:spPr>
      </p:sp>
      <p:sp>
        <p:nvSpPr>
          <p:cNvPr id="17" name="Text 15"/>
          <p:cNvSpPr/>
          <p:nvPr/>
        </p:nvSpPr>
        <p:spPr>
          <a:xfrm>
            <a:off x="713232" y="42519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234440" y="4105656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ground on an elevated platform, away from obstructions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9966960" y="4105656"/>
            <a:ext cx="1600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3D8B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Correct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02920" y="4946904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13232" y="5093208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22" name="Text 20"/>
          <p:cNvSpPr/>
          <p:nvPr/>
        </p:nvSpPr>
        <p:spPr>
          <a:xfrm>
            <a:off x="713232" y="50932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234440" y="4946904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school vegetable garden, close to tall trees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 — Practice Questions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65760"/>
            <a:ext cx="2011680" cy="457200"/>
          </a:xfrm>
          <a:prstGeom prst="roundRect">
            <a:avLst>
              <a:gd name="adj" fmla="val 50000"/>
            </a:avLst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6576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COMPETENCY-BASED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418320" y="36576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6 of 10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005840"/>
            <a:ext cx="11155680" cy="1234440"/>
          </a:xfrm>
          <a:prstGeom prst="roundRect">
            <a:avLst>
              <a:gd name="adj" fmla="val 7407"/>
            </a:avLst>
          </a:prstGeom>
          <a:solidFill>
            <a:srgbClr val="E8F4F8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143000"/>
            <a:ext cx="10607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pilot needs to know the wind direction just before landing an aircraft. Which instrument would be most useful at the airport runway?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02920" y="2423160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13232" y="2569464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9" name="Text 7"/>
          <p:cNvSpPr/>
          <p:nvPr/>
        </p:nvSpPr>
        <p:spPr>
          <a:xfrm>
            <a:off x="713232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242316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Rain gauge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02920" y="3264408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13232" y="3410712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" y="34107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34440" y="3264408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Hygrometer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02920" y="4105656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5F3EA"/>
          </a:solidFill>
          <a:ln w="19050">
            <a:solidFill>
              <a:srgbClr val="3D8B4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13232" y="4251960"/>
            <a:ext cx="365760" cy="365760"/>
          </a:xfrm>
          <a:prstGeom prst="ellipse">
            <a:avLst/>
          </a:prstGeom>
          <a:solidFill>
            <a:srgbClr val="3D8B4C"/>
          </a:solidFill>
          <a:ln/>
        </p:spPr>
      </p:sp>
      <p:sp>
        <p:nvSpPr>
          <p:cNvPr id="17" name="Text 15"/>
          <p:cNvSpPr/>
          <p:nvPr/>
        </p:nvSpPr>
        <p:spPr>
          <a:xfrm>
            <a:off x="713232" y="42519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234440" y="4105656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 vane (wind sock)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9966960" y="4105656"/>
            <a:ext cx="1600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3D8B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Correct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02920" y="4946904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13232" y="5093208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22" name="Text 20"/>
          <p:cNvSpPr/>
          <p:nvPr/>
        </p:nvSpPr>
        <p:spPr>
          <a:xfrm>
            <a:off x="713232" y="50932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234440" y="4946904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Barometer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 — Practice Questions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65760"/>
            <a:ext cx="2011680" cy="457200"/>
          </a:xfrm>
          <a:prstGeom prst="roundRect">
            <a:avLst>
              <a:gd name="adj" fmla="val 50000"/>
            </a:avLst>
          </a:prstGeom>
          <a:solidFill>
            <a:srgbClr val="21295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6576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ASSERTION–REASON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418320" y="36576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7 of 10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005840"/>
            <a:ext cx="11155680" cy="1600200"/>
          </a:xfrm>
          <a:prstGeom prst="roundRect">
            <a:avLst>
              <a:gd name="adj" fmla="val 5714"/>
            </a:avLst>
          </a:prstGeom>
          <a:solidFill>
            <a:srgbClr val="E8F4F8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143000"/>
            <a:ext cx="10607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Assertion (A): A barometer reading of 990 mb suggests a possible storm or cyclone.</a:t>
            </a:r>
            <a:endParaRPr lang="en-US" sz="16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Reason (R): Normal atmospheric pressure at the sea coast is around 1013 mb, and a reading below 1000 mb indicates a depression.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02920" y="2788920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5F3EA"/>
          </a:solidFill>
          <a:ln w="19050">
            <a:solidFill>
              <a:srgbClr val="3D8B4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13232" y="2935224"/>
            <a:ext cx="365760" cy="365760"/>
          </a:xfrm>
          <a:prstGeom prst="ellipse">
            <a:avLst/>
          </a:prstGeom>
          <a:solidFill>
            <a:srgbClr val="3D8B4C"/>
          </a:solidFill>
          <a:ln/>
        </p:spPr>
      </p:sp>
      <p:sp>
        <p:nvSpPr>
          <p:cNvPr id="9" name="Text 7"/>
          <p:cNvSpPr/>
          <p:nvPr/>
        </p:nvSpPr>
        <p:spPr>
          <a:xfrm>
            <a:off x="713232" y="29352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278892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A and R are true, and R is the correct explanation of A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9966960" y="2788920"/>
            <a:ext cx="1600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3D8B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Correct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02920" y="3630168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13232" y="3776472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4" name="Text 12"/>
          <p:cNvSpPr/>
          <p:nvPr/>
        </p:nvSpPr>
        <p:spPr>
          <a:xfrm>
            <a:off x="713232" y="377647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234440" y="3630168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A and R are true, but R is NOT the correct explanation of A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02920" y="4471416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13232" y="4617720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8" name="Text 16"/>
          <p:cNvSpPr/>
          <p:nvPr/>
        </p:nvSpPr>
        <p:spPr>
          <a:xfrm>
            <a:off x="713232" y="46177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234440" y="4471416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is true, but R is false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02920" y="5312664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13232" y="5458968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22" name="Text 20"/>
          <p:cNvSpPr/>
          <p:nvPr/>
        </p:nvSpPr>
        <p:spPr>
          <a:xfrm>
            <a:off x="713232" y="545896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234440" y="5312664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is false, but R is true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 — Practice Questions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65760"/>
            <a:ext cx="2011680" cy="457200"/>
          </a:xfrm>
          <a:prstGeom prst="roundRect">
            <a:avLst>
              <a:gd name="adj" fmla="val 50000"/>
            </a:avLst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6576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STATEMENT-BASED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418320" y="36576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8 of 10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005840"/>
            <a:ext cx="11155680" cy="1234440"/>
          </a:xfrm>
          <a:prstGeom prst="roundRect">
            <a:avLst>
              <a:gd name="adj" fmla="val 7407"/>
            </a:avLst>
          </a:prstGeom>
          <a:solidFill>
            <a:srgbClr val="E8F4F8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143000"/>
            <a:ext cx="10607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of the following statements about relative humidity is CORRECT?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02920" y="2423160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13232" y="2569464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9" name="Text 7"/>
          <p:cNvSpPr/>
          <p:nvPr/>
        </p:nvSpPr>
        <p:spPr>
          <a:xfrm>
            <a:off x="713232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242316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0% relative humidity means air is fully saturated with water vapour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02920" y="3264408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13232" y="3410712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" y="34107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34440" y="3264408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relative humidity means the air contains no water vapour at all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02920" y="4105656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5F3EA"/>
          </a:solidFill>
          <a:ln w="19050">
            <a:solidFill>
              <a:srgbClr val="3D8B4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13232" y="4251960"/>
            <a:ext cx="365760" cy="365760"/>
          </a:xfrm>
          <a:prstGeom prst="ellipse">
            <a:avLst/>
          </a:prstGeom>
          <a:solidFill>
            <a:srgbClr val="3D8B4C"/>
          </a:solidFill>
          <a:ln/>
        </p:spPr>
      </p:sp>
      <p:sp>
        <p:nvSpPr>
          <p:cNvPr id="17" name="Text 15"/>
          <p:cNvSpPr/>
          <p:nvPr/>
        </p:nvSpPr>
        <p:spPr>
          <a:xfrm>
            <a:off x="713232" y="42519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234440" y="4105656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Dry weather typically has a relative humidity between 20% and 40%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9966960" y="4105656"/>
            <a:ext cx="1600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3D8B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Correct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02920" y="4946904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13232" y="5093208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22" name="Text 20"/>
          <p:cNvSpPr/>
          <p:nvPr/>
        </p:nvSpPr>
        <p:spPr>
          <a:xfrm>
            <a:off x="713232" y="50932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234440" y="4946904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Relative humidity has no relationship with the rate of evaporation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 — Practice Questions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 Will Explore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02920" y="1417320"/>
            <a:ext cx="3520440" cy="2148840"/>
          </a:xfrm>
          <a:prstGeom prst="roundRect">
            <a:avLst>
              <a:gd name="adj" fmla="val 5106"/>
            </a:avLst>
          </a:prstGeom>
          <a:solidFill>
            <a:srgbClr val="E8F4F8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731520" y="1645920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645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58952" y="228600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Weather &amp; Its Elements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58952" y="278892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defines weather, and the 5 key elements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279392" y="1417320"/>
            <a:ext cx="3520440" cy="2148840"/>
          </a:xfrm>
          <a:prstGeom prst="roundRect">
            <a:avLst>
              <a:gd name="adj" fmla="val 5106"/>
            </a:avLst>
          </a:prstGeom>
          <a:solidFill>
            <a:srgbClr val="E8F4F8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507992" y="1645920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0" name="Text 8"/>
          <p:cNvSpPr/>
          <p:nvPr/>
        </p:nvSpPr>
        <p:spPr>
          <a:xfrm>
            <a:off x="4507992" y="1645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535424" y="228600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Layers of the Atmosphere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4535424" y="278892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Troposphere, Stratosphere &amp; beyond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055864" y="1417320"/>
            <a:ext cx="3520440" cy="2148840"/>
          </a:xfrm>
          <a:prstGeom prst="roundRect">
            <a:avLst>
              <a:gd name="adj" fmla="val 5106"/>
            </a:avLst>
          </a:prstGeom>
          <a:solidFill>
            <a:srgbClr val="E8F4F8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8284464" y="1645920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5" name="Text 13"/>
          <p:cNvSpPr/>
          <p:nvPr/>
        </p:nvSpPr>
        <p:spPr>
          <a:xfrm>
            <a:off x="8284464" y="1645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8311896" y="228600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Nature's Clues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8311896" y="278892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ways of forecasting weather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02920" y="3840480"/>
            <a:ext cx="3520440" cy="2148840"/>
          </a:xfrm>
          <a:prstGeom prst="roundRect">
            <a:avLst>
              <a:gd name="adj" fmla="val 5106"/>
            </a:avLst>
          </a:prstGeom>
          <a:solidFill>
            <a:srgbClr val="E8F4F8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731520" y="4069080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20" name="Text 18"/>
          <p:cNvSpPr/>
          <p:nvPr/>
        </p:nvSpPr>
        <p:spPr>
          <a:xfrm>
            <a:off x="731520" y="40690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758952" y="470916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Weather Instruments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758952" y="521208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that measure each element precisely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4279392" y="3840480"/>
            <a:ext cx="3520440" cy="2148840"/>
          </a:xfrm>
          <a:prstGeom prst="roundRect">
            <a:avLst>
              <a:gd name="adj" fmla="val 5106"/>
            </a:avLst>
          </a:prstGeom>
          <a:solidFill>
            <a:srgbClr val="E8F4F8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507992" y="4069080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25" name="Text 23"/>
          <p:cNvSpPr/>
          <p:nvPr/>
        </p:nvSpPr>
        <p:spPr>
          <a:xfrm>
            <a:off x="4507992" y="40690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4535424" y="470916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Predicting the Weather</a:t>
            </a:r>
            <a:endParaRPr lang="en-US" sz="1550" dirty="0"/>
          </a:p>
        </p:txBody>
      </p:sp>
      <p:sp>
        <p:nvSpPr>
          <p:cNvPr id="27" name="Text 25"/>
          <p:cNvSpPr/>
          <p:nvPr/>
        </p:nvSpPr>
        <p:spPr>
          <a:xfrm>
            <a:off x="4535424" y="521208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meteorologists forecast &amp; warn us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8055864" y="3840480"/>
            <a:ext cx="3520440" cy="2148840"/>
          </a:xfrm>
          <a:prstGeom prst="roundRect">
            <a:avLst>
              <a:gd name="adj" fmla="val 5106"/>
            </a:avLst>
          </a:prstGeom>
          <a:solidFill>
            <a:srgbClr val="E8F4F8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8284464" y="4069080"/>
            <a:ext cx="502920" cy="50292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30" name="Text 28"/>
          <p:cNvSpPr/>
          <p:nvPr/>
        </p:nvSpPr>
        <p:spPr>
          <a:xfrm>
            <a:off x="8284464" y="40690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2000" dirty="0"/>
          </a:p>
        </p:txBody>
      </p:sp>
      <p:sp>
        <p:nvSpPr>
          <p:cNvPr id="31" name="Text 29"/>
          <p:cNvSpPr/>
          <p:nvPr/>
        </p:nvSpPr>
        <p:spPr>
          <a:xfrm>
            <a:off x="8311896" y="470916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Check Your Understanding</a:t>
            </a:r>
            <a:endParaRPr lang="en-US" sz="1550" dirty="0"/>
          </a:p>
        </p:txBody>
      </p:sp>
      <p:sp>
        <p:nvSpPr>
          <p:cNvPr id="32" name="Text 30"/>
          <p:cNvSpPr/>
          <p:nvPr/>
        </p:nvSpPr>
        <p:spPr>
          <a:xfrm>
            <a:off x="8311896" y="521208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practice questions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65760"/>
            <a:ext cx="2011680" cy="457200"/>
          </a:xfrm>
          <a:prstGeom prst="roundRect">
            <a:avLst>
              <a:gd name="adj" fmla="val 50000"/>
            </a:avLst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6576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APPLICATION-BASED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418320" y="36576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9 of 10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005840"/>
            <a:ext cx="11155680" cy="1234440"/>
          </a:xfrm>
          <a:prstGeom prst="roundRect">
            <a:avLst>
              <a:gd name="adj" fmla="val 7407"/>
            </a:avLst>
          </a:prstGeom>
          <a:solidFill>
            <a:srgbClr val="E8F4F8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143000"/>
            <a:ext cx="10607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maximum temperature recorded on a day was 32°C and the minimum was 18°C. What is the RANGE of temperature for that day?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02920" y="2423160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13232" y="2569464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9" name="Text 7"/>
          <p:cNvSpPr/>
          <p:nvPr/>
        </p:nvSpPr>
        <p:spPr>
          <a:xfrm>
            <a:off x="713232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242316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50°C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02920" y="3264408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13232" y="3410712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" y="34107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34440" y="3264408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25°C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02920" y="4105656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5F3EA"/>
          </a:solidFill>
          <a:ln w="19050">
            <a:solidFill>
              <a:srgbClr val="3D8B4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13232" y="4251960"/>
            <a:ext cx="365760" cy="365760"/>
          </a:xfrm>
          <a:prstGeom prst="ellipse">
            <a:avLst/>
          </a:prstGeom>
          <a:solidFill>
            <a:srgbClr val="3D8B4C"/>
          </a:solidFill>
          <a:ln/>
        </p:spPr>
      </p:sp>
      <p:sp>
        <p:nvSpPr>
          <p:cNvPr id="17" name="Text 15"/>
          <p:cNvSpPr/>
          <p:nvPr/>
        </p:nvSpPr>
        <p:spPr>
          <a:xfrm>
            <a:off x="713232" y="42519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234440" y="4105656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14°C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9966960" y="4105656"/>
            <a:ext cx="1600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3D8B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Correct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02920" y="4946904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13232" y="5093208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22" name="Text 20"/>
          <p:cNvSpPr/>
          <p:nvPr/>
        </p:nvSpPr>
        <p:spPr>
          <a:xfrm>
            <a:off x="713232" y="50932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234440" y="4946904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16°C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 — Practice Questions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65760"/>
            <a:ext cx="2011680" cy="457200"/>
          </a:xfrm>
          <a:prstGeom prst="roundRect">
            <a:avLst>
              <a:gd name="adj" fmla="val 50000"/>
            </a:avLst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6576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COMPETENCY-BASED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9418320" y="36576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10 of 10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005840"/>
            <a:ext cx="11155680" cy="1234440"/>
          </a:xfrm>
          <a:prstGeom prst="roundRect">
            <a:avLst>
              <a:gd name="adj" fmla="val 7407"/>
            </a:avLst>
          </a:prstGeom>
          <a:solidFill>
            <a:srgbClr val="E8F4F8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143000"/>
            <a:ext cx="10607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India Meteorological Department (IMD) issues a 'Red' warning colour code for a region. What does this most likely indicate to the residents there?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02920" y="2423160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13232" y="2569464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9" name="Text 7"/>
          <p:cNvSpPr/>
          <p:nvPr/>
        </p:nvSpPr>
        <p:spPr>
          <a:xfrm>
            <a:off x="713232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242316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warning — normal weather conditions expected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02920" y="3264408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13232" y="3410712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" y="34107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34440" y="3264408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 — be updated about changing conditions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02920" y="4105656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8F4F8"/>
          </a:solidFill>
          <a:ln w="12700">
            <a:solidFill>
              <a:srgbClr val="D6E4E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13232" y="4251960"/>
            <a:ext cx="365760" cy="36576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7" name="Text 15"/>
          <p:cNvSpPr/>
          <p:nvPr/>
        </p:nvSpPr>
        <p:spPr>
          <a:xfrm>
            <a:off x="713232" y="42519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234440" y="4105656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 — be prepared for possible severe weather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502920" y="4946904"/>
            <a:ext cx="11155680" cy="658368"/>
          </a:xfrm>
          <a:prstGeom prst="roundRect">
            <a:avLst>
              <a:gd name="adj" fmla="val 12500"/>
            </a:avLst>
          </a:prstGeom>
          <a:solidFill>
            <a:srgbClr val="E5F3EA"/>
          </a:solidFill>
          <a:ln w="19050">
            <a:solidFill>
              <a:srgbClr val="3D8B4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13232" y="5093208"/>
            <a:ext cx="365760" cy="365760"/>
          </a:xfrm>
          <a:prstGeom prst="ellipse">
            <a:avLst/>
          </a:prstGeom>
          <a:solidFill>
            <a:srgbClr val="3D8B4C"/>
          </a:solidFill>
          <a:ln/>
        </p:spPr>
      </p:sp>
      <p:sp>
        <p:nvSpPr>
          <p:cNvPr id="21" name="Text 19"/>
          <p:cNvSpPr/>
          <p:nvPr/>
        </p:nvSpPr>
        <p:spPr>
          <a:xfrm>
            <a:off x="713232" y="50932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234440" y="4946904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Warning — take action, as severe weather is expected imminently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9966960" y="4946904"/>
            <a:ext cx="1600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3D8B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Correct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 — Practice Questions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188720"/>
            <a:ext cx="4114800" cy="4114800"/>
          </a:xfrm>
          <a:prstGeom prst="ellipse">
            <a:avLst/>
          </a:prstGeom>
          <a:solidFill>
            <a:srgbClr val="065A82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097280" y="4846320"/>
            <a:ext cx="3200400" cy="3200400"/>
          </a:xfrm>
          <a:prstGeom prst="ellipse">
            <a:avLst/>
          </a:prstGeom>
          <a:solidFill>
            <a:srgbClr val="1C7293">
              <a:alpha val="5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286000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Great Work!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868680" y="329184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7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You've completed Chapter 2: Understanding the Weather.</a:t>
            </a:r>
            <a:endParaRPr lang="en-US" sz="16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7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the correct answers (marked with a ✓) on each question slide.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68680" y="60350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F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CBSE  •  NCERT  •  Grade 7  •  Exploring Society: India and Beyond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Weather?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02920" y="1371600"/>
            <a:ext cx="5394960" cy="2286000"/>
          </a:xfrm>
          <a:prstGeom prst="roundRect">
            <a:avLst>
              <a:gd name="adj" fmla="val 4800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777240" y="1572768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8F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777240" y="1920240"/>
            <a:ext cx="48463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Weather is the state of the Earth's atmosphere at a particular time and place.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502920" y="3886200"/>
            <a:ext cx="53949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respond to weather every day: </a:t>
            </a:r>
            <a:pPr algn="l"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wear thick clothes on a cold morning, and light clothes in summer heat. Your body is sensing the weather.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5166360"/>
            <a:ext cx="5394960" cy="1051560"/>
          </a:xfrm>
          <a:prstGeom prst="roundRect">
            <a:avLst>
              <a:gd name="adj" fmla="val 8696"/>
            </a:avLst>
          </a:prstGeom>
          <a:solidFill>
            <a:srgbClr val="E8F4F8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5285232"/>
            <a:ext cx="49377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weather words: </a:t>
            </a:r>
            <a:pPr algn="l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hot, cold, rainy, cloudy, humid, snowy, windy — these describe how we experience the elements of weather.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63640" y="1371600"/>
            <a:ext cx="5394960" cy="4846320"/>
          </a:xfrm>
          <a:prstGeom prst="roundRect">
            <a:avLst>
              <a:gd name="adj" fmla="val 2264"/>
            </a:avLst>
          </a:prstGeom>
          <a:solidFill>
            <a:srgbClr val="FFF8E7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492240" y="1572768"/>
            <a:ext cx="493776" cy="493776"/>
          </a:xfrm>
          <a:prstGeom prst="ellipse">
            <a:avLst/>
          </a:prstGeom>
          <a:solidFill>
            <a:srgbClr val="F2B134"/>
          </a:solidFill>
          <a:ln/>
        </p:spPr>
      </p:sp>
      <p:pic>
        <p:nvPicPr>
          <p:cNvPr id="11" name="Image 0" descr="question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0256" y="1700784"/>
            <a:ext cx="237744" cy="23774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7086600" y="1627632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8A6D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ABOUT IT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92240" y="2148840"/>
            <a:ext cx="4892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400" i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Krishnan (Chennai) tells Amir (Kashmir) it became chilly after rain — "quite cold!" But what feels cold to Krishnan might feel pleasant to Amir!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492240" y="3703320"/>
            <a:ext cx="4892040" cy="0"/>
          </a:xfrm>
          <a:prstGeom prst="line">
            <a:avLst/>
          </a:prstGeom>
          <a:noFill/>
          <a:ln w="12700">
            <a:solidFill>
              <a:srgbClr val="E0C88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92240" y="3931920"/>
            <a:ext cx="48920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takeaway: </a:t>
            </a:r>
            <a:pPr algn="l"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a common, agreed way to measure weather (like temperature scales), it's hard to compare or communicate it. That's why scientists use standard instruments and units.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Elements of Weather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02920" y="9601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elements together define the weather of a place, at a given time.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02920" y="1508760"/>
            <a:ext cx="2121408" cy="4114800"/>
          </a:xfrm>
          <a:prstGeom prst="roundRect">
            <a:avLst>
              <a:gd name="adj" fmla="val 5172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152144" y="1828800"/>
            <a:ext cx="822960" cy="822960"/>
          </a:xfrm>
          <a:prstGeom prst="ellipse">
            <a:avLst/>
          </a:prstGeom>
          <a:solidFill>
            <a:srgbClr val="FFFFFF">
              <a:alpha val="18000"/>
            </a:srgbClr>
          </a:solidFill>
          <a:ln/>
        </p:spPr>
      </p:sp>
      <p:pic>
        <p:nvPicPr>
          <p:cNvPr id="6" name="Image 0" descr="temp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5024" y="205740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2926080"/>
            <a:ext cx="18470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Temperature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685800" y="3749040"/>
            <a:ext cx="175564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hot or cold the atmosphere is.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2825496" y="1508760"/>
            <a:ext cx="2121408" cy="4114800"/>
          </a:xfrm>
          <a:prstGeom prst="roundRect">
            <a:avLst>
              <a:gd name="adj" fmla="val 5172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474720" y="1828800"/>
            <a:ext cx="822960" cy="822960"/>
          </a:xfrm>
          <a:prstGeom prst="ellipse">
            <a:avLst/>
          </a:prstGeom>
          <a:solidFill>
            <a:srgbClr val="FFFFFF">
              <a:alpha val="18000"/>
            </a:srgbClr>
          </a:solidFill>
          <a:ln/>
        </p:spPr>
      </p:sp>
      <p:pic>
        <p:nvPicPr>
          <p:cNvPr id="11" name="Image 1" descr="rain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205740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962656" y="2926080"/>
            <a:ext cx="18470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Precipitation</a:t>
            </a:r>
            <a:endParaRPr lang="en-US" sz="1550" dirty="0"/>
          </a:p>
        </p:txBody>
      </p:sp>
      <p:sp>
        <p:nvSpPr>
          <p:cNvPr id="13" name="Text 9"/>
          <p:cNvSpPr/>
          <p:nvPr/>
        </p:nvSpPr>
        <p:spPr>
          <a:xfrm>
            <a:off x="3008376" y="3749040"/>
            <a:ext cx="175564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 that falls from the sky — rain, snow, sleet or hail.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5148072" y="1508760"/>
            <a:ext cx="2121408" cy="4114800"/>
          </a:xfrm>
          <a:prstGeom prst="roundRect">
            <a:avLst>
              <a:gd name="adj" fmla="val 5172"/>
            </a:avLst>
          </a:prstGeom>
          <a:solidFill>
            <a:srgbClr val="21295C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5797296" y="1828800"/>
            <a:ext cx="822960" cy="822960"/>
          </a:xfrm>
          <a:prstGeom prst="ellipse">
            <a:avLst/>
          </a:prstGeom>
          <a:solidFill>
            <a:srgbClr val="FFFFFF">
              <a:alpha val="18000"/>
            </a:srgbClr>
          </a:solidFill>
          <a:ln/>
        </p:spPr>
      </p:sp>
      <p:pic>
        <p:nvPicPr>
          <p:cNvPr id="16" name="Image 2" descr="pressure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0176" y="205740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285232" y="2926080"/>
            <a:ext cx="18470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Atmospheric Pressure</a:t>
            </a:r>
            <a:endParaRPr lang="en-US" sz="1550" dirty="0"/>
          </a:p>
        </p:txBody>
      </p:sp>
      <p:sp>
        <p:nvSpPr>
          <p:cNvPr id="18" name="Text 13"/>
          <p:cNvSpPr/>
          <p:nvPr/>
        </p:nvSpPr>
        <p:spPr>
          <a:xfrm>
            <a:off x="5330952" y="3749040"/>
            <a:ext cx="175564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weight of the air felt on the Earth's surface.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7470648" y="1508760"/>
            <a:ext cx="2121408" cy="4114800"/>
          </a:xfrm>
          <a:prstGeom prst="roundRect">
            <a:avLst>
              <a:gd name="adj" fmla="val 5172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8119872" y="1828800"/>
            <a:ext cx="822960" cy="822960"/>
          </a:xfrm>
          <a:prstGeom prst="ellipse">
            <a:avLst/>
          </a:prstGeom>
          <a:solidFill>
            <a:srgbClr val="FFFFFF">
              <a:alpha val="18000"/>
            </a:srgbClr>
          </a:solidFill>
          <a:ln/>
        </p:spPr>
      </p:sp>
      <p:pic>
        <p:nvPicPr>
          <p:cNvPr id="21" name="Image 3" descr="wind_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2752" y="2057400"/>
            <a:ext cx="457200" cy="4572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607808" y="2926080"/>
            <a:ext cx="18470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Wind</a:t>
            </a:r>
            <a:endParaRPr lang="en-US" sz="1550" dirty="0"/>
          </a:p>
        </p:txBody>
      </p:sp>
      <p:sp>
        <p:nvSpPr>
          <p:cNvPr id="23" name="Text 17"/>
          <p:cNvSpPr/>
          <p:nvPr/>
        </p:nvSpPr>
        <p:spPr>
          <a:xfrm>
            <a:off x="7653528" y="3749040"/>
            <a:ext cx="175564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Movement of air — its speed and direction.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9793224" y="1508760"/>
            <a:ext cx="2121408" cy="4114800"/>
          </a:xfrm>
          <a:prstGeom prst="roundRect">
            <a:avLst>
              <a:gd name="adj" fmla="val 5172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10442448" y="1828800"/>
            <a:ext cx="822960" cy="822960"/>
          </a:xfrm>
          <a:prstGeom prst="ellipse">
            <a:avLst/>
          </a:prstGeom>
          <a:solidFill>
            <a:srgbClr val="FFFFFF">
              <a:alpha val="18000"/>
            </a:srgbClr>
          </a:solidFill>
          <a:ln/>
        </p:spPr>
      </p:sp>
      <p:pic>
        <p:nvPicPr>
          <p:cNvPr id="26" name="Image 4" descr="humidity_whit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5328" y="2057400"/>
            <a:ext cx="457200" cy="45720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9930384" y="2926080"/>
            <a:ext cx="18470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Humidity</a:t>
            </a:r>
            <a:endParaRPr lang="en-US" sz="1550" dirty="0"/>
          </a:p>
        </p:txBody>
      </p:sp>
      <p:sp>
        <p:nvSpPr>
          <p:cNvPr id="28" name="Text 21"/>
          <p:cNvSpPr/>
          <p:nvPr/>
        </p:nvSpPr>
        <p:spPr>
          <a:xfrm>
            <a:off x="9976104" y="3749040"/>
            <a:ext cx="175564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amount of water vapour present in the air.</a:t>
            </a:r>
            <a:endParaRPr lang="en-US" sz="1150" dirty="0"/>
          </a:p>
        </p:txBody>
      </p:sp>
      <p:sp>
        <p:nvSpPr>
          <p:cNvPr id="29" name="Text 2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</a:t>
            </a:r>
            <a:endParaRPr lang="en-US" sz="1000" dirty="0"/>
          </a:p>
        </p:txBody>
      </p:sp>
      <p:sp>
        <p:nvSpPr>
          <p:cNvPr id="30" name="Text 23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34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Layers of the Atmosphere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02920" y="9601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AFCB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atmosphere is like a layered cake of gases surrounding the Earth.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02920" y="4572000"/>
            <a:ext cx="6309360" cy="141732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3520440"/>
            <a:ext cx="6309360" cy="1051560"/>
          </a:xfrm>
          <a:prstGeom prst="rect">
            <a:avLst/>
          </a:prstGeom>
          <a:solidFill>
            <a:srgbClr val="2E7EA1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2697480"/>
            <a:ext cx="6309360" cy="822960"/>
          </a:xfrm>
          <a:prstGeom prst="rect">
            <a:avLst/>
          </a:prstGeom>
          <a:solidFill>
            <a:srgbClr val="3F97B8"/>
          </a:solidFill>
          <a:ln/>
        </p:spPr>
      </p:sp>
      <p:sp>
        <p:nvSpPr>
          <p:cNvPr id="7" name="Shape 5"/>
          <p:cNvSpPr/>
          <p:nvPr/>
        </p:nvSpPr>
        <p:spPr>
          <a:xfrm>
            <a:off x="502920" y="1874520"/>
            <a:ext cx="6309360" cy="822960"/>
          </a:xfrm>
          <a:prstGeom prst="rect">
            <a:avLst/>
          </a:prstGeom>
          <a:solidFill>
            <a:srgbClr val="63B4CE"/>
          </a:solidFill>
          <a:ln/>
        </p:spPr>
      </p:sp>
      <p:sp>
        <p:nvSpPr>
          <p:cNvPr id="8" name="Shape 6"/>
          <p:cNvSpPr/>
          <p:nvPr/>
        </p:nvSpPr>
        <p:spPr>
          <a:xfrm>
            <a:off x="502920" y="5989320"/>
            <a:ext cx="6309360" cy="109728"/>
          </a:xfrm>
          <a:prstGeom prst="rect">
            <a:avLst/>
          </a:prstGeom>
          <a:solidFill>
            <a:srgbClr val="3D8B4C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4773168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Troposphere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983480" y="477316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0B3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0-18 km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31520" y="3584448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Stratosphere (+ Ozone Layer)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4983480" y="358444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0B3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18-50 km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731520" y="2670048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Mesosphere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983480" y="267004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0B3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50-85 km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31520" y="1847088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Thermosphere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4983480" y="184708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0B3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85-600 km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02920" y="6144768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AFCB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Fig. 2.2  Layers of the Earth's Atmosphere (not to scale)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7086600" y="1463040"/>
            <a:ext cx="4617720" cy="457200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7315200" y="1691640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20" name="Image 0" descr="layers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24928" y="1801368"/>
            <a:ext cx="274320" cy="274320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7955280" y="173736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Focus: The Troposphere</a:t>
            </a:r>
            <a:endParaRPr lang="en-US" sz="1700" dirty="0"/>
          </a:p>
        </p:txBody>
      </p:sp>
      <p:sp>
        <p:nvSpPr>
          <p:cNvPr id="22" name="Text 19"/>
          <p:cNvSpPr/>
          <p:nvPr/>
        </p:nvSpPr>
        <p:spPr>
          <a:xfrm>
            <a:off x="7360920" y="2423160"/>
            <a:ext cx="4160520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lowest layer, closest to Earth's surface.</a:t>
            </a:r>
            <a:endParaRPr lang="en-US" sz="1350" dirty="0"/>
          </a:p>
          <a:p>
            <a:pPr algn="l"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Extends 6 to 18 km from the ground.</a:t>
            </a:r>
            <a:endParaRPr lang="en-US" sz="1350" dirty="0"/>
          </a:p>
          <a:p>
            <a:pPr algn="l"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all land-based plants, animals and humans live and breathe.</a:t>
            </a:r>
            <a:endParaRPr lang="en-US" sz="1350" dirty="0"/>
          </a:p>
          <a:p>
            <a:pPr algn="l"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Almost all weather phenomena (rain, storms, clouds) occur here.</a:t>
            </a:r>
            <a:endParaRPr lang="en-US" sz="1350" dirty="0"/>
          </a:p>
          <a:p>
            <a:pPr algn="l"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Thinner at the poles (cold air contracts); thicker in the tropics (warm air expands).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Weather Clues from Nature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02920" y="9601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before instruments, humans read Nature's signals to forecast the weather.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3520440" cy="3200400"/>
          </a:xfrm>
          <a:prstGeom prst="roundRect">
            <a:avLst>
              <a:gd name="adj" fmla="val 3429"/>
            </a:avLst>
          </a:prstGeom>
          <a:solidFill>
            <a:srgbClr val="E8F4F8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77240" y="1828800"/>
            <a:ext cx="685800" cy="68580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6" name="Image 0" descr="bird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7260" y="1988820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269748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Ants shift eggs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77240" y="3200400"/>
            <a:ext cx="2971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Ants carrying their eggs to higher ground signals an expected change — especially heavy rain.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279392" y="1554480"/>
            <a:ext cx="3520440" cy="3200400"/>
          </a:xfrm>
          <a:prstGeom prst="roundRect">
            <a:avLst>
              <a:gd name="adj" fmla="val 3429"/>
            </a:avLst>
          </a:prstGeom>
          <a:solidFill>
            <a:srgbClr val="E8F4F8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553712" y="1828800"/>
            <a:ext cx="685800" cy="68580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1" name="Image 1" descr="frog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3732" y="1988820"/>
            <a:ext cx="365760" cy="3657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553712" y="269748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Frogs croak loudly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4553712" y="3200400"/>
            <a:ext cx="2971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Loud croaking in forests, like the Western Ghats, often occurs in expectation of rain.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8055864" y="1554480"/>
            <a:ext cx="3520440" cy="3200400"/>
          </a:xfrm>
          <a:prstGeom prst="roundRect">
            <a:avLst>
              <a:gd name="adj" fmla="val 3429"/>
            </a:avLst>
          </a:prstGeom>
          <a:solidFill>
            <a:srgbClr val="E8F4F8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330184" y="1828800"/>
            <a:ext cx="685800" cy="685800"/>
          </a:xfrm>
          <a:prstGeom prst="ellipse">
            <a:avLst/>
          </a:prstGeom>
          <a:solidFill>
            <a:srgbClr val="21295C"/>
          </a:solidFill>
          <a:ln/>
        </p:spPr>
      </p:sp>
      <p:pic>
        <p:nvPicPr>
          <p:cNvPr id="16" name="Image 2" descr="tree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0204" y="1988820"/>
            <a:ext cx="365760" cy="36576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30184" y="269748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Pine cones open/close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8330184" y="3200400"/>
            <a:ext cx="2971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close in humid conditions to protect seeds, and open in dry conditions to release them.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502920" y="4983480"/>
            <a:ext cx="11155680" cy="1051560"/>
          </a:xfrm>
          <a:prstGeom prst="roundRect">
            <a:avLst>
              <a:gd name="adj" fmla="val 8696"/>
            </a:avLst>
          </a:prstGeom>
          <a:solidFill>
            <a:srgbClr val="21295C"/>
          </a:solidFill>
          <a:ln/>
        </p:spPr>
      </p:sp>
      <p:sp>
        <p:nvSpPr>
          <p:cNvPr id="20" name="Text 15"/>
          <p:cNvSpPr/>
          <p:nvPr/>
        </p:nvSpPr>
        <p:spPr>
          <a:xfrm>
            <a:off x="777240" y="512064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50" b="1" dirty="0">
                <a:solidFill>
                  <a:srgbClr val="8F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Meteorology: </a:t>
            </a:r>
            <a:pPr algn="l"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systematic study of weather and its evolution — the scientific basis for modern weather forecasting, going far beyond nature's signs.</a:t>
            </a:r>
            <a:endParaRPr lang="en-US" sz="1350" dirty="0"/>
          </a:p>
        </p:txBody>
      </p:sp>
      <p:sp>
        <p:nvSpPr>
          <p:cNvPr id="21" name="Text 1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</a:t>
            </a:r>
            <a:endParaRPr lang="en-US" sz="1000" dirty="0"/>
          </a:p>
        </p:txBody>
      </p:sp>
      <p:sp>
        <p:nvSpPr>
          <p:cNvPr id="22" name="Text 17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Weather Instruments (I)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02920" y="1371600"/>
            <a:ext cx="5394960" cy="4846320"/>
          </a:xfrm>
          <a:prstGeom prst="roundRect">
            <a:avLst>
              <a:gd name="adj" fmla="val 2264"/>
            </a:avLst>
          </a:prstGeom>
          <a:solidFill>
            <a:srgbClr val="E8F4F8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777240" y="1645920"/>
            <a:ext cx="640080" cy="64008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5" name="Image 0" descr="temp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2688" y="1801368"/>
            <a:ext cx="329184" cy="32918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554480" y="169164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Thermometer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1554480" y="2084832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Measures TEMPERATURE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777240" y="2514600"/>
            <a:ext cx="4846320" cy="3520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342900" indent="-3429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Uses a coloured liquid that expands as temperature increases; digital types are now common and more precise.</a:t>
            </a:r>
            <a:endParaRPr lang="en-US" sz="1300" dirty="0"/>
          </a:p>
          <a:p>
            <a:pPr algn="l" marL="342900" indent="-3429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Records maximum &amp; minimum temperature over a day.</a:t>
            </a:r>
            <a:endParaRPr lang="en-US" sz="1300" dirty="0"/>
          </a:p>
          <a:p>
            <a:pPr algn="l" marL="342900" indent="-3429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Range of temperature = Maximum − Minimum temperature.</a:t>
            </a:r>
            <a:endParaRPr lang="en-US" sz="1300" dirty="0"/>
          </a:p>
          <a:p>
            <a:pPr algn="l" marL="342900" indent="-3429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 daily temperature = (Max + Min) ÷ 2.</a:t>
            </a:r>
            <a:endParaRPr lang="en-US" sz="1300" dirty="0"/>
          </a:p>
          <a:p>
            <a:pPr algn="l" marL="342900" indent="-3429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Scales used: Celsius (°C) and Fahrenheit (°F). E.g., 15°C = 59°F.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263640" y="1371600"/>
            <a:ext cx="5394960" cy="4846320"/>
          </a:xfrm>
          <a:prstGeom prst="roundRect">
            <a:avLst>
              <a:gd name="adj" fmla="val 2264"/>
            </a:avLst>
          </a:prstGeom>
          <a:solidFill>
            <a:srgbClr val="E8F4F8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537960" y="1645920"/>
            <a:ext cx="640080" cy="64008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1" name="Image 1" descr="rain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408" y="1801368"/>
            <a:ext cx="329184" cy="32918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15200" y="169164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Rain Gauge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7315200" y="2084832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Measures PRECIPITATION</a:t>
            </a:r>
            <a:endParaRPr lang="en-US" sz="1150" dirty="0"/>
          </a:p>
        </p:txBody>
      </p:sp>
      <p:sp>
        <p:nvSpPr>
          <p:cNvPr id="14" name="Text 10"/>
          <p:cNvSpPr/>
          <p:nvPr/>
        </p:nvSpPr>
        <p:spPr>
          <a:xfrm>
            <a:off x="6537960" y="2514600"/>
            <a:ext cx="484632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342900" indent="-3429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Rainwater falls into a collecting funnel and is gathered in a measuring cylinder/tube.</a:t>
            </a:r>
            <a:endParaRPr lang="en-US" sz="1300" dirty="0"/>
          </a:p>
          <a:p>
            <a:pPr algn="l" marL="342900" indent="-3429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marked scale on the cylinder shows the depth of water collected, in millimetres (mm).</a:t>
            </a:r>
            <a:endParaRPr lang="en-US" sz="1300" dirty="0"/>
          </a:p>
          <a:p>
            <a:pPr algn="l" marL="342900" indent="-3429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E.g., if the water collected is 5 mm high, the area received 5 mm of rainfall.</a:t>
            </a:r>
            <a:endParaRPr lang="en-US" sz="1300" dirty="0"/>
          </a:p>
          <a:p>
            <a:pPr algn="l" marL="342900" indent="-3429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 be placed in an open, flat area, away from obstructions, so it isn't tilted by wind.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Weather Instruments (II)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02920" y="1371600"/>
            <a:ext cx="3520440" cy="4846320"/>
          </a:xfrm>
          <a:prstGeom prst="roundRect">
            <a:avLst>
              <a:gd name="adj" fmla="val 3117"/>
            </a:avLst>
          </a:prstGeom>
          <a:solidFill>
            <a:srgbClr val="E8F4F8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758952" y="1627632"/>
            <a:ext cx="566928" cy="566928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5" name="Image 0" descr="pressure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5256" y="1773936"/>
            <a:ext cx="274320" cy="2743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58952" y="233172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Barometer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758952" y="278892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ATMOSPHERIC PRESSURE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758952" y="3154680"/>
            <a:ext cx="30175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342900" indent="-3429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Measures the weight of air above and around us.</a:t>
            </a:r>
            <a:endParaRPr lang="en-US" sz="1150" dirty="0"/>
          </a:p>
          <a:p>
            <a:pPr algn="l" marL="342900" indent="-3429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Displayed in millibars (mb).</a:t>
            </a:r>
            <a:endParaRPr lang="en-US" sz="1150" dirty="0"/>
          </a:p>
          <a:p>
            <a:pPr algn="l" marL="342900" indent="-3429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 sea-level pressure ≈ 1013 mb.</a:t>
            </a:r>
            <a:endParaRPr lang="en-US" sz="1150" dirty="0"/>
          </a:p>
          <a:p>
            <a:pPr algn="l" marL="342900" indent="-3429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Below 1000 mb indicates a 'depression' (low-pressure system) — can develop into a storm or cyclone.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279392" y="1371600"/>
            <a:ext cx="3520440" cy="4846320"/>
          </a:xfrm>
          <a:prstGeom prst="roundRect">
            <a:avLst>
              <a:gd name="adj" fmla="val 3117"/>
            </a:avLst>
          </a:prstGeom>
          <a:solidFill>
            <a:srgbClr val="E8F4F8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535424" y="1627632"/>
            <a:ext cx="566928" cy="566928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1" name="Image 1" descr="wind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728" y="1773936"/>
            <a:ext cx="274320" cy="2743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535424" y="233172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Wind Vane &amp; Anemometer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4535424" y="278892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 (SPEED &amp; DIRECTION)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4535424" y="3154680"/>
            <a:ext cx="30175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342900" indent="-3429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 vane: rotating arm points in the direction the wind blows from.</a:t>
            </a:r>
            <a:endParaRPr lang="en-US" sz="1150" dirty="0"/>
          </a:p>
          <a:p>
            <a:pPr algn="l" marL="342900" indent="-3429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'Wind sock' at airports shows wind direction for pilots.</a:t>
            </a:r>
            <a:endParaRPr lang="en-US" sz="1150" dirty="0"/>
          </a:p>
          <a:p>
            <a:pPr algn="l" marL="342900" indent="-3429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Anemometer: 3-4 cups spin faster with stronger wind.</a:t>
            </a:r>
            <a:endParaRPr lang="en-US" sz="1150" dirty="0"/>
          </a:p>
          <a:p>
            <a:pPr algn="l" marL="342900" indent="-3429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 speed is measured in kilometres per hour (km/h).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8055864" y="1371600"/>
            <a:ext cx="3520440" cy="4846320"/>
          </a:xfrm>
          <a:prstGeom prst="roundRect">
            <a:avLst>
              <a:gd name="adj" fmla="val 3117"/>
            </a:avLst>
          </a:prstGeom>
          <a:solidFill>
            <a:srgbClr val="E8F4F8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8311896" y="1627632"/>
            <a:ext cx="566928" cy="566928"/>
          </a:xfrm>
          <a:prstGeom prst="ellipse">
            <a:avLst/>
          </a:prstGeom>
          <a:solidFill>
            <a:srgbClr val="21295C"/>
          </a:solidFill>
          <a:ln/>
        </p:spPr>
      </p:sp>
      <p:pic>
        <p:nvPicPr>
          <p:cNvPr id="17" name="Image 2" descr="humidity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0" y="1773936"/>
            <a:ext cx="274320" cy="27432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311896" y="2331720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Hygrometer</a:t>
            </a:r>
            <a:endParaRPr lang="en-US" sz="1650" dirty="0"/>
          </a:p>
        </p:txBody>
      </p:sp>
      <p:sp>
        <p:nvSpPr>
          <p:cNvPr id="19" name="Text 14"/>
          <p:cNvSpPr/>
          <p:nvPr/>
        </p:nvSpPr>
        <p:spPr>
          <a:xfrm>
            <a:off x="8311896" y="278892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HUMIDITY</a:t>
            </a:r>
            <a:endParaRPr lang="en-US" sz="1050" dirty="0"/>
          </a:p>
        </p:txBody>
      </p:sp>
      <p:sp>
        <p:nvSpPr>
          <p:cNvPr id="20" name="Text 15"/>
          <p:cNvSpPr/>
          <p:nvPr/>
        </p:nvSpPr>
        <p:spPr>
          <a:xfrm>
            <a:off x="8311896" y="3154680"/>
            <a:ext cx="30175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342900" indent="-3429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Measures relative humidity — the amount of water vapour in the air.</a:t>
            </a:r>
            <a:endParaRPr lang="en-US" sz="1150" dirty="0"/>
          </a:p>
          <a:p>
            <a:pPr algn="l" marL="342900" indent="-3429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0% = no water vapour; 100% = fully saturated air.</a:t>
            </a:r>
            <a:endParaRPr lang="en-US" sz="1150" dirty="0"/>
          </a:p>
          <a:p>
            <a:pPr algn="l" marL="342900" indent="-3429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Dry weather: 20-40% RH.  Humid weather: 60-80% RH.</a:t>
            </a:r>
            <a:endParaRPr lang="en-US" sz="1150" dirty="0"/>
          </a:p>
          <a:p>
            <a:pPr algn="l" marL="342900" indent="-342900">
              <a:lnSpc>
                <a:spcPct val="118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in food processing and museums to control moisture.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</a:t>
            </a:r>
            <a:endParaRPr lang="en-US" sz="1000" dirty="0"/>
          </a:p>
        </p:txBody>
      </p:sp>
      <p:sp>
        <p:nvSpPr>
          <p:cNvPr id="22" name="Text 17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Weather Stations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02920" y="1371600"/>
            <a:ext cx="5486400" cy="4846320"/>
          </a:xfrm>
          <a:prstGeom prst="roundRect">
            <a:avLst>
              <a:gd name="adj" fmla="val 2264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777240" y="1645920"/>
            <a:ext cx="640080" cy="640080"/>
          </a:xfrm>
          <a:prstGeom prst="ellipse">
            <a:avLst/>
          </a:prstGeom>
          <a:solidFill>
            <a:srgbClr val="FFFFFF">
              <a:alpha val="18000"/>
            </a:srgbClr>
          </a:solidFill>
          <a:ln/>
        </p:spPr>
      </p:sp>
      <p:pic>
        <p:nvPicPr>
          <p:cNvPr id="5" name="Image 0" descr="gauge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2688" y="1801368"/>
            <a:ext cx="329184" cy="32918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554480" y="169164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Weather Station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777240" y="2286000"/>
            <a:ext cx="49377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the instruments — thermometer, rain gauge, barometer, wind vane, anemometer and hygrometer — are brought together at one site called a weather station. Readings are taken at regular intervals to help map and forecast the weather.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777240" y="3977640"/>
            <a:ext cx="4937760" cy="0"/>
          </a:xfrm>
          <a:prstGeom prst="line">
            <a:avLst/>
          </a:prstGeom>
          <a:noFill/>
          <a:ln w="12700">
            <a:solidFill>
              <a:srgbClr val="3F86A8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41605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8FD3E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Automated Weather Station (AWS)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777240" y="4572000"/>
            <a:ext cx="49377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300" dirty="0">
                <a:solidFill>
                  <a:srgbClr val="E8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self-operating system using sensors to record temperature, humidity, wind, precipitation and pressure automatically — without human intervention. Used in agriculture, aviation, navigation and environmental monitoring.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309360" y="1371600"/>
            <a:ext cx="5394960" cy="2286000"/>
          </a:xfrm>
          <a:prstGeom prst="roundRect">
            <a:avLst>
              <a:gd name="adj" fmla="val 4800"/>
            </a:avLst>
          </a:prstGeom>
          <a:solidFill>
            <a:srgbClr val="FFF8E7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537960" y="1572768"/>
            <a:ext cx="457200" cy="457200"/>
          </a:xfrm>
          <a:prstGeom prst="ellipse">
            <a:avLst/>
          </a:prstGeom>
          <a:solidFill>
            <a:srgbClr val="F2B134"/>
          </a:solidFill>
          <a:ln/>
        </p:spPr>
      </p:sp>
      <p:pic>
        <p:nvPicPr>
          <p:cNvPr id="13" name="Image 1" descr="mountain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5976" y="1700784"/>
            <a:ext cx="201168" cy="20116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132320" y="160020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8A6D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MISS OUT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6537960" y="2057400"/>
            <a:ext cx="4892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2023, the National Disaster Management Authority set up an AWS at a glacial lake in Sikkim — at over 4,800 metres above sea level — to give early information about upcoming weather conditions.</a:t>
            </a:r>
            <a:endParaRPr lang="en-US" sz="1350" dirty="0"/>
          </a:p>
        </p:txBody>
      </p:sp>
      <p:sp>
        <p:nvSpPr>
          <p:cNvPr id="16" name="Shape 12"/>
          <p:cNvSpPr/>
          <p:nvPr/>
        </p:nvSpPr>
        <p:spPr>
          <a:xfrm>
            <a:off x="6309360" y="3886200"/>
            <a:ext cx="5394960" cy="2331720"/>
          </a:xfrm>
          <a:prstGeom prst="roundRect">
            <a:avLst>
              <a:gd name="adj" fmla="val 4706"/>
            </a:avLst>
          </a:prstGeom>
          <a:solidFill>
            <a:srgbClr val="E8F4F8"/>
          </a:solidFill>
          <a:ln/>
          <a:effectLst>
            <a:outerShdw sx="100000" sy="100000" kx="0" ky="0" algn="bl" rotWithShape="0" blurRad="101600" dist="38100" dir="2700000">
              <a:srgbClr val="000000">
                <a:alpha val="15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6537960" y="4114800"/>
            <a:ext cx="457200" cy="45720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8" name="Image 2" descr="mountain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5976" y="4242816"/>
            <a:ext cx="201168" cy="20116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7132320" y="4133088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altitude affects pressure</a:t>
            </a:r>
            <a:endParaRPr lang="en-US" sz="1400" dirty="0"/>
          </a:p>
        </p:txBody>
      </p:sp>
      <p:sp>
        <p:nvSpPr>
          <p:cNvPr id="20" name="Text 15"/>
          <p:cNvSpPr/>
          <p:nvPr/>
        </p:nvSpPr>
        <p:spPr>
          <a:xfrm>
            <a:off x="6537960" y="4572000"/>
            <a:ext cx="48920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Atmospheric pressure is higher near the coast and lower up in the mountains — air gets thinner, so there's less oxygen. That's why people feel breathless, dizzy or tired at high altitudes, like at Khardung La, Ladakh (~650 mb).</a:t>
            </a:r>
            <a:endParaRPr lang="en-US" sz="1250" dirty="0"/>
          </a:p>
        </p:txBody>
      </p:sp>
      <p:sp>
        <p:nvSpPr>
          <p:cNvPr id="21" name="Text 1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Weather</a:t>
            </a:r>
            <a:endParaRPr lang="en-US" sz="1000" dirty="0"/>
          </a:p>
        </p:txBody>
      </p:sp>
      <p:sp>
        <p:nvSpPr>
          <p:cNvPr id="22" name="Text 17"/>
          <p:cNvSpPr/>
          <p:nvPr/>
        </p:nvSpPr>
        <p:spPr>
          <a:xfrm>
            <a:off x="1152144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B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the Weather</dc:title>
  <dc:subject>PptxGenJS Presentation</dc:subject>
  <dc:creator>CBSE NCERT Grade 7</dc:creator>
  <cp:lastModifiedBy>CBSE NCERT Grade 7</cp:lastModifiedBy>
  <cp:revision>1</cp:revision>
  <dcterms:created xsi:type="dcterms:W3CDTF">2026-07-08T02:52:25Z</dcterms:created>
  <dcterms:modified xsi:type="dcterms:W3CDTF">2026-07-08T02:52:25Z</dcterms:modified>
</cp:coreProperties>
</file>