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CCFF"/>
    <a:srgbClr val="66FFFF"/>
    <a:srgbClr val="9900FF"/>
    <a:srgbClr val="0000CC"/>
    <a:srgbClr val="000099"/>
    <a:srgbClr val="CCFFCC"/>
    <a:srgbClr val="0000FF"/>
    <a:srgbClr val="1D04B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DB78-88BF-5A5C-7001-AC7FC5A13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EC8A41-1FAF-5180-BFC0-0E8861590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19A1B-742C-00D5-5798-FCA3CB4F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B1AD5-3CB9-3014-EDD5-BD2D83B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CBD06-957F-626D-4CA8-CC257ED7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19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AC73-FBCE-9F03-6E9E-5BA0A525D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E5067-0082-E151-69D4-5289E9165B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DCA8E-2023-3D31-1BEE-26F177BAE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6B3CC-DF6F-2526-CD5C-4EB194FF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09644-8AA9-956B-1BC8-C1708D08A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56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D691F0-5DDE-1930-85AA-B0697D5EC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DAFEF-1575-7259-1B01-6FAC6AA50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48C2E-322E-9C5D-F7A4-7B7F02297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59128-841F-298F-8B91-F273399A7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B345B-D579-CEEE-9235-C2DFB8247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1A33E-C1B3-B429-07A1-289443D9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E7631-7015-16BE-CF8E-7F10170FB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475AC-3F72-2D75-81E3-FFC9C981B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B5BB3-0C02-1FF2-B432-914C1F7ED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70AEB-BB60-0E16-FAE7-6BFC55CE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0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39087-AE2B-5726-C38F-8801541F1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608CF-25BC-BE65-6B47-B990956D6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B9CA5-9346-34FF-0E91-410AAAAA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3D957-62E1-0D9C-04B1-3A465E997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3AFC5-D174-A974-9D50-B30E805D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84217-2175-77B9-038E-88B87AC5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76F90-7AB4-DB64-CE58-C0D337C22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E6BCE-AC2C-B259-8C9D-127C05253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157B27-5F3E-95D6-8972-617C2D0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BBA49-E770-61B8-237D-CAC78F009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5B036-BF24-F86E-D51C-43FBF3D9B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2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CC35-AD2A-1E47-093B-ACF57D63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617B8-1091-9604-ECB3-85355D4B5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87DDF-600C-1EF9-A38C-0240A9F55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DB9C7C-B215-55F7-1018-BB217912C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088445-AB20-94A4-EC50-B36C8FCD1D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489C2D-0FB1-5D69-DBC3-3C55CFAA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232BD1-F9FD-6598-06A3-4AB461A70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7C1B5-1F36-3FC1-AA83-DD6B9135A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3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0DAB-2B1C-4CDE-7E10-C465EDBEB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66F4EA-9104-4568-E4EA-F14814567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70DAD7-155B-64C7-0D78-00EA8E8C5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7AC35-32AE-57FE-AECF-CABEB43B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5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CD7AE0-386A-A51A-A251-5C17A67F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E0D9B1-8444-E44F-115B-7A669E1CC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696EA-80BA-E953-B557-E476A080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21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5327E-CB08-C741-51C1-AC28DED3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84865-1693-425C-DED7-A1F930636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C9984-E694-6BD6-1928-83E316ABD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9A4B9-B6FF-FBA5-5F04-2F1615CB6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FD491-33D4-4296-B14B-A13B7A15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F41A9-0999-B249-969D-E560889B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52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0BC7B-2DE2-33D5-D652-16FADE778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64B793-52A2-3A34-ED14-06E7ED7D2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B7D4E-591C-C484-EE06-C4696F2FE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889FC-D3F6-7834-C31E-F8DCB0170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D5B6BA-3135-E0AE-75F7-D2B173408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E9C639-3628-839F-066B-648941F8B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7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A2C23D-24C4-96FA-42CF-83DDAB86D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CED5A-D326-056B-4F75-BAA009D22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886D5-88D9-2368-6A30-2C6C43854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2D4452-85F5-4457-9CAA-F5DDF3BA140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1ECFB-A640-EF4E-5CAB-25F7C9C873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81F4C-9DEF-7A93-0F58-D17785839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3ECEC1-2BF9-4B9E-9E39-1689B13B1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5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CEE9-35FF-50D2-7FF9-BE55EC7EB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982" y="1122363"/>
            <a:ext cx="9809018" cy="23876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SHIFT OF ECONOMIC POWER FROM WEST TO EAST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BCF7C9-A6FE-9814-997C-7165C7F08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3673" y="3482110"/>
            <a:ext cx="9144000" cy="3255962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Bahnschrift Light" panose="020B0502040204020203" pitchFamily="34" charset="0"/>
              </a:rPr>
              <a:t>From West to East: The New Axis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Members: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1.Niladri Sarkar             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2.Shrijeet Saha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     3.Sankalan Ghosh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4.Kalpak Acharjya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5.Sanmitra Das</a:t>
            </a: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9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4F071-6922-C55D-494A-0612C277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52156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Constantia" panose="02030602050306030303" pitchFamily="18" charset="0"/>
              </a:rPr>
              <a:t>9.</a:t>
            </a:r>
            <a:r>
              <a:rPr lang="en-US" dirty="0">
                <a:latin typeface="Constantia" panose="02030602050306030303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Constantia" panose="02030602050306030303" pitchFamily="18" charset="0"/>
              </a:rPr>
              <a:t>Future Outlook: The Next Phase of Global Economic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9E5D3-5B51-5C39-F4A6-96A537510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86692"/>
            <a:ext cx="12191999" cy="597130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CCFFCC"/>
                </a:solidFill>
                <a:latin typeface="Bahnschrift Light" panose="020B0502040204020203" pitchFamily="34" charset="0"/>
              </a:rPr>
              <a:t>Innovation Will Define Leadership: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Countries le</a:t>
            </a:r>
            <a:r>
              <a:rPr lang="en-US" sz="2400" dirty="0">
                <a:solidFill>
                  <a:srgbClr val="000099"/>
                </a:solidFill>
                <a:latin typeface="Bahnschrift Light" panose="020B0502040204020203" pitchFamily="34" charset="0"/>
              </a:rPr>
              <a:t>ading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</a:t>
            </a:r>
            <a:r>
              <a:rPr lang="en-US" sz="2400" dirty="0">
                <a:solidFill>
                  <a:srgbClr val="000099"/>
                </a:solidFill>
                <a:latin typeface="Bahnschrift Light" panose="020B0502040204020203" pitchFamily="34" charset="0"/>
              </a:rPr>
              <a:t>in AI, 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semiconductors, clean energy, biotechnology, and digital infrastructure </a:t>
            </a:r>
            <a:r>
              <a:rPr lang="en-US" sz="2400" dirty="0">
                <a:solidFill>
                  <a:srgbClr val="000099"/>
                </a:solidFill>
                <a:latin typeface="Bahnschrift Light" panose="020B0502040204020203" pitchFamily="34" charset="0"/>
              </a:rPr>
              <a:t>will sh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ape the global economy.</a:t>
            </a:r>
          </a:p>
          <a:p>
            <a:r>
              <a:rPr lang="en-US" sz="2400" b="1" dirty="0">
                <a:solidFill>
                  <a:srgbClr val="CCFFCC"/>
                </a:solidFill>
                <a:latin typeface="Bahnschrift Light" panose="020B0502040204020203" pitchFamily="34" charset="0"/>
              </a:rPr>
              <a:t>Regional Cooperation Will Deepen: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Stronger trade ag</a:t>
            </a:r>
            <a:r>
              <a:rPr lang="en-US" sz="2400" dirty="0">
                <a:solidFill>
                  <a:srgbClr val="000099"/>
                </a:solidFill>
                <a:latin typeface="Bahnschrift Light" panose="020B0502040204020203" pitchFamily="34" charset="0"/>
              </a:rPr>
              <a:t>re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ements, infrastructure connectivity, and economic partnerships across Asia will accelerate sustainable growth.</a:t>
            </a:r>
          </a:p>
          <a:p>
            <a:r>
              <a:rPr lang="en-US" sz="2400" b="1" dirty="0">
                <a:solidFill>
                  <a:srgbClr val="CCFFCC"/>
                </a:solidFill>
                <a:latin typeface="Bahnschrift Light" panose="020B0502040204020203" pitchFamily="34" charset="0"/>
              </a:rPr>
              <a:t>Resilient Supply Chains: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Businesses will increasingly diversify manufacturing and s</a:t>
            </a:r>
            <a:r>
              <a:rPr lang="en-US" sz="2400" dirty="0">
                <a:solidFill>
                  <a:srgbClr val="000099"/>
                </a:solidFill>
                <a:latin typeface="Bahnschrift Light" panose="020B0502040204020203" pitchFamily="34" charset="0"/>
              </a:rPr>
              <a:t>o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urcing through strategies such as </a:t>
            </a:r>
            <a:r>
              <a:rPr lang="en-US" sz="2400" i="1" dirty="0">
                <a:solidFill>
                  <a:srgbClr val="CCFFCC"/>
                </a:solidFill>
                <a:latin typeface="Bahnschrift Light" panose="020B0502040204020203" pitchFamily="34" charset="0"/>
              </a:rPr>
              <a:t>China+1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and friend-shoring to reduce geopolitical risks</a:t>
            </a:r>
            <a:r>
              <a:rPr lang="en-US" sz="1600" dirty="0">
                <a:solidFill>
                  <a:srgbClr val="CCFFCC"/>
                </a:solidFill>
                <a:latin typeface="Bahnschrift Light" panose="020B0502040204020203" pitchFamily="34" charset="0"/>
              </a:rPr>
              <a:t>.</a:t>
            </a:r>
          </a:p>
          <a:p>
            <a:r>
              <a:rPr lang="en-US" sz="2400" b="1" dirty="0">
                <a:solidFill>
                  <a:srgbClr val="CCFFCC"/>
                </a:solidFill>
                <a:latin typeface="Bahnschrift Light" panose="020B0502040204020203" pitchFamily="34" charset="0"/>
              </a:rPr>
              <a:t>Emerging Markets Will Gain Influence: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Rising consumer demand, expanding middle classes, and rapid urbanization in Asia will make emerging economies key drivers of global growth</a:t>
            </a:r>
            <a:r>
              <a:rPr lang="en-US" sz="1600" dirty="0">
                <a:solidFill>
                  <a:srgbClr val="CCFFCC"/>
                </a:solidFill>
                <a:latin typeface="Bahnschrift Light" panose="020B0502040204020203" pitchFamily="34" charset="0"/>
              </a:rPr>
              <a:t>.</a:t>
            </a:r>
          </a:p>
          <a:p>
            <a:r>
              <a:rPr lang="en-US" sz="2400" b="1" dirty="0">
                <a:solidFill>
                  <a:srgbClr val="CCFFCC"/>
                </a:solidFill>
                <a:latin typeface="Bahnschrift Light" panose="020B0502040204020203" pitchFamily="34" charset="0"/>
              </a:rPr>
              <a:t>A More Connected Economic Ecosystem:</a:t>
            </a:r>
            <a:r>
              <a:rPr lang="en-US" sz="2400" dirty="0">
                <a:solidFill>
                  <a:srgbClr val="CCFFCC"/>
                </a:solidFill>
                <a:latin typeface="Bahnschrift Light" panose="020B0502040204020203" pitchFamily="34" charset="0"/>
              </a:rPr>
              <a:t> The future will be characterized by greater digital integration, cross-border investment, and collaboration between Eastern and Western economies rather than complete economic separation</a:t>
            </a:r>
            <a:r>
              <a:rPr lang="en-US" sz="1600" dirty="0">
                <a:solidFill>
                  <a:srgbClr val="CCFFCC"/>
                </a:solidFill>
                <a:latin typeface="Bahnschrift Light" panose="020B0502040204020203" pitchFamily="34" charset="0"/>
              </a:rPr>
              <a:t>.</a:t>
            </a:r>
            <a:endParaRPr lang="en-US" sz="2400" dirty="0">
              <a:solidFill>
                <a:srgbClr val="CCFFCC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8659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87E56-9C2F-35D9-4B48-6F382AAC7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CC"/>
                </a:solidFill>
                <a:latin typeface="Bahnschrift SemiCondensed" panose="020B0502040204020203" pitchFamily="34" charset="0"/>
              </a:rPr>
              <a:t>10. Conclusion: A New Chapter in the Global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1715B-C7C9-549C-D2F2-596199630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/>
          <a:lstStyle/>
          <a:p>
            <a:r>
              <a:rPr lang="en-US" sz="2400" b="1" dirty="0">
                <a:solidFill>
                  <a:srgbClr val="9900FF"/>
                </a:solidFill>
                <a:latin typeface="Bahnschrift SemiLight" panose="020B0502040204020203" pitchFamily="34" charset="0"/>
              </a:rPr>
              <a:t>The global economy is entering an era of shared leadership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, where no single region solely determines the direction of trade, technology, and innovation.</a:t>
            </a:r>
          </a:p>
          <a:p>
            <a:r>
              <a:rPr lang="en-US" sz="2400" b="1" dirty="0">
                <a:solidFill>
                  <a:srgbClr val="9900FF"/>
                </a:solidFill>
                <a:latin typeface="Bahnschrift SemiLight" panose="020B0502040204020203" pitchFamily="34" charset="0"/>
              </a:rPr>
              <a:t>The rise of Eastern economies reflects long-term structural changes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, driven by demographics, industrial transformation, digitalization, and str</a:t>
            </a:r>
            <a:r>
              <a:rPr lang="en-US" sz="2400" dirty="0">
                <a:solidFill>
                  <a:srgbClr val="FFFFFF"/>
                </a:solidFill>
                <a:latin typeface="Bahnschrift SemiLight" panose="020B0502040204020203" pitchFamily="34" charset="0"/>
              </a:rPr>
              <a:t>at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egic investment.</a:t>
            </a:r>
          </a:p>
          <a:p>
            <a:r>
              <a:rPr lang="en-US" sz="2400" b="1" dirty="0">
                <a:solidFill>
                  <a:srgbClr val="9900FF"/>
                </a:solidFill>
                <a:latin typeface="Bahnschrift SemiLight" panose="020B0502040204020203" pitchFamily="34" charset="0"/>
              </a:rPr>
              <a:t>Success in the future will depend on adaptability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, as governm</a:t>
            </a:r>
            <a:r>
              <a:rPr lang="en-US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ents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 and businesses respond to evolving supply chains, emerging technologies, an</a:t>
            </a:r>
            <a:r>
              <a:rPr lang="en-US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d c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hanging geopolitical dynamics.</a:t>
            </a:r>
          </a:p>
          <a:p>
            <a:r>
              <a:rPr lang="en-US" sz="2400" b="1" dirty="0">
                <a:solidFill>
                  <a:srgbClr val="9900FF"/>
                </a:solidFill>
                <a:latin typeface="Bahnschrift SemiLight" panose="020B0502040204020203" pitchFamily="34" charset="0"/>
              </a:rPr>
              <a:t>Rather than replacing the West, the East is reshaping the global landscape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, creating a more interconnected, competitive, and balanced world econom</a:t>
            </a:r>
            <a:r>
              <a:rPr lang="en-US" sz="2400" dirty="0">
                <a:solidFill>
                  <a:srgbClr val="FFFFFF"/>
                </a:solidFill>
                <a:latin typeface="Bahnschrift SemiLight" panose="020B0502040204020203" pitchFamily="34" charset="0"/>
              </a:rPr>
              <a:t>y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.</a:t>
            </a:r>
          </a:p>
          <a:p>
            <a:r>
              <a:rPr lang="en-US" sz="2400" b="1" dirty="0">
                <a:solidFill>
                  <a:srgbClr val="9900FF"/>
                </a:solidFill>
                <a:latin typeface="Bahnschrift SemiLight" panose="020B0502040204020203" pitchFamily="34" charset="0"/>
              </a:rPr>
              <a:t>Closing Statement: 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The rise of the East is not </a:t>
            </a:r>
            <a:r>
              <a:rPr lang="en-US" sz="2400" dirty="0">
                <a:solidFill>
                  <a:srgbClr val="FFFFFF"/>
                </a:solidFill>
                <a:latin typeface="Bahnschrift SemiLight" panose="020B0502040204020203" pitchFamily="34" charset="0"/>
              </a:rPr>
              <a:t>the decline 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of the West—it is the emergence of a more interconnected and </a:t>
            </a:r>
            <a:r>
              <a:rPr lang="en-US" sz="2400" dirty="0">
                <a:solidFill>
                  <a:srgbClr val="FFFFFF"/>
                </a:solidFill>
                <a:latin typeface="Bahnschrift SemiLight" panose="020B0502040204020203" pitchFamily="34" charset="0"/>
              </a:rPr>
              <a:t>multipolar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 g</a:t>
            </a:r>
            <a:r>
              <a:rPr lang="en-US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lobal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economy, where 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collaboration and innovation will define </a:t>
            </a:r>
            <a:r>
              <a:rPr lang="en-US" sz="2400" dirty="0">
                <a:solidFill>
                  <a:srgbClr val="FFFFFF"/>
                </a:solidFill>
                <a:latin typeface="Bahnschrift SemiLight" panose="020B0502040204020203" pitchFamily="34" charset="0"/>
              </a:rPr>
              <a:t>the future</a:t>
            </a:r>
            <a:r>
              <a:rPr lang="en-US" sz="2400" dirty="0">
                <a:solidFill>
                  <a:srgbClr val="9900FF"/>
                </a:solidFill>
                <a:latin typeface="Bahnschrift Semi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2746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8" presetClass="entr" presetSubtype="0" accel="50000" fill="hold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40921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9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4" fill="hold">
                                          <p:stCondLst>
                                            <p:cond delay="9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" decel="50000" autoRev="1" fill="hold">
                                          <p:stCondLst>
                                            <p:cond delay="9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966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466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966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716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4C21C-230B-9473-6D48-BC16FD19C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33CCFF"/>
                </a:solidFill>
                <a:latin typeface="Bahnschrift SemiBold Condensed" panose="020B0502040204020203" pitchFamily="34" charset="0"/>
              </a:rPr>
              <a:t>Thanks for watching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40C40-8F06-86D6-7FB2-4698C1062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>
                <a:solidFill>
                  <a:srgbClr val="66FFFF"/>
                </a:solidFill>
                <a:latin typeface="Bahnschrift SemiBold SemiConden" panose="020B0502040204020203" pitchFamily="34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24012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8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758F-7AB9-202D-BA3F-FDDD138EC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CCFF"/>
                </a:solidFill>
              </a:rPr>
              <a:t>1. The Global Economic </a:t>
            </a:r>
            <a:r>
              <a:rPr lang="en-US" dirty="0">
                <a:solidFill>
                  <a:srgbClr val="85E8FF"/>
                </a:solidFill>
              </a:rPr>
              <a:t>Paradigm</a:t>
            </a:r>
            <a:r>
              <a:rPr lang="en-US" dirty="0">
                <a:solidFill>
                  <a:srgbClr val="00CCFF"/>
                </a:solidFill>
              </a:rPr>
              <a:t> Shift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5C1B4-BD06-09AD-AB94-4ED94C524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The World is Tilting East</a:t>
            </a:r>
          </a:p>
          <a:p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The Pivot: For 200 years, global wealth lived in the West. Today, it’s moving home.</a:t>
            </a:r>
          </a:p>
          <a:p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The Speed: The world’s economic center of gravity is shifting eastward at an unprecedented 140 kilometers per year.</a:t>
            </a:r>
          </a:p>
          <a:p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The Lineup:</a:t>
            </a:r>
          </a:p>
          <a:p>
            <a:pPr marL="742950" lvl="1" indent="-285750"/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The West: The G7 nations (</a:t>
            </a:r>
            <a:r>
              <a:rPr lang="en-US" b="1" i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US, UK, Europe, Japan</a:t>
            </a:r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) and the EU.</a:t>
            </a:r>
          </a:p>
          <a:p>
            <a:pPr marL="742950" lvl="1" indent="-285750"/>
            <a:r>
              <a:rPr lang="en-US" b="1" dirty="0">
                <a:solidFill>
                  <a:srgbClr val="090359"/>
                </a:solidFill>
                <a:latin typeface="Bahnschrift SemiCondensed" panose="020B0502040204020203" pitchFamily="34" charset="0"/>
              </a:rPr>
              <a:t>The East: Anchored by China and India, powered by the high-growth ASEAN economies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5616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0EC5-171B-D366-BE00-B098D2711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62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BD0F72"/>
                </a:solidFill>
                <a:latin typeface="Bahnschrift Light SemiCondensed" panose="020B0502040204020203" pitchFamily="34" charset="0"/>
              </a:rPr>
              <a:t>2.The Forgotten Glory of India and China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47B90-E20A-4B47-E825-75684508C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33055"/>
            <a:ext cx="11353800" cy="574963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00FF"/>
                </a:solidFill>
              </a:rPr>
              <a:t>Reclaiming a historical baseline, not establishing a new phenomenon: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B0B59"/>
                </a:solidFill>
              </a:rPr>
              <a:t>The Demographic Baseline:</a:t>
            </a:r>
            <a:r>
              <a:rPr lang="en-US" sz="2000" dirty="0">
                <a:solidFill>
                  <a:srgbClr val="2B0B59"/>
                </a:solidFill>
              </a:rPr>
              <a:t> Prior to industrialization, economic output directly tracked population scale. Labor volume dictated wealth.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B0B59"/>
                </a:solidFill>
              </a:rPr>
              <a:t>The Long-Term Equilibrium:</a:t>
            </a:r>
            <a:r>
              <a:rPr lang="en-US" sz="2000" dirty="0">
                <a:solidFill>
                  <a:srgbClr val="2B0B59"/>
                </a:solidFill>
              </a:rPr>
              <a:t> For nearly two millennia, China and India combined generated </a:t>
            </a:r>
            <a:r>
              <a:rPr lang="en-US" sz="2000" b="1" dirty="0">
                <a:solidFill>
                  <a:srgbClr val="2B0B59"/>
                </a:solidFill>
              </a:rPr>
              <a:t>50% to 60% of global GDP</a:t>
            </a:r>
            <a:r>
              <a:rPr lang="en-US" sz="2000" dirty="0">
                <a:solidFill>
                  <a:srgbClr val="2B0B59"/>
                </a:solidFill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00FF"/>
                </a:solidFill>
              </a:rPr>
              <a:t>The Geoeconomic Balance (Circa 1700):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B0B59"/>
                </a:solidFill>
              </a:rPr>
              <a:t>Mughal India (approx.25% of Global Wealth):</a:t>
            </a:r>
            <a:r>
              <a:rPr lang="en-US" sz="2000" dirty="0">
                <a:solidFill>
                  <a:srgbClr val="2B0B59"/>
                </a:solidFill>
              </a:rPr>
              <a:t> The world’s primary manufacturing hub, dominating international markets through high-value textiles, advanced shipbuilding, and spice networks.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B0B59"/>
                </a:solidFill>
              </a:rPr>
              <a:t>Qing China (approx.30%+ of Global GDP):</a:t>
            </a:r>
            <a:r>
              <a:rPr lang="en-US" sz="2000" dirty="0">
                <a:solidFill>
                  <a:srgbClr val="2B0B59"/>
                </a:solidFill>
              </a:rPr>
              <a:t> A highly centralized, bureaucratic trade machine holding an effective global monopoly on silk, porcelain, and tea.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00FF"/>
                </a:solidFill>
              </a:rPr>
              <a:t>The Structural Silver Drain:</a:t>
            </a:r>
            <a:r>
              <a:rPr lang="en-US" sz="2000" i="1" dirty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rgbClr val="2B0B59"/>
                </a:solidFill>
              </a:rPr>
              <a:t>The West operated under a permanent trade deficit. Because Europe lacked manufactured goods of interest to Eastern markets, Western merchants were forced to liquidate precious metals to pay for luxury imports.</a:t>
            </a:r>
          </a:p>
        </p:txBody>
      </p:sp>
    </p:spTree>
    <p:extLst>
      <p:ext uri="{BB962C8B-B14F-4D97-AF65-F5344CB8AC3E}">
        <p14:creationId xmlns:p14="http://schemas.microsoft.com/office/powerpoint/2010/main" val="171618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BBD07-1455-324F-3C30-BF98A84B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1999" cy="8239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FFFF"/>
                </a:solidFill>
                <a:latin typeface="Bahnschrift SemiBold Condensed" panose="020B0502040204020203" pitchFamily="34" charset="0"/>
              </a:rPr>
              <a:t>3.</a:t>
            </a:r>
            <a:r>
              <a:rPr lang="en-US" dirty="0">
                <a:latin typeface="Bahnschrift SemiBold Condensed" panose="020B0502040204020203" pitchFamily="34" charset="0"/>
              </a:rPr>
              <a:t> </a:t>
            </a:r>
            <a:r>
              <a:rPr lang="en-US" dirty="0">
                <a:solidFill>
                  <a:srgbClr val="00FFFF"/>
                </a:solidFill>
                <a:latin typeface="Bahnschrift SemiBold Condensed" panose="020B0502040204020203" pitchFamily="34" charset="0"/>
              </a:rPr>
              <a:t>The Architecture of the Great Inversion (1800–1900)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73C88-9DB0-F02A-6A26-43D823C96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89039"/>
            <a:ext cx="5997575" cy="459652"/>
          </a:xfrm>
        </p:spPr>
        <p:txBody>
          <a:bodyPr/>
          <a:lstStyle/>
          <a:p>
            <a:r>
              <a:rPr lang="en-US" dirty="0">
                <a:solidFill>
                  <a:srgbClr val="FF3300"/>
                </a:solidFill>
              </a:rPr>
              <a:t>Artisanal Diminishing Returns (The East)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6AEEA-C8C0-5168-9C64-DF0232DEA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89039"/>
            <a:ext cx="6019800" cy="459652"/>
          </a:xfrm>
        </p:spPr>
        <p:txBody>
          <a:bodyPr/>
          <a:lstStyle/>
          <a:p>
            <a:r>
              <a:rPr lang="en-US" dirty="0">
                <a:solidFill>
                  <a:srgbClr val="FF3300"/>
                </a:solidFill>
              </a:rPr>
              <a:t>Capital-Intensive Scaling (The West)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C0C43D-450C-3C6A-4091-B7EF2C9D8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70364"/>
            <a:ext cx="5997574" cy="498763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66"/>
                </a:solidFill>
                <a:latin typeface="Bahnschrift Condensed" panose="020B0502040204020203" pitchFamily="34" charset="0"/>
              </a:rPr>
              <a:t>Increasing</a:t>
            </a:r>
            <a: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Bahnschrift Condensed" panose="020B0502040204020203" pitchFamily="34" charset="0"/>
              </a:rPr>
              <a:t>Returns to Scale: </a:t>
            </a:r>
            <a: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  <a:t>Capital investments in steam, automation, and infrastructure generated compounding output gains.</a:t>
            </a:r>
          </a:p>
          <a:p>
            <a:r>
              <a:rPr lang="en-US" sz="2400" b="1" dirty="0">
                <a:solidFill>
                  <a:srgbClr val="FF0066"/>
                </a:solidFill>
                <a:latin typeface="Bahnschrift Condensed" panose="020B0502040204020203" pitchFamily="34" charset="0"/>
              </a:rPr>
              <a:t>Asymmetric Terms of Trade:</a:t>
            </a:r>
            <a: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  <a:t> Colonial policies forced the East into raw material supply, keeping high-value margins in the West.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3399FF"/>
                </a:solidFill>
                <a:latin typeface="Candara" panose="020E0502030303020204" pitchFamily="34" charset="0"/>
              </a:rPr>
              <a:t>Fig:</a:t>
            </a:r>
          </a:p>
          <a:p>
            <a:pPr marL="0" indent="0">
              <a:buNone/>
            </a:pPr>
            <a:r>
              <a:rPr lang="en-US" sz="1400" dirty="0">
                <a:latin typeface="Candara" panose="020E0502030303020204" pitchFamily="34" charset="0"/>
              </a:rPr>
              <a:t> </a:t>
            </a:r>
            <a:r>
              <a:rPr lang="en-US" sz="1800" dirty="0">
                <a:solidFill>
                  <a:srgbClr val="CCFFCC"/>
                </a:solidFill>
                <a:latin typeface="Candara" panose="020E0502030303020204" pitchFamily="34" charset="0"/>
              </a:rPr>
              <a:t>Western Pre-Industrial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CCFFCC"/>
                </a:solidFill>
                <a:latin typeface="Candara" panose="020E0502030303020204" pitchFamily="34" charset="0"/>
              </a:rPr>
              <a:t> Capital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CCFFCC"/>
                </a:solidFill>
                <a:latin typeface="Candara" panose="020E0502030303020204" pitchFamily="34" charset="0"/>
              </a:rPr>
              <a:t> Centers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1B5F41B-26DA-DF25-80AC-97808DD24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648690"/>
            <a:ext cx="5975349" cy="5209309"/>
          </a:xfrm>
        </p:spPr>
        <p:txBody>
          <a:bodyPr/>
          <a:lstStyle/>
          <a:p>
            <a:r>
              <a:rPr lang="en-US" sz="2400" b="1" dirty="0">
                <a:solidFill>
                  <a:srgbClr val="FF0066"/>
                </a:solidFill>
                <a:latin typeface="Bahnschrift Condensed" panose="020B0502040204020203" pitchFamily="34" charset="0"/>
              </a:rPr>
              <a:t>Labor-Absorbing Growth:</a:t>
            </a:r>
            <a: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  <a:t> Increased inputs yielded lower marginal returns per worker due to fixed land constraints.</a:t>
            </a:r>
          </a:p>
          <a:p>
            <a:pPr marL="0" indent="0">
              <a:buNone/>
            </a:pPr>
            <a:b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</a:br>
            <a: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  <a:t>• </a:t>
            </a:r>
            <a:r>
              <a:rPr lang="en-US" sz="2400" b="1" dirty="0">
                <a:solidFill>
                  <a:srgbClr val="FF0066"/>
                </a:solidFill>
                <a:latin typeface="Bahnschrift Condensed" panose="020B0502040204020203" pitchFamily="34" charset="0"/>
              </a:rPr>
              <a:t>Structural Stagnation:</a:t>
            </a:r>
            <a:r>
              <a:rPr lang="en-US" sz="2400" dirty="0">
                <a:solidFill>
                  <a:srgbClr val="FF0066"/>
                </a:solidFill>
                <a:latin typeface="Bahnschrift Condensed" panose="020B0502040204020203" pitchFamily="34" charset="0"/>
              </a:rPr>
              <a:t> Reliance on highly sophisticated, manual processes limited domestic output scaling.</a:t>
            </a:r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sz="2400" b="1" dirty="0">
                <a:solidFill>
                  <a:srgbClr val="3399FF"/>
                </a:solidFill>
                <a:latin typeface="Constantia" panose="02030602050306030303" pitchFamily="18" charset="0"/>
              </a:rPr>
              <a:t>Fig: </a:t>
            </a:r>
            <a:r>
              <a:rPr lang="en-US" sz="1800" dirty="0">
                <a:solidFill>
                  <a:srgbClr val="CCFFCC"/>
                </a:solidFill>
                <a:latin typeface="Constantia" panose="02030602050306030303" pitchFamily="18" charset="0"/>
              </a:rPr>
              <a:t>An imagery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CCFFCC"/>
                </a:solidFill>
                <a:latin typeface="Constantia" panose="02030602050306030303" pitchFamily="18" charset="0"/>
              </a:rPr>
              <a:t>From China’s Qing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CCFFCC"/>
                </a:solidFill>
                <a:latin typeface="Constantia" panose="02030602050306030303" pitchFamily="18" charset="0"/>
              </a:rPr>
              <a:t>Dynasty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A160E2-4066-6BED-3CD6-09FB55510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4544291"/>
            <a:ext cx="3155373" cy="23137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CD6CFA-881C-BC3A-FAD5-2CD5BB253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882" y="4544291"/>
            <a:ext cx="3155373" cy="231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14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14CB9-A020-2B84-606F-ABC22675C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6256"/>
            <a:ext cx="12192000" cy="823912"/>
          </a:xfrm>
        </p:spPr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4.</a:t>
            </a:r>
            <a:r>
              <a:rPr lang="en-US" b="1" dirty="0">
                <a:latin typeface="Bahnschrift Light" panose="020B0502040204020203" pitchFamily="34" charset="0"/>
              </a:rPr>
              <a:t>G7 vs. E7 Realignment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98261-BDE3-6EBD-D481-8302231B7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90169"/>
            <a:ext cx="5997575" cy="589249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" panose="020B0502040204020203" pitchFamily="34" charset="0"/>
              </a:rPr>
              <a:t>The G7 Bloc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" panose="020B0502040204020203" pitchFamily="34" charset="0"/>
              </a:rPr>
              <a:t>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" panose="020B0502040204020203" pitchFamily="34" charset="0"/>
              </a:rPr>
              <a:t>(Advanced / Financialized)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A27B1C-B28B-D0CD-9355-A3FCAC2FF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579418"/>
            <a:ext cx="5997575" cy="527858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The </a:t>
            </a:r>
            <a:r>
              <a:rPr lang="en-US" sz="2400" b="1" i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MER</a:t>
            </a:r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Valuation Mirage: </a:t>
            </a:r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Market Exchange Rates mask real output volumes; G7 accounts for under 30% of global GDP.</a:t>
            </a:r>
          </a:p>
          <a:p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Tertiary Sector Bias:</a:t>
            </a:r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 GDP is heavily financialized, anchored in consumption, services, debt expansion, and IP monopolies.</a:t>
            </a:r>
          </a:p>
          <a:p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Low MPk maturity: </a:t>
            </a:r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Matured capital structures facing stagnant productivity and severe demographic contraction.</a:t>
            </a:r>
            <a:endParaRPr lang="en-US" sz="24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US" sz="240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B55D55-07DC-47C1-3BD1-60636540CA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90169"/>
            <a:ext cx="6019800" cy="589249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" panose="020B0502040204020203" pitchFamily="34" charset="0"/>
              </a:rPr>
              <a:t>The E7 Bloc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" panose="020B0502040204020203" pitchFamily="34" charset="0"/>
              </a:rPr>
              <a:t>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" panose="020B0502040204020203" pitchFamily="34" charset="0"/>
              </a:rPr>
              <a:t>(Emerging / Productive)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7C8D3D-DF0C-38DB-1366-702925B81B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579418"/>
            <a:ext cx="6019800" cy="527858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The </a:t>
            </a:r>
            <a:r>
              <a:rPr lang="en-US" sz="2400" b="1" i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PPP</a:t>
            </a:r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volume correction: </a:t>
            </a:r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Price-level adjustments reveal the E7 commands over 35% of global physical output.</a:t>
            </a:r>
          </a:p>
          <a:p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Secondary Sector Engine: </a:t>
            </a:r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Growth is structurally tied to tangible industrial manufacturing, capital scaling, and resource processing.</a:t>
            </a:r>
          </a:p>
          <a:p>
            <a:r>
              <a:rPr lang="en-US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Capital Efficiency Edge: </a:t>
            </a:r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Low input costs maximize the marginal productivity of capital (MPk) , shifting the global supply core.</a:t>
            </a:r>
            <a:endParaRPr lang="en-US" sz="24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45216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52" presetID="49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4D1A3-ECA6-C8E3-1007-105E4CDC6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2191999" cy="964911"/>
          </a:xfrm>
        </p:spPr>
        <p:txBody>
          <a:bodyPr/>
          <a:lstStyle/>
          <a:p>
            <a:r>
              <a:rPr lang="en-US" b="1" dirty="0">
                <a:solidFill>
                  <a:srgbClr val="0000CC"/>
                </a:solidFill>
                <a:latin typeface="Bahnschrift SemiBold Condensed" panose="020B0502040204020203" pitchFamily="34" charset="0"/>
              </a:rPr>
              <a:t>5.Key Drivers of Eastern Economic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0A3A-FDE8-9440-8D7C-A27115819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0036"/>
            <a:ext cx="12192000" cy="5527964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Demographic Advantage: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A young and growing workforce, coupled with rapid urbanization and an expanding middle class, fuels productivity and domestic consumption.</a:t>
            </a:r>
          </a:p>
          <a:p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Technological Leapfrogging: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Many Asian economies bypassed legacy infrastructure, adopting 5G, digital banking, AI, and mobile payment ecosystems to accelerate growth.</a:t>
            </a:r>
          </a:p>
          <a:p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Industrial Transformation: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China has evolved into a global supplier of advanced machinery, industrial components, and clean-energy technologies, supporting manufacturing across Asia and beyond.</a:t>
            </a:r>
          </a:p>
          <a:p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High Savings &amp; Capital Formation: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Strong household savings provide stable domestic capital for investments in infrastructure, innovation, and long-term economic development.</a:t>
            </a:r>
          </a:p>
          <a:p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Regional </a:t>
            </a:r>
            <a:r>
              <a:rPr lang="en-US" sz="2000" b="1" dirty="0">
                <a:solidFill>
                  <a:srgbClr val="FFFFFF"/>
                </a:solidFill>
                <a:latin typeface="Bahnschrift SemiLight" panose="020B0502040204020203" pitchFamily="34" charset="0"/>
              </a:rPr>
              <a:t>Inte</a:t>
            </a:r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gration: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Stronger trade partnerships, resilient supply chains, and regional agreements have enhanced economic cooperation and boosted exports.</a:t>
            </a:r>
          </a:p>
          <a:p>
            <a:r>
              <a:rPr lang="en-US" sz="2000" b="1" dirty="0">
                <a:solidFill>
                  <a:srgbClr val="FFFFFF"/>
                </a:solidFill>
                <a:latin typeface="Bahnschrift SemiLight" panose="020B0502040204020203" pitchFamily="34" charset="0"/>
              </a:rPr>
              <a:t>Innovation</a:t>
            </a:r>
            <a:r>
              <a:rPr lang="en-US" sz="2000" b="1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&amp; Manufacturing Leadership: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Increasing investments in research, semiconductor production, </a:t>
            </a:r>
            <a:r>
              <a:rPr lang="en-US" sz="2000" dirty="0">
                <a:solidFill>
                  <a:srgbClr val="FFFFFF"/>
                </a:solidFill>
                <a:latin typeface="Bahnschrift SemiLight" panose="020B0502040204020203" pitchFamily="34" charset="0"/>
              </a:rPr>
              <a:t>renewable</a:t>
            </a:r>
            <a:r>
              <a:rPr lang="en-US" sz="2000" dirty="0">
                <a:solidFill>
                  <a:srgbClr val="0000FF"/>
                </a:solidFill>
                <a:latin typeface="Bahnschrift SemiLight" panose="020B0502040204020203" pitchFamily="34" charset="0"/>
              </a:rPr>
              <a:t> energy, and advanced manufacturing are strengthening the East's global competitiveness.</a:t>
            </a:r>
          </a:p>
        </p:txBody>
      </p:sp>
    </p:spTree>
    <p:extLst>
      <p:ext uri="{BB962C8B-B14F-4D97-AF65-F5344CB8AC3E}">
        <p14:creationId xmlns:p14="http://schemas.microsoft.com/office/powerpoint/2010/main" val="1574382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91EDB-143B-15D6-3FFC-71F83A38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8472"/>
          </a:xfrm>
        </p:spPr>
        <p:txBody>
          <a:bodyPr/>
          <a:lstStyle/>
          <a:p>
            <a:r>
              <a:rPr lang="en-US" dirty="0"/>
              <a:t>6.</a:t>
            </a:r>
            <a:r>
              <a:rPr lang="en-US" b="1" dirty="0">
                <a:latin typeface="Bahnschrift SemiBold Condensed" panose="020B0502040204020203" pitchFamily="34" charset="0"/>
              </a:rPr>
              <a:t>Major Economic Engines of the East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6ECA7-5698-E032-B66D-077766780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288472"/>
            <a:ext cx="12191999" cy="5569527"/>
          </a:xfrm>
        </p:spPr>
        <p:txBody>
          <a:bodyPr/>
          <a:lstStyle/>
          <a:p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China: Industrial and technological superpower leading in EVs, batteries, drones, solar energy, and advanced manufacturing</a:t>
            </a:r>
            <a:r>
              <a:rPr lang="en-US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.</a:t>
            </a:r>
          </a:p>
          <a:p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India: Digital and service engine driven by public digital infrastructure, consumer tech, service exports, and “Make in India” manufacturing.</a:t>
            </a:r>
          </a:p>
          <a:p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Japan &amp; South Korea: High-tech anchors specializing in semiconductors, displays, shipbuilding, robotics, precision m</a:t>
            </a:r>
            <a:r>
              <a:rPr lang="en-US" sz="2400" i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ac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hin</a:t>
            </a:r>
            <a:r>
              <a:rPr lang="en-US" sz="2400" i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e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ry,</a:t>
            </a:r>
            <a:r>
              <a:rPr lang="en-US" sz="2400" i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a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n</a:t>
            </a:r>
            <a:r>
              <a:rPr lang="en-US" sz="2400" i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d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 a</a:t>
            </a:r>
            <a:r>
              <a:rPr lang="en-US" sz="2400" i="1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ut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o</a:t>
            </a:r>
            <a:r>
              <a:rPr lang="en-US" sz="2400" i="1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m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oti</a:t>
            </a:r>
            <a:r>
              <a:rPr lang="en-US" sz="2400" i="1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ve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2400" i="1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en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gi</a:t>
            </a:r>
            <a:r>
              <a:rPr lang="en-US" sz="2400" i="1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ne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e</a:t>
            </a:r>
            <a:r>
              <a:rPr lang="en-US" sz="2400" i="1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ri</a:t>
            </a:r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ng. For example: companies like Samsung , Sk Hynix etc</a:t>
            </a:r>
          </a:p>
          <a:p>
            <a:r>
              <a:rPr lang="en-US" sz="2400" i="1" dirty="0">
                <a:solidFill>
                  <a:srgbClr val="0000FF"/>
                </a:solidFill>
                <a:latin typeface="Bahnschrift SemiBold Condensed" panose="020B0502040204020203" pitchFamily="34" charset="0"/>
              </a:rPr>
              <a:t>ASEAN Bloc: Alternative manufacturing hub benefiting from “China+1” strategies, with strengths in EV batteries and semiconductor packaging.</a:t>
            </a:r>
            <a:endParaRPr lang="en-US" sz="3600" i="1" dirty="0">
              <a:solidFill>
                <a:srgbClr val="0000FF"/>
              </a:solidFill>
              <a:latin typeface="Bahnschrift SemiBold Condensed" panose="020B0502040204020203" pitchFamily="34" charset="0"/>
            </a:endParaRP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F1FB43-AAFA-9324-21FE-68AFDAF7B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80" y="4163291"/>
            <a:ext cx="5738811" cy="257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75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8" presetClass="entr" presetSubtype="0" accel="5000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48068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" decel="50000" autoRev="1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397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897"/>
                            </p:stCondLst>
                            <p:childTnLst>
                              <p:par>
                                <p:cTn id="34" presetID="5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5FB67-49B9-8269-E9A0-A27E4BB8A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64625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FF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7. Influential Groups, Associations &amp; Industrial Sectors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A580D-5A90-E127-3E6A-B7F17212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1382"/>
            <a:ext cx="12192000" cy="584661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BRICS+:</a:t>
            </a:r>
            <a:r>
              <a:rPr lang="en-US" sz="2400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 Expanding economic bloc promoting alternative financial systems and reducing reliance on Western institutions.</a:t>
            </a:r>
          </a:p>
          <a:p>
            <a:r>
              <a:rPr lang="en-US" sz="2400" b="1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RCEP:</a:t>
            </a:r>
            <a:r>
              <a:rPr lang="en-US" sz="2400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 The world's largest free trade agreement, strengthening trade and economic integration across Asia.</a:t>
            </a:r>
          </a:p>
          <a:p>
            <a:r>
              <a:rPr lang="en-US" sz="2400" b="1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SCO:</a:t>
            </a:r>
            <a:r>
              <a:rPr lang="en-US" sz="2400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 Enhances regional security, connectivity, and economic cooperation across Eurasia.</a:t>
            </a:r>
          </a:p>
          <a:p>
            <a:r>
              <a:rPr lang="en-US" sz="2400" b="1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Semiconductors &amp; Electronics:</a:t>
            </a:r>
            <a:r>
              <a:rPr lang="en-US" sz="2400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 TSMC, Samsung, and SK Hynix lead global chip manufacturing and electronics.</a:t>
            </a:r>
          </a:p>
          <a:p>
            <a:r>
              <a:rPr lang="en-US" sz="2400" b="1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Green Technology &amp; EVs:</a:t>
            </a:r>
            <a:r>
              <a:rPr lang="en-US" sz="2400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 BYD and CATL dominate electric vehicles and lithium-ion battery production.</a:t>
            </a:r>
          </a:p>
          <a:p>
            <a:r>
              <a:rPr lang="en-US" sz="2400" b="1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Digital Infrastructure:</a:t>
            </a:r>
            <a:r>
              <a:rPr lang="en-US" sz="2400" dirty="0">
                <a:solidFill>
                  <a:srgbClr val="1D04B0"/>
                </a:solidFill>
                <a:latin typeface="Bahnschrift SemiBold SemiConden" panose="020B0502040204020203" pitchFamily="34" charset="0"/>
              </a:rPr>
              <a:t> Reliance Jio, Tencent, and Alibaba drive digital transformation, e-commerce, and fintech across Asia.</a:t>
            </a:r>
          </a:p>
        </p:txBody>
      </p:sp>
    </p:spTree>
    <p:extLst>
      <p:ext uri="{BB962C8B-B14F-4D97-AF65-F5344CB8AC3E}">
        <p14:creationId xmlns:p14="http://schemas.microsoft.com/office/powerpoint/2010/main" val="3738201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C8A25-084F-3735-EE3F-70630902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923348"/>
          </a:xfrm>
        </p:spPr>
        <p:txBody>
          <a:bodyPr/>
          <a:lstStyle/>
          <a:p>
            <a:r>
              <a:rPr lang="en-US" dirty="0">
                <a:latin typeface="Bahnschrift SemiLight SemiConde" panose="020B0502040204020203" pitchFamily="34" charset="0"/>
              </a:rPr>
              <a:t>8.</a:t>
            </a:r>
            <a:r>
              <a:rPr lang="en-US" dirty="0">
                <a:solidFill>
                  <a:srgbClr val="000099"/>
                </a:solidFill>
                <a:latin typeface="Bahnschrift SemiLight SemiConde" panose="020B0502040204020203" pitchFamily="34" charset="0"/>
              </a:rPr>
              <a:t>Growth Catalysts for Eastern Economies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8F34-E558-1F38-C8F2-0C188DF8A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94509"/>
            <a:ext cx="12192000" cy="590203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De-Dollarization: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Expand 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local cur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rency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trade and cross-border digital payment systems 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t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o re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d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uce r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eliance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on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the US dollar.</a:t>
            </a:r>
          </a:p>
          <a:p>
            <a:r>
              <a:rPr lang="en-US" b="1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Infrastructure Connec</a:t>
            </a:r>
            <a:r>
              <a:rPr lang="en-US" b="1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tivity</a:t>
            </a:r>
            <a:r>
              <a:rPr lang="en-US" b="1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: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Strengthen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regional integration through projects like the BRI, INS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TC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, 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and cross-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border energy and transport networks.</a:t>
            </a:r>
          </a:p>
          <a:p>
            <a:r>
              <a:rPr lang="en-US" b="1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Innovation &amp; R&amp;D: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Increase investment in AI, quantum computing, biotechnology, space technology, and other frontier industries.</a:t>
            </a:r>
          </a:p>
          <a:p>
            <a:r>
              <a:rPr lang="en-US" b="1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Capital Market Reforms: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Improve transparency, gover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nance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, an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d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Bahnschrift SemiCondensed" panose="020B0502040204020203" pitchFamily="34" charset="0"/>
              </a:rPr>
              <a:t>market depth</a:t>
            </a:r>
            <a:r>
              <a:rPr lang="en-US" dirty="0">
                <a:solidFill>
                  <a:srgbClr val="0000FF"/>
                </a:solidFill>
                <a:latin typeface="Bahnschrift SemiCondensed" panose="020B0502040204020203" pitchFamily="34" charset="0"/>
              </a:rPr>
              <a:t> to attract greater global investment.</a:t>
            </a:r>
          </a:p>
        </p:txBody>
      </p:sp>
    </p:spTree>
    <p:extLst>
      <p:ext uri="{BB962C8B-B14F-4D97-AF65-F5344CB8AC3E}">
        <p14:creationId xmlns:p14="http://schemas.microsoft.com/office/powerpoint/2010/main" val="1280377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1336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30" baseType="lpstr">
      <vt:lpstr>Malgun Gothic Semilight</vt:lpstr>
      <vt:lpstr>Yu Gothic UI</vt:lpstr>
      <vt:lpstr>Aptos</vt:lpstr>
      <vt:lpstr>Aptos Display</vt:lpstr>
      <vt:lpstr>Arial</vt:lpstr>
      <vt:lpstr>Arial Narrow</vt:lpstr>
      <vt:lpstr>Bahnschrift Condensed</vt:lpstr>
      <vt:lpstr>Bahnschrift Light</vt:lpstr>
      <vt:lpstr>Bahnschrift Light SemiCondensed</vt:lpstr>
      <vt:lpstr>Bahnschrift SemiBold Condensed</vt:lpstr>
      <vt:lpstr>Bahnschrift SemiBold SemiConden</vt:lpstr>
      <vt:lpstr>Bahnschrift SemiCondensed</vt:lpstr>
      <vt:lpstr>Bahnschrift SemiLight</vt:lpstr>
      <vt:lpstr>Bahnschrift SemiLight SemiConde</vt:lpstr>
      <vt:lpstr>Candara</vt:lpstr>
      <vt:lpstr>Constantia</vt:lpstr>
      <vt:lpstr>Courier New</vt:lpstr>
      <vt:lpstr>Office Theme</vt:lpstr>
      <vt:lpstr>SHIFT OF ECONOMIC POWER FROM WEST TO EAST</vt:lpstr>
      <vt:lpstr>1. The Global Economic Paradigm Shift</vt:lpstr>
      <vt:lpstr>2.The Forgotten Glory of India and China</vt:lpstr>
      <vt:lpstr>3. The Architecture of the Great Inversion (1800–1900)</vt:lpstr>
      <vt:lpstr>4.G7 vs. E7 Realignment</vt:lpstr>
      <vt:lpstr>5.Key Drivers of Eastern Economic Growth</vt:lpstr>
      <vt:lpstr>6.Major Economic Engines of the East</vt:lpstr>
      <vt:lpstr>7. Influential Groups, Associations &amp; Industrial Sectors</vt:lpstr>
      <vt:lpstr>8.Growth Catalysts for Eastern Economies</vt:lpstr>
      <vt:lpstr>9. Future Outlook: The Next Phase of Global Economic Power</vt:lpstr>
      <vt:lpstr>10. Conclusion: A New Chapter in the Global Economy</vt:lpstr>
      <vt:lpstr>Thanks for watching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Niladri Sarkar</dc:creator>
  <cp:lastModifiedBy>Niladri Sarkar</cp:lastModifiedBy>
  <cp:revision>2</cp:revision>
  <dcterms:created xsi:type="dcterms:W3CDTF">2026-07-13T18:01:10Z</dcterms:created>
  <dcterms:modified xsi:type="dcterms:W3CDTF">2026-07-14T18:48:18Z</dcterms:modified>
</cp:coreProperties>
</file>