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hero_tit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40080" y="548640"/>
            <a:ext cx="822960" cy="822960"/>
          </a:xfrm>
          <a:prstGeom prst="ellipse">
            <a:avLst/>
          </a:prstGeom>
          <a:noFill/>
          <a:ln w="22225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690372" y="598932"/>
            <a:ext cx="722376" cy="722376"/>
          </a:xfrm>
          <a:prstGeom prst="ellipse">
            <a:avLst/>
          </a:prstGeom>
          <a:noFill/>
          <a:ln w="9525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77240" y="786384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 i="0">
                <a:solidFill>
                  <a:srgbClr val="C9A227"/>
                </a:solidFill>
                <a:latin typeface="Georgia"/>
              </a:rPr>
              <a:t>$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965960"/>
            <a:ext cx="86868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 spc="320">
                <a:solidFill>
                  <a:srgbClr val="E4C976"/>
                </a:solidFill>
                <a:latin typeface="Calibri"/>
              </a:rPr>
              <a:t>A GLOBAL CURRENCY BRIEFING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2395728"/>
            <a:ext cx="10424160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0" b="1" i="0">
                <a:solidFill>
                  <a:srgbClr val="FFFFFF"/>
                </a:solidFill>
                <a:latin typeface="Georgia"/>
              </a:rPr>
              <a:t>Dedollarization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932688" y="3639312"/>
            <a:ext cx="2377440" cy="0"/>
          </a:xfrm>
          <a:prstGeom prst="line">
            <a:avLst/>
          </a:prstGeom>
          <a:ln w="28575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14400" y="3822191"/>
            <a:ext cx="969264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0" i="1">
                <a:solidFill>
                  <a:srgbClr val="E7EEE9"/>
                </a:solidFill>
                <a:latin typeface="Georgia"/>
              </a:rPr>
              <a:t>Is the world really moving away from the U.S. Dollar?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580644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i="0">
                <a:solidFill>
                  <a:srgbClr val="B9C7BE"/>
                </a:solidFill>
                <a:latin typeface="Calibri"/>
              </a:rPr>
              <a:t>An evidence-based look at reserves, trade, gold &amp; the multipolar money debate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6263640"/>
            <a:ext cx="54864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 i="0" spc="240">
                <a:solidFill>
                  <a:srgbClr val="C9A227"/>
                </a:solidFill>
                <a:latin typeface="Calibri"/>
              </a:rPr>
              <a:t>JULY 2026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light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75720" y="6473952"/>
            <a:ext cx="5486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 i="0">
                <a:solidFill>
                  <a:srgbClr val="8A9790"/>
                </a:solidFill>
                <a:latin typeface="Calibri"/>
              </a:rPr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473952"/>
            <a:ext cx="31089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spc="160">
                <a:solidFill>
                  <a:srgbClr val="8A9790"/>
                </a:solidFill>
                <a:latin typeface="Calibri"/>
              </a:rPr>
              <a:t>DEDOLLARIZATION  · 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spc="260">
                <a:solidFill>
                  <a:srgbClr val="12513C"/>
                </a:solidFill>
                <a:latin typeface="Calibri"/>
              </a:rPr>
              <a:t>THE VERDICT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50392"/>
            <a:ext cx="96012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0A2E22"/>
                </a:solidFill>
                <a:latin typeface="Georgia"/>
              </a:rPr>
              <a:t>Diversification, Not Collapse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85800" y="1481328"/>
            <a:ext cx="1280160" cy="0"/>
          </a:xfrm>
          <a:prstGeom prst="line">
            <a:avLst/>
          </a:prstGeom>
          <a:ln w="31750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685800" y="1828800"/>
            <a:ext cx="5029200" cy="23317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05840" y="2057400"/>
            <a:ext cx="43891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 spc="140">
                <a:solidFill>
                  <a:srgbClr val="55625B"/>
                </a:solidFill>
                <a:latin typeface="Calibri"/>
              </a:rPr>
              <a:t>DEDOLLARIZATION SEVERITY INDEX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05840" y="2788920"/>
            <a:ext cx="4389120" cy="384048"/>
          </a:xfrm>
          <a:prstGeom prst="roundRect">
            <a:avLst>
              <a:gd name="adj" fmla="val 50000"/>
            </a:avLst>
          </a:prstGeom>
          <a:solidFill>
            <a:srgbClr val="E7EC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1005840" y="2788920"/>
            <a:ext cx="1755648" cy="384048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05840" y="3282696"/>
            <a:ext cx="43891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0">
                <a:solidFill>
                  <a:srgbClr val="8A9790"/>
                </a:solidFill>
                <a:latin typeface="Calibri"/>
              </a:rPr>
              <a:t>0  —  NO CHANGE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3282696"/>
            <a:ext cx="43891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000" b="0" i="0">
                <a:solidFill>
                  <a:srgbClr val="8A9790"/>
                </a:solidFill>
                <a:latin typeface="Calibri"/>
              </a:rPr>
              <a:t>10  —  FULL COLLAPSE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3520440"/>
            <a:ext cx="18288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 i="0">
                <a:solidFill>
                  <a:srgbClr val="0A2E22"/>
                </a:solidFill>
                <a:latin typeface="Georgia"/>
              </a:rPr>
              <a:t>4 / 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360" y="3611880"/>
            <a:ext cx="25603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 i="1">
                <a:solidFill>
                  <a:srgbClr val="55625B"/>
                </a:solidFill>
                <a:latin typeface="Calibri"/>
              </a:rPr>
              <a:t>structural trend,</a:t>
            </a:r>
          </a:p>
          <a:p>
            <a:pPr algn="l">
              <a:lnSpc>
                <a:spcPct val="120000"/>
              </a:lnSpc>
            </a:pPr>
            <a:r>
              <a:rPr sz="1200" b="0" i="1">
                <a:solidFill>
                  <a:srgbClr val="55625B"/>
                </a:solidFill>
                <a:latin typeface="Calibri"/>
              </a:rPr>
              <a:t>accelerating but not a crisis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5040" y="182880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 spc="140">
                <a:solidFill>
                  <a:srgbClr val="55625B"/>
                </a:solidFill>
                <a:latin typeface="Calibri"/>
              </a:rPr>
              <a:t>THREE TAKEAWAYS</a:t>
            </a:r>
          </a:p>
        </p:txBody>
      </p:sp>
      <p:sp>
        <p:nvSpPr>
          <p:cNvPr id="17" name="Oval 16"/>
          <p:cNvSpPr/>
          <p:nvPr/>
        </p:nvSpPr>
        <p:spPr>
          <a:xfrm>
            <a:off x="6035040" y="2267712"/>
            <a:ext cx="310896" cy="310896"/>
          </a:xfrm>
          <a:prstGeom prst="ellipse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035040" y="2267712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E4C976"/>
                </a:solidFill>
                <a:latin typeface="Georgia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2240280"/>
            <a:ext cx="539496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 i="0">
                <a:solidFill>
                  <a:srgbClr val="14201A"/>
                </a:solidFill>
                <a:latin typeface="Calibri"/>
              </a:rPr>
              <a:t>The dollar's role is eroding at the margins — reserves, not trade or trading volume.</a:t>
            </a:r>
          </a:p>
        </p:txBody>
      </p:sp>
      <p:sp>
        <p:nvSpPr>
          <p:cNvPr id="20" name="Oval 19"/>
          <p:cNvSpPr/>
          <p:nvPr/>
        </p:nvSpPr>
        <p:spPr>
          <a:xfrm>
            <a:off x="6035040" y="3227832"/>
            <a:ext cx="310896" cy="310896"/>
          </a:xfrm>
          <a:prstGeom prst="ellipse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035040" y="3227832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E4C976"/>
                </a:solidFill>
                <a:latin typeface="Georgia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3200400"/>
            <a:ext cx="539496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 i="0">
                <a:solidFill>
                  <a:srgbClr val="14201A"/>
                </a:solidFill>
                <a:latin typeface="Calibri"/>
              </a:rPr>
              <a:t>No single rival is ready: the euro lacks unity, the renminbi lacks convertibility.</a:t>
            </a:r>
          </a:p>
        </p:txBody>
      </p:sp>
      <p:sp>
        <p:nvSpPr>
          <p:cNvPr id="23" name="Oval 22"/>
          <p:cNvSpPr/>
          <p:nvPr/>
        </p:nvSpPr>
        <p:spPr>
          <a:xfrm>
            <a:off x="6035040" y="4187952"/>
            <a:ext cx="310896" cy="310896"/>
          </a:xfrm>
          <a:prstGeom prst="ellipse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035040" y="4187952"/>
            <a:ext cx="310896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1" i="0">
                <a:solidFill>
                  <a:srgbClr val="E4C976"/>
                </a:solidFill>
                <a:latin typeface="Georgia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37960" y="4160520"/>
            <a:ext cx="539496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 i="0">
                <a:solidFill>
                  <a:srgbClr val="14201A"/>
                </a:solidFill>
                <a:latin typeface="Calibri"/>
              </a:rPr>
              <a:t>Expect a slow drift toward a multipolar system — the dollar remains first among equals.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5532120"/>
            <a:ext cx="10835640" cy="777240"/>
          </a:xfrm>
          <a:prstGeom prst="roundRect">
            <a:avLst>
              <a:gd name="adj" fmla="val 8000"/>
            </a:avLst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005840" y="5532120"/>
            <a:ext cx="10241280" cy="7772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1">
                <a:solidFill>
                  <a:srgbClr val="FFFFFF"/>
                </a:solidFill>
                <a:latin typeface="Georgia"/>
              </a:rPr>
              <a:t>The dollar isn't being dethroned — it's being asked to share the room.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hero_clos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661964" y="1714500"/>
            <a:ext cx="868680" cy="868680"/>
          </a:xfrm>
          <a:prstGeom prst="ellipse">
            <a:avLst/>
          </a:prstGeom>
          <a:noFill/>
          <a:ln w="22225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712256" y="1764792"/>
            <a:ext cx="768096" cy="768096"/>
          </a:xfrm>
          <a:prstGeom prst="ellipse">
            <a:avLst/>
          </a:prstGeom>
          <a:noFill/>
          <a:ln w="9525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21984" y="1965960"/>
            <a:ext cx="548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2300" b="1" i="0">
                <a:solidFill>
                  <a:srgbClr val="C9A227"/>
                </a:solidFill>
                <a:latin typeface="Georgia"/>
              </a:rPr>
              <a:t>$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304" y="2971800"/>
            <a:ext cx="914400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5400" b="1" i="0">
                <a:solidFill>
                  <a:srgbClr val="FFFFFF"/>
                </a:solidFill>
                <a:latin typeface="Georgia"/>
              </a:rPr>
              <a:t>Thank You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364784" y="3977639"/>
            <a:ext cx="1463040" cy="0"/>
          </a:xfrm>
          <a:prstGeom prst="line">
            <a:avLst/>
          </a:prstGeom>
          <a:ln w="28575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438704" y="4160520"/>
            <a:ext cx="7315200" cy="1384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IN" sz="1800" b="1" dirty="0" err="1">
                <a:solidFill>
                  <a:srgbClr val="CFDAD3"/>
                </a:solidFill>
                <a:latin typeface="Agency FB" panose="020B0503020202020204" pitchFamily="34" charset="0"/>
              </a:rPr>
              <a:t>Ainak</a:t>
            </a:r>
            <a:r>
              <a:rPr lang="en-IN" sz="1800" b="1" dirty="0">
                <a:solidFill>
                  <a:srgbClr val="CFDAD3"/>
                </a:solidFill>
                <a:latin typeface="Agency FB" panose="020B0503020202020204" pitchFamily="34" charset="0"/>
              </a:rPr>
              <a:t> Chowdhury </a:t>
            </a:r>
          </a:p>
          <a:p>
            <a:pPr algn="ctr">
              <a:lnSpc>
                <a:spcPct val="100000"/>
              </a:lnSpc>
            </a:pPr>
            <a:r>
              <a:rPr lang="en-IN" b="1" dirty="0" err="1">
                <a:solidFill>
                  <a:srgbClr val="CFDAD3"/>
                </a:solidFill>
                <a:latin typeface="Agency FB" panose="020B0503020202020204" pitchFamily="34" charset="0"/>
              </a:rPr>
              <a:t>Priyanshu</a:t>
            </a:r>
            <a:r>
              <a:rPr lang="en-IN" b="1" dirty="0">
                <a:solidFill>
                  <a:srgbClr val="CFDAD3"/>
                </a:solidFill>
                <a:latin typeface="Agency FB" panose="020B0503020202020204" pitchFamily="34" charset="0"/>
              </a:rPr>
              <a:t> </a:t>
            </a:r>
            <a:r>
              <a:rPr lang="en-IN" b="1" dirty="0" err="1">
                <a:solidFill>
                  <a:srgbClr val="CFDAD3"/>
                </a:solidFill>
                <a:latin typeface="Agency FB" panose="020B0503020202020204" pitchFamily="34" charset="0"/>
              </a:rPr>
              <a:t>Bhattacharjee</a:t>
            </a:r>
            <a:endParaRPr lang="en-IN" b="1" dirty="0">
              <a:solidFill>
                <a:srgbClr val="CFDAD3"/>
              </a:solidFill>
              <a:latin typeface="Agency FB" panose="020B0503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n-IN" b="1" dirty="0" err="1">
                <a:solidFill>
                  <a:srgbClr val="CFDAD3"/>
                </a:solidFill>
                <a:latin typeface="Agency FB" panose="020B0503020202020204" pitchFamily="34" charset="0"/>
              </a:rPr>
              <a:t>Debarnab</a:t>
            </a:r>
            <a:r>
              <a:rPr lang="en-IN" b="1" dirty="0">
                <a:solidFill>
                  <a:srgbClr val="CFDAD3"/>
                </a:solidFill>
                <a:latin typeface="Agency FB" panose="020B0503020202020204" pitchFamily="34" charset="0"/>
              </a:rPr>
              <a:t> Das</a:t>
            </a:r>
          </a:p>
          <a:p>
            <a:pPr algn="ctr">
              <a:lnSpc>
                <a:spcPct val="100000"/>
              </a:lnSpc>
            </a:pPr>
            <a:r>
              <a:rPr lang="en-IN" sz="1800" b="1" dirty="0" err="1">
                <a:solidFill>
                  <a:srgbClr val="CFDAD3"/>
                </a:solidFill>
                <a:latin typeface="Agency FB" panose="020B0503020202020204" pitchFamily="34" charset="0"/>
              </a:rPr>
              <a:t>Na</a:t>
            </a:r>
            <a:r>
              <a:rPr lang="en-IN" b="1" dirty="0" err="1">
                <a:solidFill>
                  <a:srgbClr val="CFDAD3"/>
                </a:solidFill>
                <a:latin typeface="Agency FB" panose="020B0503020202020204" pitchFamily="34" charset="0"/>
              </a:rPr>
              <a:t>ireet</a:t>
            </a:r>
            <a:r>
              <a:rPr lang="en-IN" b="1" dirty="0">
                <a:solidFill>
                  <a:srgbClr val="CFDAD3"/>
                </a:solidFill>
                <a:latin typeface="Agency FB" panose="020B0503020202020204" pitchFamily="34" charset="0"/>
              </a:rPr>
              <a:t> Ghosh</a:t>
            </a:r>
          </a:p>
          <a:p>
            <a:pPr algn="ctr">
              <a:lnSpc>
                <a:spcPct val="100000"/>
              </a:lnSpc>
            </a:pPr>
            <a:r>
              <a:rPr lang="en-IN" sz="1800" b="1" dirty="0" err="1">
                <a:solidFill>
                  <a:srgbClr val="CFDAD3"/>
                </a:solidFill>
                <a:latin typeface="Agency FB" panose="020B0503020202020204" pitchFamily="34" charset="0"/>
              </a:rPr>
              <a:t>Sauptik</a:t>
            </a:r>
            <a:r>
              <a:rPr lang="en-IN" sz="1800" b="1" dirty="0">
                <a:solidFill>
                  <a:srgbClr val="CFDAD3"/>
                </a:solidFill>
                <a:latin typeface="Agency FB" panose="020B0503020202020204" pitchFamily="34" charset="0"/>
              </a:rPr>
              <a:t> </a:t>
            </a:r>
            <a:r>
              <a:rPr lang="en-IN" sz="1800" b="1" dirty="0" err="1">
                <a:solidFill>
                  <a:srgbClr val="CFDAD3"/>
                </a:solidFill>
                <a:latin typeface="Agency FB" panose="020B0503020202020204" pitchFamily="34" charset="0"/>
              </a:rPr>
              <a:t>Guha</a:t>
            </a:r>
            <a:endParaRPr sz="1800" b="1" dirty="0">
              <a:solidFill>
                <a:srgbClr val="CFDAD3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8704" y="59436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 i="0" spc="240">
                <a:solidFill>
                  <a:srgbClr val="E4C976"/>
                </a:solidFill>
                <a:latin typeface="Calibri"/>
              </a:rPr>
              <a:t>DEDOLLARIZATION · A GLOBAL CURRENCY BRIEFING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light_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75720" y="6473952"/>
            <a:ext cx="5486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 i="0">
                <a:solidFill>
                  <a:srgbClr val="8A9790"/>
                </a:solidFill>
                <a:latin typeface="Calibri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473952"/>
            <a:ext cx="31089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spc="160">
                <a:solidFill>
                  <a:srgbClr val="8A9790"/>
                </a:solidFill>
                <a:latin typeface="Calibri"/>
              </a:rPr>
              <a:t>DEDOLLARIZATION  · 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4864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spc="260">
                <a:solidFill>
                  <a:srgbClr val="12513C"/>
                </a:solidFill>
                <a:latin typeface="Calibri"/>
              </a:rPr>
              <a:t>THE CONCEPT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82296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 i="0">
                <a:solidFill>
                  <a:srgbClr val="0A2E22"/>
                </a:solidFill>
                <a:latin typeface="Georgia"/>
              </a:rPr>
              <a:t>What is Dedollarization?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85800" y="1572768"/>
            <a:ext cx="1280160" cy="0"/>
          </a:xfrm>
          <a:prstGeom prst="line">
            <a:avLst/>
          </a:prstGeom>
          <a:ln w="31750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5800" y="1810512"/>
            <a:ext cx="1060704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50" b="0" i="0">
                <a:solidFill>
                  <a:srgbClr val="14201A"/>
                </a:solidFill>
                <a:latin typeface="Calibri"/>
              </a:rPr>
              <a:t>The gradual, deliberate effort by governments, firms, and central banks to </a:t>
            </a:r>
            <a:r>
              <a:rPr sz="1650" b="1" i="0">
                <a:solidFill>
                  <a:srgbClr val="0A2E22"/>
                </a:solidFill>
                <a:latin typeface="Calibri"/>
              </a:rPr>
              <a:t>reduce reliance on the U.S. dollar</a:t>
            </a:r>
            <a:r>
              <a:rPr sz="1650" b="0" i="0">
                <a:solidFill>
                  <a:srgbClr val="14201A"/>
                </a:solidFill>
                <a:latin typeface="Calibri"/>
              </a:rPr>
              <a:t> for reserves, trade, and debt — in favor of gold, regional currencies, and local settlement systems.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2880360"/>
            <a:ext cx="34290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85800" y="2880360"/>
            <a:ext cx="3429000" cy="82296"/>
          </a:xfrm>
          <a:prstGeom prst="rect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78408" y="3172968"/>
            <a:ext cx="1463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DDE4DF"/>
                </a:solidFill>
                <a:latin typeface="Georgia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8408" y="3931920"/>
            <a:ext cx="284378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900" b="1" i="0">
                <a:solidFill>
                  <a:srgbClr val="0A2E22"/>
                </a:solidFill>
                <a:latin typeface="Georgia"/>
              </a:rPr>
              <a:t>Official Reserves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8408" y="4663440"/>
            <a:ext cx="2843784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 i="0">
                <a:solidFill>
                  <a:srgbClr val="55625B"/>
                </a:solidFill>
                <a:latin typeface="Calibri"/>
              </a:rPr>
              <a:t>Central banks holding fewer dollar assets, more gold, euros and diversified currencies.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89120" y="2880360"/>
            <a:ext cx="34290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389120" y="2880360"/>
            <a:ext cx="3429000" cy="82296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681728" y="3172968"/>
            <a:ext cx="1463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DDE4DF"/>
                </a:solidFill>
                <a:latin typeface="Georgia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81728" y="3931920"/>
            <a:ext cx="284378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900" b="1" i="0">
                <a:solidFill>
                  <a:srgbClr val="0A2E22"/>
                </a:solidFill>
                <a:latin typeface="Georgia"/>
              </a:rPr>
              <a:t>Trade Invoicing &amp; Settlement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1728" y="4663440"/>
            <a:ext cx="2843784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 i="0">
                <a:solidFill>
                  <a:srgbClr val="55625B"/>
                </a:solidFill>
                <a:latin typeface="Calibri"/>
              </a:rPr>
              <a:t>Bilateral deals priced and paid in local currencies — rupee, renminbi, ruble, dirham.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92440" y="2880360"/>
            <a:ext cx="34290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092440" y="2880360"/>
            <a:ext cx="3429000" cy="82296"/>
          </a:xfrm>
          <a:prstGeom prst="rect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385048" y="3172968"/>
            <a:ext cx="1463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DDE4DF"/>
                </a:solidFill>
                <a:latin typeface="Georgia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85048" y="3931920"/>
            <a:ext cx="2843784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900" b="1" i="0">
                <a:solidFill>
                  <a:srgbClr val="0A2E22"/>
                </a:solidFill>
                <a:latin typeface="Georgia"/>
              </a:rPr>
              <a:t>Sovereign Debt Markets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85048" y="4663440"/>
            <a:ext cx="2843784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 i="0">
                <a:solidFill>
                  <a:srgbClr val="55625B"/>
                </a:solidFill>
                <a:latin typeface="Calibri"/>
              </a:rPr>
              <a:t>Governments issuing bonds in non-dollar currencies to cut sanctions and FX exposure.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light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75720" y="6473952"/>
            <a:ext cx="5486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 i="0">
                <a:solidFill>
                  <a:srgbClr val="8A9790"/>
                </a:solidFill>
                <a:latin typeface="Calibri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473952"/>
            <a:ext cx="31089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spc="160">
                <a:solidFill>
                  <a:srgbClr val="8A9790"/>
                </a:solidFill>
                <a:latin typeface="Calibri"/>
              </a:rPr>
              <a:t>DEDOLLARIZATION  · 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spc="260">
                <a:solidFill>
                  <a:srgbClr val="12513C"/>
                </a:solidFill>
                <a:latin typeface="Calibri"/>
              </a:rPr>
              <a:t>THE HEADLINE TREND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50392"/>
            <a:ext cx="86868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0A2E22"/>
                </a:solidFill>
                <a:latin typeface="Georgia"/>
              </a:rPr>
              <a:t>The Dollar's Slow Retreat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85800" y="1481328"/>
            <a:ext cx="1280160" cy="0"/>
          </a:xfrm>
          <a:prstGeom prst="line">
            <a:avLst/>
          </a:prstGeom>
          <a:ln w="31750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5800" y="1664208"/>
            <a:ext cx="612648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1">
                <a:solidFill>
                  <a:srgbClr val="55625B"/>
                </a:solidFill>
                <a:latin typeface="Calibri"/>
              </a:rPr>
              <a:t>USD share of allocated global FX reserves, 2001–2025</a:t>
            </a:r>
          </a:p>
        </p:txBody>
      </p:sp>
      <p:pic>
        <p:nvPicPr>
          <p:cNvPr id="9" name="Picture 8" descr="chart_usd_share_l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148840"/>
            <a:ext cx="8138160" cy="429940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8732520" y="2148840"/>
            <a:ext cx="2788920" cy="141732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8732520" y="2148840"/>
            <a:ext cx="54864" cy="14173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88552" y="2313432"/>
            <a:ext cx="23317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72% → 57%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88552" y="3090672"/>
            <a:ext cx="23317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Fallen from its 2001</a:t>
            </a:r>
          </a:p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peak to a two-decade low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732520" y="3703320"/>
            <a:ext cx="2788920" cy="141732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732520" y="3703320"/>
            <a:ext cx="54864" cy="1417320"/>
          </a:xfrm>
          <a:prstGeom prst="rect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988552" y="3867912"/>
            <a:ext cx="23317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$13.0T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88552" y="4645152"/>
            <a:ext cx="23317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Total global FX reserves</a:t>
            </a:r>
          </a:p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held by 149 central banks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32520" y="5285232"/>
            <a:ext cx="278892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i="1">
                <a:solidFill>
                  <a:srgbClr val="55625B"/>
                </a:solidFill>
                <a:latin typeface="Calibri"/>
              </a:rPr>
              <a:t>Yet the dollar still towers over every rival — the decline is real, but gradual.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64739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1">
                <a:solidFill>
                  <a:srgbClr val="8A9790"/>
                </a:solidFill>
                <a:latin typeface="Calibri"/>
              </a:rPr>
              <a:t>Source: IMF COFER, Q4 2025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light_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75720" y="6473952"/>
            <a:ext cx="5486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 i="0">
                <a:solidFill>
                  <a:srgbClr val="8A9790"/>
                </a:solidFill>
                <a:latin typeface="Calibri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473952"/>
            <a:ext cx="31089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spc="160">
                <a:solidFill>
                  <a:srgbClr val="8A9790"/>
                </a:solidFill>
                <a:latin typeface="Calibri"/>
              </a:rPr>
              <a:t>DEDOLLARIZATION  · 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spc="260">
                <a:solidFill>
                  <a:srgbClr val="12513C"/>
                </a:solidFill>
                <a:latin typeface="Calibri"/>
              </a:rPr>
              <a:t>SNAPSHOT — Q4 2025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50392"/>
            <a:ext cx="91440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0A2E22"/>
                </a:solidFill>
                <a:latin typeface="Georgia"/>
              </a:rPr>
              <a:t>Who Holds What, Today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85800" y="1481328"/>
            <a:ext cx="1280160" cy="0"/>
          </a:xfrm>
          <a:prstGeom prst="line">
            <a:avLst/>
          </a:prstGeom>
          <a:ln w="31750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hart_donu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737360"/>
            <a:ext cx="4663440" cy="466344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5623560" y="2011680"/>
            <a:ext cx="201168" cy="201168"/>
          </a:xfrm>
          <a:prstGeom prst="ellipse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989320" y="1965960"/>
            <a:ext cx="2834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4201A"/>
                </a:solidFill>
                <a:latin typeface="Calibri"/>
              </a:rPr>
              <a:t>US Dollar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23960" y="1965960"/>
            <a:ext cx="11887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500" b="1" i="0">
                <a:solidFill>
                  <a:srgbClr val="0A2E22"/>
                </a:solidFill>
                <a:latin typeface="Georgia"/>
              </a:rPr>
              <a:t>56.8%</a:t>
            </a:r>
          </a:p>
        </p:txBody>
      </p:sp>
      <p:sp>
        <p:nvSpPr>
          <p:cNvPr id="12" name="Oval 11"/>
          <p:cNvSpPr/>
          <p:nvPr/>
        </p:nvSpPr>
        <p:spPr>
          <a:xfrm>
            <a:off x="5623560" y="2578608"/>
            <a:ext cx="201168" cy="201168"/>
          </a:xfrm>
          <a:prstGeom prst="ellipse">
            <a:avLst/>
          </a:prstGeom>
          <a:solidFill>
            <a:srgbClr val="1251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989320" y="2532888"/>
            <a:ext cx="2834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4201A"/>
                </a:solidFill>
                <a:latin typeface="Calibri"/>
              </a:rPr>
              <a:t>Euro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3960" y="2532888"/>
            <a:ext cx="11887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500" b="1" i="0">
                <a:solidFill>
                  <a:srgbClr val="0A2E22"/>
                </a:solidFill>
                <a:latin typeface="Georgia"/>
              </a:rPr>
              <a:t>20.3%</a:t>
            </a:r>
          </a:p>
        </p:txBody>
      </p:sp>
      <p:sp>
        <p:nvSpPr>
          <p:cNvPr id="15" name="Oval 14"/>
          <p:cNvSpPr/>
          <p:nvPr/>
        </p:nvSpPr>
        <p:spPr>
          <a:xfrm>
            <a:off x="5623560" y="3145536"/>
            <a:ext cx="201168" cy="201168"/>
          </a:xfrm>
          <a:prstGeom prst="ellipse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89320" y="3099816"/>
            <a:ext cx="2834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4201A"/>
                </a:solidFill>
                <a:latin typeface="Calibri"/>
              </a:rPr>
              <a:t>Japanese Yen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23960" y="3099816"/>
            <a:ext cx="11887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500" b="1" i="0">
                <a:solidFill>
                  <a:srgbClr val="0A2E22"/>
                </a:solidFill>
                <a:latin typeface="Georgia"/>
              </a:rPr>
              <a:t>5.6%</a:t>
            </a:r>
          </a:p>
        </p:txBody>
      </p:sp>
      <p:sp>
        <p:nvSpPr>
          <p:cNvPr id="18" name="Oval 17"/>
          <p:cNvSpPr/>
          <p:nvPr/>
        </p:nvSpPr>
        <p:spPr>
          <a:xfrm>
            <a:off x="5623560" y="3712464"/>
            <a:ext cx="201168" cy="201168"/>
          </a:xfrm>
          <a:prstGeom prst="ellipse">
            <a:avLst/>
          </a:prstGeom>
          <a:solidFill>
            <a:srgbClr val="E4C9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89320" y="3666744"/>
            <a:ext cx="2834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4201A"/>
                </a:solidFill>
                <a:latin typeface="Calibri"/>
              </a:rPr>
              <a:t>British Pound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23960" y="3666744"/>
            <a:ext cx="11887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500" b="1" i="0">
                <a:solidFill>
                  <a:srgbClr val="0A2E22"/>
                </a:solidFill>
                <a:latin typeface="Georgia"/>
              </a:rPr>
              <a:t>4.6%</a:t>
            </a:r>
          </a:p>
        </p:txBody>
      </p:sp>
      <p:sp>
        <p:nvSpPr>
          <p:cNvPr id="21" name="Oval 20"/>
          <p:cNvSpPr/>
          <p:nvPr/>
        </p:nvSpPr>
        <p:spPr>
          <a:xfrm>
            <a:off x="5623560" y="4279392"/>
            <a:ext cx="201168" cy="201168"/>
          </a:xfrm>
          <a:prstGeom prst="ellipse">
            <a:avLst/>
          </a:prstGeom>
          <a:solidFill>
            <a:srgbClr val="8AA7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989320" y="4233672"/>
            <a:ext cx="2834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4201A"/>
                </a:solidFill>
                <a:latin typeface="Calibri"/>
              </a:rPr>
              <a:t>Chinese Renminbi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23960" y="4233672"/>
            <a:ext cx="11887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500" b="1" i="0">
                <a:solidFill>
                  <a:srgbClr val="0A2E22"/>
                </a:solidFill>
                <a:latin typeface="Georgia"/>
              </a:rPr>
              <a:t>2.0%</a:t>
            </a:r>
          </a:p>
        </p:txBody>
      </p:sp>
      <p:sp>
        <p:nvSpPr>
          <p:cNvPr id="24" name="Oval 23"/>
          <p:cNvSpPr/>
          <p:nvPr/>
        </p:nvSpPr>
        <p:spPr>
          <a:xfrm>
            <a:off x="5623560" y="4846320"/>
            <a:ext cx="201168" cy="201168"/>
          </a:xfrm>
          <a:prstGeom prst="ellipse">
            <a:avLst/>
          </a:prstGeom>
          <a:solidFill>
            <a:srgbClr val="C9D3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989320" y="4800600"/>
            <a:ext cx="28346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14201A"/>
                </a:solidFill>
                <a:latin typeface="Calibri"/>
              </a:rPr>
              <a:t>Other currencies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23960" y="4800600"/>
            <a:ext cx="118872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500" b="1" i="0">
                <a:solidFill>
                  <a:srgbClr val="0A2E22"/>
                </a:solidFill>
                <a:latin typeface="Georgia"/>
              </a:rPr>
              <a:t>10.7%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623560" y="5532120"/>
            <a:ext cx="5943600" cy="960120"/>
          </a:xfrm>
          <a:prstGeom prst="roundRect">
            <a:avLst>
              <a:gd name="adj" fmla="val 8000"/>
            </a:avLst>
          </a:prstGeom>
          <a:solidFill>
            <a:srgbClr val="F4F7F4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870448" y="5669280"/>
            <a:ext cx="5486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 i="1">
                <a:solidFill>
                  <a:srgbClr val="55625B"/>
                </a:solidFill>
                <a:latin typeface="Calibri"/>
              </a:rPr>
              <a:t>The renminbi's reserve share (2.0%) remains tiny — dwarfed by its ambitions and its growing role in trade.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5800" y="64739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1">
                <a:solidFill>
                  <a:srgbClr val="8A9790"/>
                </a:solidFill>
                <a:latin typeface="Calibri"/>
              </a:rPr>
              <a:t>Source: IMF COFER, Q4 2025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85800" y="594360"/>
            <a:ext cx="640080" cy="640080"/>
          </a:xfrm>
          <a:prstGeom prst="ellipse">
            <a:avLst/>
          </a:prstGeom>
          <a:noFill/>
          <a:ln w="22225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736092" y="644652"/>
            <a:ext cx="539496" cy="539496"/>
          </a:xfrm>
          <a:prstGeom prst="ellipse">
            <a:avLst/>
          </a:prstGeom>
          <a:noFill/>
          <a:ln w="9525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169164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spc="300">
                <a:solidFill>
                  <a:srgbClr val="E4C976"/>
                </a:solidFill>
                <a:latin typeface="Calibri"/>
              </a:rPr>
              <a:t>SECTION 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6968" y="2103120"/>
            <a:ext cx="960120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5400" b="1" i="0">
                <a:solidFill>
                  <a:srgbClr val="FFFFFF"/>
                </a:solidFill>
                <a:latin typeface="Georgia"/>
              </a:rPr>
              <a:t>What's Driving</a:t>
            </a:r>
          </a:p>
          <a:p>
            <a:pPr algn="l">
              <a:lnSpc>
                <a:spcPct val="105000"/>
              </a:lnSpc>
            </a:pPr>
            <a:r>
              <a:rPr sz="5400" b="1" i="0">
                <a:solidFill>
                  <a:srgbClr val="FFFFFF"/>
                </a:solidFill>
                <a:latin typeface="Georgia"/>
              </a:rPr>
              <a:t>the Shift?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932688" y="3794760"/>
            <a:ext cx="2011680" cy="0"/>
          </a:xfrm>
          <a:prstGeom prst="line">
            <a:avLst/>
          </a:prstGeom>
          <a:ln w="28575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14400" y="4023360"/>
            <a:ext cx="7772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0" i="1">
                <a:solidFill>
                  <a:srgbClr val="CFDAD3"/>
                </a:solidFill>
                <a:latin typeface="Georgia"/>
              </a:rPr>
              <a:t>Four forces are reshaping how the world holds and moves money.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75720" y="6473952"/>
            <a:ext cx="5486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 i="0">
                <a:solidFill>
                  <a:srgbClr val="C9D3CC"/>
                </a:solidFill>
                <a:latin typeface="Calibri"/>
              </a:rPr>
              <a:t>05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6473952"/>
            <a:ext cx="31089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spc="160">
                <a:solidFill>
                  <a:srgbClr val="C9D3CC"/>
                </a:solidFill>
                <a:latin typeface="Calibri"/>
              </a:rPr>
              <a:t>DEDOLLARIZATION  ·  2026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:fade thruBlk="1"/>
      </p:transition>
    </mc:Choice>
    <mc:Fallback>
      <p:transition spd="slow"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light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75720" y="6473952"/>
            <a:ext cx="5486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 i="0">
                <a:solidFill>
                  <a:srgbClr val="8A9790"/>
                </a:solidFill>
                <a:latin typeface="Calibri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473952"/>
            <a:ext cx="31089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spc="160">
                <a:solidFill>
                  <a:srgbClr val="8A9790"/>
                </a:solidFill>
                <a:latin typeface="Calibri"/>
              </a:rPr>
              <a:t>DEDOLLARIZATION  · 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spc="260">
                <a:solidFill>
                  <a:srgbClr val="12513C"/>
                </a:solidFill>
                <a:latin typeface="Calibri"/>
              </a:rPr>
              <a:t>ROOT CAUSES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50392"/>
            <a:ext cx="91440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Four Forces Behind Dedollarization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85800" y="1444752"/>
            <a:ext cx="1280160" cy="0"/>
          </a:xfrm>
          <a:prstGeom prst="line">
            <a:avLst/>
          </a:prstGeom>
          <a:ln w="31750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685800" y="1783080"/>
            <a:ext cx="5120640" cy="1965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960120" y="2039112"/>
            <a:ext cx="566928" cy="566928"/>
          </a:xfrm>
          <a:prstGeom prst="ellipse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60120" y="2039112"/>
            <a:ext cx="56692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E4C976"/>
                </a:solidFill>
                <a:latin typeface="Georgia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1640" y="2057400"/>
            <a:ext cx="3840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>
                <a:solidFill>
                  <a:srgbClr val="0A2E22"/>
                </a:solidFill>
                <a:latin typeface="Georgia"/>
              </a:rPr>
              <a:t>Sanctions Shock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91640" y="2532888"/>
            <a:ext cx="384048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250" b="0" i="0">
                <a:solidFill>
                  <a:srgbClr val="55625B"/>
                </a:solidFill>
                <a:latin typeface="Calibri"/>
              </a:rPr>
              <a:t>Freezing ~$300B of Russia's reserves in 2022 showed every nation how dollar dependence can become a geopolitical weapon.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80" y="1783080"/>
            <a:ext cx="5120640" cy="1965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6400800" y="2039112"/>
            <a:ext cx="566928" cy="566928"/>
          </a:xfrm>
          <a:prstGeom prst="ellipse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0" y="2039112"/>
            <a:ext cx="56692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E4C976"/>
                </a:solidFill>
                <a:latin typeface="Georgia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0" y="2057400"/>
            <a:ext cx="3840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>
                <a:solidFill>
                  <a:srgbClr val="0A2E22"/>
                </a:solidFill>
                <a:latin typeface="Georgia"/>
              </a:rPr>
              <a:t>Gold Rush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32320" y="2532888"/>
            <a:ext cx="384048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250" b="0" i="0">
                <a:solidFill>
                  <a:srgbClr val="55625B"/>
                </a:solidFill>
                <a:latin typeface="Calibri"/>
              </a:rPr>
              <a:t>Central banks bought over 1,000 tonnes of gold annually (2022–24) — an insurance policy beyond Western jurisdiction.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4023360"/>
            <a:ext cx="5120640" cy="1965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960120" y="4279392"/>
            <a:ext cx="566928" cy="566928"/>
          </a:xfrm>
          <a:prstGeom prst="ellipse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60120" y="4279392"/>
            <a:ext cx="56692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E4C976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91640" y="4297680"/>
            <a:ext cx="3840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>
                <a:solidFill>
                  <a:srgbClr val="0A2E22"/>
                </a:solidFill>
                <a:latin typeface="Georgia"/>
              </a:rPr>
              <a:t>BRICS Infrastructure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91640" y="4773168"/>
            <a:ext cx="384048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250" b="0" i="0">
                <a:solidFill>
                  <a:srgbClr val="55625B"/>
                </a:solidFill>
                <a:latin typeface="Calibri"/>
              </a:rPr>
              <a:t>The BRICS Cross-Border Payments Initiative and China's CIPS network build settlement rails that bypass SWIFT.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26480" y="4023360"/>
            <a:ext cx="5120640" cy="1965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6400800" y="4279392"/>
            <a:ext cx="566928" cy="566928"/>
          </a:xfrm>
          <a:prstGeom prst="ellipse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00800" y="4279392"/>
            <a:ext cx="566928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 i="0">
                <a:solidFill>
                  <a:srgbClr val="E4C976"/>
                </a:solidFill>
                <a:latin typeface="Georgia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4297680"/>
            <a:ext cx="3840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>
                <a:solidFill>
                  <a:srgbClr val="0A2E22"/>
                </a:solidFill>
                <a:latin typeface="Georgia"/>
              </a:rPr>
              <a:t>Policy Unpredictability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32320" y="4773168"/>
            <a:ext cx="384048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250" b="0" i="0">
                <a:solidFill>
                  <a:srgbClr val="55625B"/>
                </a:solidFill>
                <a:latin typeface="Calibri"/>
              </a:rPr>
              <a:t>Tariff swings and mixed signals on the dollar's value have pushed reserve managers toward diversification.</a:t>
            </a:r>
          </a:p>
        </p:txBody>
      </p:sp>
    </p:spTree>
  </p:cSld>
  <p:clrMapOvr>
    <a:masterClrMapping/>
  </p:clrMapOvr>
  <p:transition spd="med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light_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75720" y="6473952"/>
            <a:ext cx="5486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 i="0">
                <a:solidFill>
                  <a:srgbClr val="8A9790"/>
                </a:solidFill>
                <a:latin typeface="Calibri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473952"/>
            <a:ext cx="31089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spc="160">
                <a:solidFill>
                  <a:srgbClr val="8A9790"/>
                </a:solidFill>
                <a:latin typeface="Calibri"/>
              </a:rPr>
              <a:t>DEDOLLARIZATION  · 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spc="260">
                <a:solidFill>
                  <a:srgbClr val="12513C"/>
                </a:solidFill>
                <a:latin typeface="Calibri"/>
              </a:rPr>
              <a:t>ASSET DIVERSIFICATION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50392"/>
            <a:ext cx="86868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0A2E22"/>
                </a:solidFill>
                <a:latin typeface="Georgia"/>
              </a:rPr>
              <a:t>Gold: The Quiet Rebellion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85800" y="1481328"/>
            <a:ext cx="1280160" cy="0"/>
          </a:xfrm>
          <a:prstGeom prst="line">
            <a:avLst/>
          </a:prstGeom>
          <a:ln w="31750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5800" y="1664208"/>
            <a:ext cx="6400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1">
                <a:solidFill>
                  <a:srgbClr val="55625B"/>
                </a:solidFill>
                <a:latin typeface="Calibri"/>
              </a:rPr>
              <a:t>Gold's share of official global reserves, 2015–2025</a:t>
            </a:r>
          </a:p>
        </p:txBody>
      </p:sp>
      <p:pic>
        <p:nvPicPr>
          <p:cNvPr id="9" name="Picture 8" descr="chart_gold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2148840"/>
            <a:ext cx="7863840" cy="370935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8549640" y="2148840"/>
            <a:ext cx="2971800" cy="13716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8549640" y="2148840"/>
            <a:ext cx="54864" cy="137160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805672" y="2313432"/>
            <a:ext cx="2514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1,000+ t/yr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05672" y="3044952"/>
            <a:ext cx="25146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Central bank gold purchases,</a:t>
            </a:r>
          </a:p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2022–2024 average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549640" y="3657600"/>
            <a:ext cx="2971800" cy="137160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549640" y="3657600"/>
            <a:ext cx="54864" cy="1371600"/>
          </a:xfrm>
          <a:prstGeom prst="rect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805672" y="3822192"/>
            <a:ext cx="251460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IN" b="1" dirty="0">
                <a:solidFill>
                  <a:srgbClr val="0A2E22"/>
                </a:solidFill>
                <a:latin typeface="Georgia"/>
              </a:rPr>
              <a:t>China, Russia, India, </a:t>
            </a:r>
            <a:r>
              <a:rPr lang="en-IN" b="1" dirty="0" err="1">
                <a:solidFill>
                  <a:srgbClr val="0A2E22"/>
                </a:solidFill>
                <a:latin typeface="Georgia"/>
              </a:rPr>
              <a:t>Turkïye</a:t>
            </a:r>
            <a:endParaRPr b="1" i="0" dirty="0">
              <a:solidFill>
                <a:srgbClr val="0A2E22"/>
              </a:solidFill>
              <a:latin typeface="Georg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05672" y="4553712"/>
            <a:ext cx="25146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 dirty="0">
                <a:solidFill>
                  <a:srgbClr val="55625B"/>
                </a:solidFill>
                <a:latin typeface="Calibri"/>
              </a:rPr>
              <a:t>The leading buyers driving</a:t>
            </a:r>
          </a:p>
          <a:p>
            <a:pPr algn="l">
              <a:lnSpc>
                <a:spcPct val="105000"/>
              </a:lnSpc>
            </a:pPr>
            <a:r>
              <a:rPr sz="1150" b="1" i="0" dirty="0">
                <a:solidFill>
                  <a:srgbClr val="55625B"/>
                </a:solidFill>
                <a:latin typeface="Calibri"/>
              </a:rPr>
              <a:t>the accumulation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49640" y="5212080"/>
            <a:ext cx="297180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i="1">
                <a:solidFill>
                  <a:srgbClr val="55625B"/>
                </a:solidFill>
                <a:latin typeface="Calibri"/>
              </a:rPr>
              <a:t>Gold offers liquidity and sanctions-proof storage — but you can't pay for a tanker of oil with a gold bar.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1">
                <a:solidFill>
                  <a:srgbClr val="8A9790"/>
                </a:solidFill>
                <a:latin typeface="Calibri"/>
              </a:rPr>
              <a:t>Source: U.S. Federal Reserve, World Gold Council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light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75720" y="6473952"/>
            <a:ext cx="5486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 i="0">
                <a:solidFill>
                  <a:srgbClr val="8A9790"/>
                </a:solidFill>
                <a:latin typeface="Calibri"/>
              </a:rP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473952"/>
            <a:ext cx="31089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spc="160">
                <a:solidFill>
                  <a:srgbClr val="8A9790"/>
                </a:solidFill>
                <a:latin typeface="Calibri"/>
              </a:rPr>
              <a:t>DEDOLLARIZATION  · 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spc="260">
                <a:solidFill>
                  <a:srgbClr val="12513C"/>
                </a:solidFill>
                <a:latin typeface="Calibri"/>
              </a:rPr>
              <a:t>THE CHALLENGER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50392"/>
            <a:ext cx="91440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 i="0">
                <a:solidFill>
                  <a:srgbClr val="0A2E22"/>
                </a:solidFill>
                <a:latin typeface="Georgia"/>
              </a:rPr>
              <a:t>China's Push: Renminbi Rising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85800" y="1463040"/>
            <a:ext cx="1280160" cy="0"/>
          </a:xfrm>
          <a:prstGeom prst="line">
            <a:avLst/>
          </a:prstGeom>
          <a:ln w="31750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5800" y="1645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 i="1">
                <a:solidFill>
                  <a:srgbClr val="55625B"/>
                </a:solidFill>
                <a:latin typeface="Calibri"/>
              </a:rPr>
              <a:t>Share of China's cross-border transactions settled in RMB</a:t>
            </a:r>
          </a:p>
        </p:txBody>
      </p:sp>
      <p:pic>
        <p:nvPicPr>
          <p:cNvPr id="9" name="Picture 8" descr="chart_rmb_l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2103120"/>
            <a:ext cx="7863840" cy="370935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8549640" y="2103120"/>
            <a:ext cx="2971800" cy="12344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8549640" y="2103120"/>
            <a:ext cx="54864" cy="123444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805672" y="2267712"/>
            <a:ext cx="251460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30+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05672" y="2862072"/>
            <a:ext cx="25146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Central banks with</a:t>
            </a:r>
          </a:p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PBOC currency swap lines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549640" y="3474720"/>
            <a:ext cx="2971800" cy="123444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549640" y="3474720"/>
            <a:ext cx="54864" cy="1234440"/>
          </a:xfrm>
          <a:prstGeom prst="rect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805672" y="3639312"/>
            <a:ext cx="2514600" cy="594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54%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05672" y="4233672"/>
            <a:ext cx="251460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of China's cross-border</a:t>
            </a:r>
          </a:p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trade now settled in RMB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49640" y="4846320"/>
            <a:ext cx="2971800" cy="1417320"/>
          </a:xfrm>
          <a:prstGeom prst="roundRect">
            <a:avLst>
              <a:gd name="adj" fmla="val 8000"/>
            </a:avLst>
          </a:prstGeom>
          <a:solidFill>
            <a:srgbClr val="F4F7F4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778240" y="4992624"/>
            <a:ext cx="25603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8000"/>
              </a:lnSpc>
            </a:pPr>
            <a:r>
              <a:rPr sz="1250" b="0" i="1">
                <a:solidFill>
                  <a:srgbClr val="55625B"/>
                </a:solidFill>
                <a:latin typeface="Calibri"/>
              </a:rPr>
              <a:t>Yet capital controls and low convertibility keep the RMB's global reserve share at just 2%.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6473952"/>
            <a:ext cx="64008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1">
                <a:solidFill>
                  <a:srgbClr val="8A9790"/>
                </a:solidFill>
                <a:latin typeface="Calibri"/>
              </a:rPr>
              <a:t>Source: PBOC, Atlantic Council Dollar Dominance Monitor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_light_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75720" y="6473952"/>
            <a:ext cx="54864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1" i="0">
                <a:solidFill>
                  <a:srgbClr val="8A9790"/>
                </a:solidFill>
                <a:latin typeface="Calibri"/>
              </a:rPr>
              <a:t>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6473952"/>
            <a:ext cx="310896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0" i="0" spc="160">
                <a:solidFill>
                  <a:srgbClr val="8A9790"/>
                </a:solidFill>
                <a:latin typeface="Calibri"/>
              </a:rPr>
              <a:t>DEDOLLARIZATION  · 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5486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 i="0" spc="260">
                <a:solidFill>
                  <a:srgbClr val="12513C"/>
                </a:solidFill>
                <a:latin typeface="Calibri"/>
              </a:rPr>
              <a:t>THE COUNTER-CASE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850392"/>
            <a:ext cx="960120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 i="0">
                <a:solidFill>
                  <a:srgbClr val="0A2E22"/>
                </a:solidFill>
                <a:latin typeface="Georgia"/>
              </a:rPr>
              <a:t>Yet the Dollar Still Reigns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85800" y="1481328"/>
            <a:ext cx="1280160" cy="0"/>
          </a:xfrm>
          <a:prstGeom prst="line">
            <a:avLst/>
          </a:prstGeom>
          <a:ln w="31750">
            <a:solidFill>
              <a:srgbClr val="C9A2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5800" y="1645920"/>
            <a:ext cx="9601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1">
                <a:solidFill>
                  <a:srgbClr val="55625B"/>
                </a:solidFill>
                <a:latin typeface="Calibri"/>
              </a:rPr>
              <a:t>The world isn't fleeing America — it's still buying it.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2331720"/>
            <a:ext cx="2578608" cy="210312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85800" y="2331720"/>
            <a:ext cx="54864" cy="21031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41832" y="2496312"/>
            <a:ext cx="2121408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88%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1832" y="3959352"/>
            <a:ext cx="2121408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of global FX trading volume</a:t>
            </a:r>
          </a:p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still runs through the dollar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83864" y="2331720"/>
            <a:ext cx="2578608" cy="210312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483864" y="2331720"/>
            <a:ext cx="54864" cy="2103120"/>
          </a:xfrm>
          <a:prstGeom prst="rect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739896" y="2496312"/>
            <a:ext cx="2121408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$1.55T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39896" y="3959352"/>
            <a:ext cx="2121408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record foreign purchases of</a:t>
            </a:r>
          </a:p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U.S. financial assets in 2025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81928" y="2331720"/>
            <a:ext cx="2578608" cy="210312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81928" y="2331720"/>
            <a:ext cx="54864" cy="210312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537960" y="2496312"/>
            <a:ext cx="2121408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$21T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3959352"/>
            <a:ext cx="2121408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in U.S. equities now held</a:t>
            </a:r>
          </a:p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by foreign investors — an all-time high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79992" y="2331720"/>
            <a:ext cx="2578608" cy="210312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2700">
            <a:solidFill>
              <a:srgbClr val="D8E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9079992" y="2331720"/>
            <a:ext cx="54864" cy="2103120"/>
          </a:xfrm>
          <a:prstGeom prst="rect">
            <a:avLst/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336024" y="2496312"/>
            <a:ext cx="2121408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A2E22"/>
                </a:solidFill>
                <a:latin typeface="Georgia"/>
              </a:rPr>
              <a:t>40–50%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36024" y="3959352"/>
            <a:ext cx="2121408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of world trade invoicing has</a:t>
            </a:r>
          </a:p>
          <a:p>
            <a:pPr algn="l">
              <a:lnSpc>
                <a:spcPct val="105000"/>
              </a:lnSpc>
            </a:pPr>
            <a:r>
              <a:rPr sz="1150" b="1" i="0">
                <a:solidFill>
                  <a:srgbClr val="55625B"/>
                </a:solidFill>
                <a:latin typeface="Calibri"/>
              </a:rPr>
              <a:t>stayed dollar-priced for 20 years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85800" y="4800600"/>
            <a:ext cx="10835640" cy="1417320"/>
          </a:xfrm>
          <a:prstGeom prst="roundRect">
            <a:avLst>
              <a:gd name="adj" fmla="val 6000"/>
            </a:avLst>
          </a:prstGeom>
          <a:solidFill>
            <a:srgbClr val="0A2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051560" y="4956048"/>
            <a:ext cx="73152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5400" b="1" i="0">
                <a:solidFill>
                  <a:srgbClr val="E4C976"/>
                </a:solidFill>
                <a:latin typeface="Georgia"/>
              </a:rPr>
              <a:t>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37360" y="5029200"/>
            <a:ext cx="941832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450" b="0" i="1">
                <a:solidFill>
                  <a:srgbClr val="FFFFFF"/>
                </a:solidFill>
                <a:latin typeface="Georgia"/>
              </a:rPr>
              <a:t>Dedollarization and investing in U.S. markets aren't contradictions — they're parallel rational strategies. Governments diversify reserves while still wanting ownership of the world's most profitable companies.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647395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0" i="1">
                <a:solidFill>
                  <a:srgbClr val="8A9790"/>
                </a:solidFill>
                <a:latin typeface="Calibri"/>
              </a:rPr>
              <a:t>Source: U.S. Treasury Dept., BIS Triennial Survey, VT Markets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Ainak Chowdhury</cp:lastModifiedBy>
  <cp:revision>2</cp:revision>
  <dcterms:created xsi:type="dcterms:W3CDTF">2013-01-27T09:14:16Z</dcterms:created>
  <dcterms:modified xsi:type="dcterms:W3CDTF">2026-07-09T03:10:05Z</dcterms:modified>
  <cp:category/>
</cp:coreProperties>
</file>