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image" Target="../media/image-17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image" Target="../media/image-18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E2E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188720"/>
            <a:ext cx="4206240" cy="4206240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3" name="Shape 1"/>
          <p:cNvSpPr/>
          <p:nvPr/>
        </p:nvSpPr>
        <p:spPr>
          <a:xfrm>
            <a:off x="-1463040" y="4480560"/>
            <a:ext cx="3749040" cy="3749040"/>
          </a:xfrm>
          <a:prstGeom prst="ellipse">
            <a:avLst/>
          </a:prstGeom>
          <a:solidFill>
            <a:srgbClr val="8A3B2C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4173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79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TAPESTRY OF THE PAST  ·  CHAPTER 6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85800" y="1783080"/>
            <a:ext cx="89611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8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Age of</a:t>
            </a:r>
            <a:endParaRPr lang="en-US" sz="5400" dirty="0"/>
          </a:p>
          <a:p>
            <a:pPr indent="0" marL="0">
              <a:lnSpc>
                <a:spcPts val="58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Reorganisation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731520" y="393192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EFE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200 BCE – 300 CE   |   Kingdoms, Invasions and Cultural Confluence in the Subcontinent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9808" y="4572000"/>
            <a:ext cx="2011680" cy="0"/>
          </a:xfrm>
          <a:prstGeom prst="line">
            <a:avLst/>
          </a:prstGeom>
          <a:noFill/>
          <a:ln w="25400">
            <a:solidFill>
              <a:srgbClr val="C79A4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5989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C9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CBSE Class 7  ·  Exploring Society: India and Beyond, Part 1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SOUTHERN INDIA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Kingdoms and Life in the South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ppt/crop_map_south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508760"/>
            <a:ext cx="4572000" cy="29343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4516305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5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Fig. 6.14 — The Chola, Chera and Pānḍya kingdoms (borders approximate)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5349240" y="1600200"/>
            <a:ext cx="630936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Between the 2nd/3rd century BCE and the 3rd century CE, the Cheras, Cholas and Pānḍyas rose to power in the far south.</a:t>
            </a:r>
            <a:endParaRPr lang="en-US" sz="140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competed with each other while also driving trade and cultural growth.</a:t>
            </a:r>
            <a:endParaRPr lang="en-US" sz="140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Aśhoka’s edicts mention these kingdoms as independent of Mauryan rule even at its height.</a:t>
            </a:r>
            <a:endParaRPr lang="en-US" sz="140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Khāravela claims a victory over a southern alliance, but he does not seem to have invaded the region himself.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6E2E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79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LITERATURE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Sangam Age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C79A46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6E2E22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54480"/>
            <a:ext cx="10881360" cy="1005840"/>
          </a:xfrm>
          <a:prstGeom prst="rect">
            <a:avLst/>
          </a:prstGeom>
          <a:solidFill>
            <a:srgbClr val="B8503E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554480"/>
            <a:ext cx="10332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sangam  (Sanskrit sangha) = ‘association’ / ‘coming together’ — an assembly of poets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48640" y="2880360"/>
            <a:ext cx="108813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4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‘crowned kings’ named in the Sangams were the Cholas, Cheras and Pānḍyas.</a:t>
            </a:r>
            <a:endParaRPr lang="en-US" sz="1550" dirty="0"/>
          </a:p>
          <a:p>
            <a:pPr marL="228600" indent="-228600">
              <a:spcAft>
                <a:spcPts val="14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Sangam literature is the oldest literature of south India — several anthologies of poems.</a:t>
            </a:r>
            <a:endParaRPr lang="en-US" sz="1550" dirty="0"/>
          </a:p>
          <a:p>
            <a:pPr marL="228600" indent="-228600">
              <a:spcAft>
                <a:spcPts val="14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widely consulted by historians studying the society and culture of the age.</a:t>
            </a:r>
            <a:endParaRPr lang="en-US" sz="1550" dirty="0"/>
          </a:p>
          <a:p>
            <a:pPr marL="228600" indent="-228600">
              <a:spcAft>
                <a:spcPts val="14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Sangam poetry expresses personal emotions like love, and societal values like heroism and generosity, with great skill and delicacy.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DYNASTY IN FOCUS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Cholas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508760"/>
            <a:ext cx="6400800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2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powerful dynasty ruling parts of south India from the 3rd century BCE to the 13th century CE.</a:t>
            </a:r>
            <a:endParaRPr lang="en-US" sz="142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2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King Karikāla defeated a combined Chera–Pānḍya force and established supremacy.</a:t>
            </a:r>
            <a:endParaRPr lang="en-US" sz="142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2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the Kallaṇai (Grand Anicut) — a water diversion system on the Kāveri, just downstream of Srirangam island.</a:t>
            </a:r>
            <a:endParaRPr lang="en-US" sz="142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2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brought more land under cultivation, earning the region the name ‘rice bowl of the South’.</a:t>
            </a:r>
            <a:endParaRPr lang="en-US" sz="142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2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Restored many times, the Anicut is still in use — supporting irrigation for millions in Tamil Nadu today.</a:t>
            </a:r>
            <a:endParaRPr lang="en-US" sz="1420" dirty="0"/>
          </a:p>
        </p:txBody>
      </p:sp>
      <p:sp>
        <p:nvSpPr>
          <p:cNvPr id="7" name="Shape 5"/>
          <p:cNvSpPr/>
          <p:nvPr/>
        </p:nvSpPr>
        <p:spPr>
          <a:xfrm>
            <a:off x="7223760" y="1508760"/>
            <a:ext cx="4389120" cy="4846320"/>
          </a:xfrm>
          <a:prstGeom prst="rect">
            <a:avLst/>
          </a:prstGeom>
          <a:solidFill>
            <a:srgbClr val="EFE6D8"/>
          </a:solidFill>
          <a:ln/>
        </p:spPr>
      </p:sp>
      <p:sp>
        <p:nvSpPr>
          <p:cNvPr id="8" name="Text 6"/>
          <p:cNvSpPr/>
          <p:nvPr/>
        </p:nvSpPr>
        <p:spPr>
          <a:xfrm>
            <a:off x="7452360" y="1691640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KALLAṆAI — GRAND ANICUT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452360" y="2057400"/>
            <a:ext cx="39319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of the oldest water-regulation structures in the world still functioning — an engineering legacy nearly 2,000 years old.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452360" y="3520440"/>
            <a:ext cx="3703320" cy="0"/>
          </a:xfrm>
          <a:prstGeom prst="line">
            <a:avLst/>
          </a:prstGeom>
          <a:noFill/>
          <a:ln w="12700">
            <a:solidFill>
              <a:srgbClr val="D8C9B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52360" y="3657600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ABOUT IT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452360" y="3977640"/>
            <a:ext cx="39319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i="1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Statues of Karikāla show him mounted on an elephant, richly attired. What does this posture and dress say about royal power and status?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6E2E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79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EPIC LITERATURE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Silappadikāram: The Tale of the Anklet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C79A46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6E2E22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600200"/>
            <a:ext cx="694944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Composed soon after the Sangam collections; centres on Kaṇṇagi and her husband Kovalan.</a:t>
            </a:r>
            <a:endParaRPr lang="en-US" sz="14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Kovalan loses his wealth to a dancer, returns to Kaṇṇagi, and they travel to Madurai (Pānḍya capital) to rebuild their lives.</a:t>
            </a:r>
            <a:endParaRPr lang="en-US" sz="14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Kovalan is falsely accused of theft and executed; Kaṇṇagi proves his innocence with her second anklet.</a:t>
            </a:r>
            <a:endParaRPr lang="en-US" sz="14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Devastated, she curses Madurai, which is destroyed by fire — then is honoured as a goddess in the Chera kingdom.</a:t>
            </a:r>
            <a:endParaRPr lang="en-US" sz="14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epic centres on justice and the ruler’s dharma to protect it, while showcasing trade-rich cities across three kingdoms.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772400" y="1600200"/>
            <a:ext cx="3840480" cy="4754880"/>
          </a:xfrm>
          <a:prstGeom prst="rect">
            <a:avLst/>
          </a:prstGeom>
          <a:solidFill>
            <a:srgbClr val="5A2419"/>
          </a:solidFill>
          <a:ln/>
        </p:spPr>
      </p:sp>
      <p:sp>
        <p:nvSpPr>
          <p:cNvPr id="8" name="Text 6"/>
          <p:cNvSpPr/>
          <p:nvPr/>
        </p:nvSpPr>
        <p:spPr>
          <a:xfrm>
            <a:off x="8001000" y="1828800"/>
            <a:ext cx="3383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C79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Kaṇṇagi is still worshipped today in Tamil Nadu and Kerala — a striking example of literature shaping living tradition.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01000" y="521208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EFE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Fig. 6.15 — Statue of Kaṇṇagi, Chennai (referenced in the chapter)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DYNASTIES IN FOCUS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Cheras and the Pānḍyas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08760"/>
            <a:ext cx="5349240" cy="4892040"/>
          </a:xfrm>
          <a:prstGeom prst="rect">
            <a:avLst/>
          </a:prstGeom>
          <a:solidFill>
            <a:srgbClr val="EFE6D8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9164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850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CHERAS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4632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called Keralaputra (‘sons of Kerala’).</a:t>
            </a:r>
            <a:endParaRPr lang="en-US" sz="1300" dirty="0"/>
          </a:p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Ruled western Tamil Nadu and Kerala; capital at Vanji (present-day Karur).</a:t>
            </a:r>
            <a:endParaRPr lang="en-US" sz="1300" dirty="0"/>
          </a:p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Patronised Sangam poets and encouraged Tamil literature.</a:t>
            </a:r>
            <a:endParaRPr lang="en-US" sz="1300" dirty="0"/>
          </a:p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Extensive trade with the Roman Empire and West Asia — exported spices, timber, ivory and pearls.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126480" y="1508760"/>
            <a:ext cx="5486400" cy="4892040"/>
          </a:xfrm>
          <a:prstGeom prst="rect">
            <a:avLst/>
          </a:prstGeom>
          <a:solidFill>
            <a:srgbClr val="6E2E22"/>
          </a:solidFill>
          <a:ln/>
        </p:spPr>
      </p:sp>
      <p:sp>
        <p:nvSpPr>
          <p:cNvPr id="10" name="Text 8"/>
          <p:cNvSpPr/>
          <p:nvPr/>
        </p:nvSpPr>
        <p:spPr>
          <a:xfrm>
            <a:off x="6355080" y="169164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PĀNḌYAS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355080" y="2148840"/>
            <a:ext cx="502920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Ruled Tamil Nadu’s far south from Madurai, dating back several centuries BCE.</a:t>
            </a:r>
            <a:endParaRPr lang="en-US" sz="1300" dirty="0"/>
          </a:p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Megasthenes’ Indika describes a prosperous kingdom with strong administration.</a:t>
            </a:r>
            <a:endParaRPr lang="en-US" sz="1300" dirty="0"/>
          </a:p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Traded actively with the Greeks and Romans, and internally — Khāravela mentions receiving Pānḍya pearls.</a:t>
            </a:r>
            <a:endParaRPr lang="en-US" sz="1300" dirty="0"/>
          </a:p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important naval power; later Pānḍyas advanced art, architecture and prosperity.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INVASIONS FROM THE NORTHWEST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Invasions of the Indo-Greeks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508760"/>
            <a:ext cx="7863840" cy="5029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of Alexander’s brief Indus campaign: retreating, he left satraps who later became independent ‘Indo-Greek’ rulers.</a:t>
            </a:r>
            <a:endParaRPr lang="en-US" sz="140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the Mauryas declined, the weakened northwest (present-day Pakistan and Afghanistan) became an easy target.</a:t>
            </a:r>
            <a:endParaRPr lang="en-US" sz="140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Though conquerors, the Indo-Greeks were deeply influenced by local culture — blending Greek and Indian elements in governance, art, language and daily life.</a:t>
            </a:r>
            <a:endParaRPr lang="en-US" sz="140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Heliodorus pillar near Vidisha is named after an Indo-Greek ambassador who praised Vāsudeva as the ‘god of gods’ in his inscription.</a:t>
            </a:r>
            <a:endParaRPr lang="en-US" sz="140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Indo-Greek coins (gold, silver, copper, nickel) show a king on one side, and Greek or Indian deities — like Vāsudeva-Kṛiṣhṇa or Lakṣhmī — on the other.</a:t>
            </a:r>
            <a:endParaRPr lang="en-US" sz="140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Their rule ended with the invasion of the Śhakas (Indo-Scythians).</a:t>
            </a:r>
            <a:endParaRPr lang="en-US" sz="1400" dirty="0"/>
          </a:p>
        </p:txBody>
      </p:sp>
      <p:pic>
        <p:nvPicPr>
          <p:cNvPr id="7" name="Image 0" descr="/home/claude/ppt/crop_heliodoru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1737360"/>
            <a:ext cx="2377440" cy="30089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732520" y="4819460"/>
            <a:ext cx="2651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i="1" dirty="0">
                <a:solidFill>
                  <a:srgbClr val="6B5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Fig. 6.19 — The Heliodorus pillar near Vidisha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6E2E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79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MISS OUT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Śhakas and the Śhaka Samvat Calendar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C79A46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6E2E22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600200"/>
            <a:ext cx="694944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Śhakas (Indo-Scythians) invaded the northwest and ruled from the late 2nd century BCE to the 5th century CE.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Their power rose after the Indo-Greeks and lasted until the Kuṣhāṇas arrived.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During this period, the Śhaka Samvat calendar was developed.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runs 78 years behind the Gregorian calendar (79 years behind for January–March).</a:t>
            </a:r>
            <a:endParaRPr lang="en-US" sz="1550" dirty="0"/>
          </a:p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1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Adopted as the Indian National Calendar in 1957 — still used alongside the Gregorian calendar in official publications today.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7863840" y="1600200"/>
            <a:ext cx="3749040" cy="4480560"/>
          </a:xfrm>
          <a:prstGeom prst="rect">
            <a:avLst/>
          </a:prstGeom>
          <a:solidFill>
            <a:srgbClr val="5A2419"/>
          </a:solidFill>
          <a:ln/>
        </p:spPr>
      </p:sp>
      <p:sp>
        <p:nvSpPr>
          <p:cNvPr id="8" name="Text 6"/>
          <p:cNvSpPr/>
          <p:nvPr/>
        </p:nvSpPr>
        <p:spPr>
          <a:xfrm>
            <a:off x="7863840" y="2286000"/>
            <a:ext cx="3749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C79A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78</a:t>
            </a:r>
            <a:endParaRPr lang="en-US" sz="7200" dirty="0"/>
          </a:p>
        </p:txBody>
      </p:sp>
      <p:sp>
        <p:nvSpPr>
          <p:cNvPr id="9" name="Text 7"/>
          <p:cNvSpPr/>
          <p:nvPr/>
        </p:nvSpPr>
        <p:spPr>
          <a:xfrm>
            <a:off x="7863840" y="3429000"/>
            <a:ext cx="3749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years behind the</a:t>
            </a:r>
            <a:endParaRPr lang="en-US" sz="1500" dirty="0"/>
          </a:p>
          <a:p>
            <a:pPr algn="ctr"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Gregorian calendar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8321040" y="4343400"/>
            <a:ext cx="2834640" cy="0"/>
          </a:xfrm>
          <a:prstGeom prst="line">
            <a:avLst/>
          </a:prstGeom>
          <a:noFill/>
          <a:ln w="12700">
            <a:solidFill>
              <a:srgbClr val="C79A4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863840" y="4572000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1957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7863840" y="5166360"/>
            <a:ext cx="3749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EFE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adopted as India’s National Calendar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DYNASTY IN FOCUS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Emergence of the Kuṣhāṇas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ppt/crop_kanishka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600200"/>
            <a:ext cx="2103120" cy="232321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3978278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i="1" dirty="0">
                <a:solidFill>
                  <a:srgbClr val="6B5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Fig. 6.22 — Headless statue of King Kaṇiṣhka (1.85 m)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3108960" y="1645920"/>
            <a:ext cx="4663440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Originally from central Asia, the Kuṣhāṇas entered India probably in the 2nd century CE.</a:t>
            </a:r>
            <a:endParaRPr lang="en-US" sz="13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its peak, the empire stretched from central Asia to large parts of northern India.</a:t>
            </a:r>
            <a:endParaRPr lang="en-US" sz="13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Kaṇiṣhka, their most powerful ruler, encouraged art and culture alongside his military campaigns.</a:t>
            </a:r>
            <a:endParaRPr lang="en-US" sz="13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 statue’s Brahmi inscription reads: ‘the great king, king of kings, son of God, Kaṇiṣhka’.</a:t>
            </a:r>
            <a:endParaRPr lang="en-US" sz="13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Kuṣhāṇas controlled key sections of the Silk Route, boosting trade with Asia and the West.</a:t>
            </a:r>
            <a:endParaRPr lang="en-US" sz="1300" dirty="0"/>
          </a:p>
        </p:txBody>
      </p:sp>
      <p:pic>
        <p:nvPicPr>
          <p:cNvPr id="9" name="Image 1" descr="/home/claude/ppt/crop_kanishka_coins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645920"/>
            <a:ext cx="3749040" cy="49515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001000" y="2232516"/>
            <a:ext cx="3749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6B5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Fig. 6.23 — Coins of Kaṇiṣhka: Buddha (Greek script BOΔΔO) on one; Śhiva with bull Nandi on the other.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8001000" y="3794760"/>
            <a:ext cx="3749040" cy="2331720"/>
          </a:xfrm>
          <a:prstGeom prst="rect">
            <a:avLst/>
          </a:prstGeom>
          <a:solidFill>
            <a:srgbClr val="EFE6D8"/>
          </a:solidFill>
          <a:ln/>
        </p:spPr>
      </p:sp>
      <p:sp>
        <p:nvSpPr>
          <p:cNvPr id="12" name="Text 8"/>
          <p:cNvSpPr/>
          <p:nvPr/>
        </p:nvSpPr>
        <p:spPr>
          <a:xfrm>
            <a:off x="8183880" y="3977640"/>
            <a:ext cx="338328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i="1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would a ruler feature both Buddha and Śhiva on his coins? What does that say about his values?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 &amp; SCULPTURE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Gāndhāra and Mathurā Schools of Art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508760"/>
            <a:ext cx="5394960" cy="4937760"/>
          </a:xfrm>
          <a:prstGeom prst="rect">
            <a:avLst/>
          </a:prstGeom>
          <a:solidFill>
            <a:srgbClr val="EFE6D8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9164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850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GĀNDHĀRA STYLE</a:t>
            </a:r>
            <a:endParaRPr lang="en-US" sz="1700" dirty="0"/>
          </a:p>
        </p:txBody>
      </p:sp>
      <p:pic>
        <p:nvPicPr>
          <p:cNvPr id="8" name="Image 0" descr="/home/claude/ppt/crop_gandhara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77640" y="2103120"/>
            <a:ext cx="1554480" cy="1275399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77240" y="2103120"/>
            <a:ext cx="301752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Emerged in the western Punjab region.</a:t>
            </a:r>
            <a:endParaRPr lang="en-US" sz="1250" dirty="0"/>
          </a:p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Blends Greco-Roman elements with Indian features.</a:t>
            </a:r>
            <a:endParaRPr lang="en-US" sz="1250" dirty="0"/>
          </a:p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Carved from grey-black schist stone.</a:t>
            </a:r>
            <a:endParaRPr lang="en-US" sz="1250" dirty="0"/>
          </a:p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 Buddha images, realistic anatomy, flowing robes.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3977640" y="3424239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i="1" dirty="0">
                <a:solidFill>
                  <a:srgbClr val="6B5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Fig. 6.24 — Bodhisattva head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6172200" y="1508760"/>
            <a:ext cx="5440680" cy="4937760"/>
          </a:xfrm>
          <a:prstGeom prst="rect">
            <a:avLst/>
          </a:prstGeom>
          <a:solidFill>
            <a:srgbClr val="6E2E22"/>
          </a:solidFill>
          <a:ln/>
        </p:spPr>
      </p:sp>
      <p:sp>
        <p:nvSpPr>
          <p:cNvPr id="12" name="Text 9"/>
          <p:cNvSpPr/>
          <p:nvPr/>
        </p:nvSpPr>
        <p:spPr>
          <a:xfrm>
            <a:off x="6400800" y="169164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79A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MATHURĀ STYLE</a:t>
            </a:r>
            <a:endParaRPr lang="en-US" sz="1700" dirty="0"/>
          </a:p>
        </p:txBody>
      </p:sp>
      <p:pic>
        <p:nvPicPr>
          <p:cNvPr id="13" name="Image 1" descr="/home/claude/ppt/crop_mathura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2640" y="2103120"/>
            <a:ext cx="1554480" cy="169611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400800" y="2103120"/>
            <a:ext cx="310896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in the Mathura region, present-day Uttar Pradesh.</a:t>
            </a:r>
            <a:endParaRPr lang="en-US" sz="1250" dirty="0"/>
          </a:p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Distinctly Indian style, less Greco-Roman influence.</a:t>
            </a:r>
            <a:endParaRPr lang="en-US" sz="1250" dirty="0"/>
          </a:p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Primarily uses red sandstone.</a:t>
            </a:r>
            <a:endParaRPr lang="en-US" sz="1250" dirty="0"/>
          </a:p>
          <a:p>
            <a:pPr marL="228600" indent="-228600">
              <a:spcAft>
                <a:spcPts val="11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Depicts Kubera, Lakṣhmī, Śhiva, Buddha, yakṣhas and yakṣhiṇīs with fuller, smoothly modelled figures.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9692640" y="384495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i="1" dirty="0">
                <a:solidFill>
                  <a:srgbClr val="EFE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Fig. 6.26 — Kubera, god of wealth</a:t>
            </a:r>
            <a:endParaRPr lang="en-US" sz="950" dirty="0"/>
          </a:p>
        </p:txBody>
      </p:sp>
      <p:sp>
        <p:nvSpPr>
          <p:cNvPr id="16" name="Text 12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7" name="Text 13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&amp; CONNECTIVITY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Silk Route and Cultural Confluence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ppt/crop_silkroute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463040"/>
            <a:ext cx="3977640" cy="446171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5961327"/>
            <a:ext cx="3977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850" i="1" dirty="0">
                <a:solidFill>
                  <a:srgbClr val="6B5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Fig. 6.25 — Ancient trade routes; the Silk Route (green) linked China to the Mediterranean through central Asia and Persia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5257800" y="1691640"/>
            <a:ext cx="640080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14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Kuṣhāṇa control of the Silk Route connected India with central Asia, China and the West.</a:t>
            </a:r>
            <a:endParaRPr lang="en-US" sz="1450" dirty="0"/>
          </a:p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14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Despite political conflict, this era saw remarkable cultural exchange and assimilation.</a:t>
            </a:r>
            <a:endParaRPr lang="en-US" sz="1450" dirty="0"/>
          </a:p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14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 and architecture absorbed multiple influences — yet Indian (Hindu and Buddhist) themes remained dominant.</a:t>
            </a:r>
            <a:endParaRPr lang="en-US" sz="1450" dirty="0"/>
          </a:p>
          <a:p>
            <a:pPr marL="228600" indent="-228600">
              <a:spcAft>
                <a:spcPts val="1600"/>
              </a:spcAft>
              <a:buSzPct val="100000"/>
              <a:buChar char="•"/>
            </a:pPr>
            <a:r>
              <a:rPr lang="en-US" sz="14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Sanskrit literature flourished, including the composition of major texts like the Mahābhārata and Rāmāyaṇa.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THE SCENE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Big Questions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640080" y="1508760"/>
            <a:ext cx="621792" cy="621792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508760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508760" y="1527048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is the period after the Maurya empire called the ‘Age of Reorganisation’?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40080" y="2880360"/>
            <a:ext cx="621792" cy="621792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880360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508760" y="2898648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values guided the emperors of that period?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640080" y="4251960"/>
            <a:ext cx="621792" cy="621792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4251960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508760" y="4270248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did foreign invaders assimilate into Indian society and enrich its culture?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548640" y="5577840"/>
            <a:ext cx="11064240" cy="777240"/>
          </a:xfrm>
          <a:prstGeom prst="rect">
            <a:avLst/>
          </a:prstGeom>
          <a:solidFill>
            <a:srgbClr val="EFE6D8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5669280"/>
            <a:ext cx="10698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5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“By continuous living tradition and a vital power of rejuvenescence, this land has readjusted itself through unnumbered transformations.”  — Jagdish Chandra Bose (1917)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6E2E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79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WE MOVE ON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Timeline of the Age of Reorganisation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C79A46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6E2E22"/>
          </a:solidFill>
          <a:ln/>
        </p:spPr>
      </p:sp>
      <p:pic>
        <p:nvPicPr>
          <p:cNvPr id="6" name="Image 0" descr="/home/claude/ppt/crop_timeline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24048" y="1325880"/>
            <a:ext cx="5943600" cy="4019219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5897880"/>
            <a:ext cx="11064240" cy="685800"/>
          </a:xfrm>
          <a:prstGeom prst="rect">
            <a:avLst/>
          </a:prstGeom>
          <a:solidFill>
            <a:srgbClr val="B8503E"/>
          </a:solidFill>
          <a:ln/>
        </p:spPr>
      </p:sp>
      <p:sp>
        <p:nvSpPr>
          <p:cNvPr id="8" name="Text 5"/>
          <p:cNvSpPr/>
          <p:nvPr/>
        </p:nvSpPr>
        <p:spPr>
          <a:xfrm>
            <a:off x="777240" y="5897880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kingdoms rose from the Maurya breakup — internal conflict and foreign invasion together drove a dynamic reorganisation, and a rich confluence, of Indian political and cultural life.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BEGAN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Fall of the Maurya Empire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600200"/>
            <a:ext cx="6309360" cy="448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Little is known of Aśhoka’s successors — the dynasty weakened quickly.</a:t>
            </a:r>
            <a:endParaRPr lang="en-US" sz="1450" dirty="0"/>
          </a:p>
          <a:p>
            <a:pPr marL="228600" indent="-2286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185 BCE: the last Maurya emperor was assassinated by his own commander-in-chief, Puṣhyamitra Śhunga.</a:t>
            </a:r>
            <a:endParaRPr lang="en-US" sz="1450" dirty="0"/>
          </a:p>
          <a:p>
            <a:pPr marL="228600" indent="-2286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happened barely half a century after Aśhoka’s reign.</a:t>
            </a:r>
            <a:endParaRPr lang="en-US" sz="1450" dirty="0"/>
          </a:p>
          <a:p>
            <a:pPr marL="228600" indent="-2286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empire broke into many smaller, competing kingdoms — many were former Mauryan tributary states.</a:t>
            </a:r>
            <a:endParaRPr lang="en-US" sz="1450" dirty="0"/>
          </a:p>
          <a:p>
            <a:pPr marL="228600" indent="-2286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weakened northwest frontier opened the door to invasions from outside the subcontinent.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7406640" y="1600200"/>
            <a:ext cx="4206240" cy="4480560"/>
          </a:xfrm>
          <a:prstGeom prst="rect">
            <a:avLst/>
          </a:prstGeom>
          <a:solidFill>
            <a:srgbClr val="6E2E22"/>
          </a:solidFill>
          <a:ln/>
        </p:spPr>
      </p:sp>
      <p:sp>
        <p:nvSpPr>
          <p:cNvPr id="8" name="Text 6"/>
          <p:cNvSpPr/>
          <p:nvPr/>
        </p:nvSpPr>
        <p:spPr>
          <a:xfrm>
            <a:off x="7680960" y="18745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79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‘REORGANISATION’?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680960" y="2331720"/>
            <a:ext cx="3657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Existing regions were being reorganised into new, competing kingdoms. The political map of India — and people’s lives — changed dramatically.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7680960" y="4160520"/>
            <a:ext cx="3657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79A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~500 years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7680960" y="484632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i="1" dirty="0">
                <a:solidFill>
                  <a:srgbClr val="EFE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2nd century BCE to 3rd century CE — the span this chapter covers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GEOGRAPHY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Subcontinent of Many Kingdoms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ppt/crop_map_dynastie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417320"/>
            <a:ext cx="6949440" cy="462733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7135255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5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Fig. 6.2 — Prominent dynasties of the age of reorganisation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7635240" y="1417320"/>
            <a:ext cx="4023360" cy="4937760"/>
          </a:xfrm>
          <a:prstGeom prst="rect">
            <a:avLst/>
          </a:prstGeom>
          <a:solidFill>
            <a:srgbClr val="EFE6D8"/>
          </a:solidFill>
          <a:ln/>
        </p:spPr>
      </p:sp>
      <p:sp>
        <p:nvSpPr>
          <p:cNvPr id="9" name="Text 6"/>
          <p:cNvSpPr/>
          <p:nvPr/>
        </p:nvSpPr>
        <p:spPr>
          <a:xfrm>
            <a:off x="7863840" y="160020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GROUPS OF DYNASTIES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863840" y="201168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within the Subcontinent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863840" y="2331720"/>
            <a:ext cx="3566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Śhungas, Chedis, Sātavāhanas, Cholas, Cheras, Pānḍyas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863840" y="3108960"/>
            <a:ext cx="3383280" cy="0"/>
          </a:xfrm>
          <a:prstGeom prst="line">
            <a:avLst/>
          </a:prstGeom>
          <a:noFill/>
          <a:ln w="12700">
            <a:solidFill>
              <a:srgbClr val="D8C9B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863840" y="324612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outside the Subcontinent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7863840" y="3566160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Indo-Greeks, Śhakas, Kuṣhāṇas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7863840" y="4160520"/>
            <a:ext cx="3383280" cy="0"/>
          </a:xfrm>
          <a:prstGeom prst="line">
            <a:avLst/>
          </a:prstGeom>
          <a:noFill/>
          <a:ln w="12700">
            <a:solidFill>
              <a:srgbClr val="D8C9B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863840" y="4343400"/>
            <a:ext cx="3566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i="1" dirty="0">
                <a:solidFill>
                  <a:srgbClr val="6B5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kingdoms competed for territory through matrimonial alliances and warfare — while trade, art and literature flourished alongside the conflict.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8" name="Text 15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DYNASTY IN FOCUS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Surge of the Śhungas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508760"/>
            <a:ext cx="6035040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Founded by Puṣhyamitra Śhunga; ruled parts of north and central India.</a:t>
            </a:r>
            <a:endParaRPr lang="en-US" sz="140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Performed the aśhvamedha yajña, a Vedic ritual, to declare supreme kingship.</a:t>
            </a:r>
            <a:endParaRPr lang="en-US" sz="140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Empire was smaller than the Mauryas’, but kept safe from invaders.</a:t>
            </a:r>
            <a:endParaRPr lang="en-US" sz="140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Maintained friendly relations with the Greeks after an initial campaign.</a:t>
            </a:r>
            <a:endParaRPr lang="en-US" sz="140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dynasty lasted about a century after its founder.</a:t>
            </a:r>
            <a:endParaRPr lang="en-US" sz="1400" dirty="0"/>
          </a:p>
          <a:p>
            <a:pPr marL="228600" indent="-228600">
              <a:spcAft>
                <a:spcPts val="13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period saw a revival of Vedic rituals, while other schools of thought continued to flourish.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858000" y="1508760"/>
            <a:ext cx="4754880" cy="3017520"/>
          </a:xfrm>
          <a:prstGeom prst="rect">
            <a:avLst/>
          </a:prstGeom>
          <a:solidFill>
            <a:srgbClr val="EFE6D8"/>
          </a:solidFill>
          <a:ln/>
        </p:spPr>
      </p:sp>
      <p:sp>
        <p:nvSpPr>
          <p:cNvPr id="8" name="Text 6"/>
          <p:cNvSpPr/>
          <p:nvPr/>
        </p:nvSpPr>
        <p:spPr>
          <a:xfrm>
            <a:off x="7086600" y="169164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DON’T MISS OUT — Aśhvamedha Yajña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086600" y="2057400"/>
            <a:ext cx="42976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horse, accompanied by soldiers, was left to wander freely. Any territory it crossed unchallenged became part of the king’s empire. If a ruler stopped the horse, a battle decided supremacy.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0" y="4709160"/>
            <a:ext cx="4754880" cy="1600200"/>
          </a:xfrm>
          <a:prstGeom prst="rect">
            <a:avLst/>
          </a:prstGeom>
          <a:solidFill>
            <a:srgbClr val="6E2E22"/>
          </a:solidFill>
          <a:ln/>
        </p:spPr>
      </p:sp>
      <p:sp>
        <p:nvSpPr>
          <p:cNvPr id="11" name="Text 9"/>
          <p:cNvSpPr/>
          <p:nvPr/>
        </p:nvSpPr>
        <p:spPr>
          <a:xfrm>
            <a:off x="7086600" y="4892040"/>
            <a:ext cx="4297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Compiled during this period: the Yoga Sūtras of Patañjali — and Sanskrit became a preferred language for philosophy and literature.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 &amp; ARCHITECTURE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Bharhut Stūpa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6" name="Image 0" descr="/home/claude/ppt/crop_shunga_ar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1554480"/>
            <a:ext cx="5852160" cy="375010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5377741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5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Fig. 6.5 — Railings, carvings, singers &amp; dancers, and elephants holding the wheel of dharma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6675120" y="1691640"/>
            <a:ext cx="49377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Located in present-day Madhya Pradesh.</a:t>
            </a:r>
            <a:endParaRPr lang="en-US" sz="1450" dirty="0"/>
          </a:p>
          <a:p>
            <a:pPr marL="228600" indent="-2286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Probably built in Aśhoka’s time — the Śhungas added beautifully carved railings and reliefs.</a:t>
            </a:r>
            <a:endParaRPr lang="en-US" sz="1450" dirty="0"/>
          </a:p>
          <a:p>
            <a:pPr marL="228600" indent="-2286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Depicts stories from the Buddha’s life.</a:t>
            </a:r>
            <a:endParaRPr lang="en-US" sz="1450" dirty="0"/>
          </a:p>
          <a:p>
            <a:pPr marL="228600" indent="-2286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Considered among the earliest examples of Buddhist art.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675120" y="4709160"/>
            <a:ext cx="4937760" cy="1600200"/>
          </a:xfrm>
          <a:prstGeom prst="rect">
            <a:avLst/>
          </a:prstGeom>
          <a:solidFill>
            <a:srgbClr val="EFE6D8"/>
          </a:solidFill>
          <a:ln/>
        </p:spPr>
      </p:sp>
      <p:sp>
        <p:nvSpPr>
          <p:cNvPr id="10" name="Text 7"/>
          <p:cNvSpPr/>
          <p:nvPr/>
        </p:nvSpPr>
        <p:spPr>
          <a:xfrm>
            <a:off x="6903720" y="4864608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ABOUT IT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6903720" y="5138928"/>
            <a:ext cx="4480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i="1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at the panel figures — what professions, attire, and daily-life details can you spot in Śhunga carvings?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DYNASTY IN FOCUS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Sātavāhanas of the Deccan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508760"/>
            <a:ext cx="6492240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Ruled large parts of the Deccan from the 2nd century BCE — sometimes called ‘Andhras’.</a:t>
            </a:r>
            <a:endParaRPr lang="en-US" sz="14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Empire spanned present-day Andhra Pradesh, Telangana and Maharashtra.</a:t>
            </a:r>
            <a:endParaRPr lang="en-US" sz="14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Capitals included Amrāvatī and Pratiṣhṭhāna (Paithan).</a:t>
            </a:r>
            <a:endParaRPr lang="en-US" sz="14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Agriculture flourished in the Krishna–Godavari river system.</a:t>
            </a:r>
            <a:endParaRPr lang="en-US" sz="14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maritime trade reaching the Roman Empire: spices, textiles, sandalwood, gold-plated pearls and ivory exported; glass and perfumed ointments imported.</a:t>
            </a:r>
            <a:endParaRPr lang="en-US" sz="140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Tolls and taxes on trade added kingdom revenue.</a:t>
            </a:r>
            <a:endParaRPr lang="en-US" sz="1400" dirty="0"/>
          </a:p>
        </p:txBody>
      </p:sp>
      <p:pic>
        <p:nvPicPr>
          <p:cNvPr id="7" name="Image 0" descr="/home/claude/ppt/crop_satavahana_coin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0960" y="1554480"/>
            <a:ext cx="3566160" cy="238192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406640" y="3982126"/>
            <a:ext cx="4206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6B5E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Fig. 6.8 — Sātavāhana coin with a two-masted seafaring ship, showing advanced shipbuilding and navigation.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7406640" y="4709160"/>
            <a:ext cx="4206240" cy="1645920"/>
          </a:xfrm>
          <a:prstGeom prst="rect">
            <a:avLst/>
          </a:prstGeom>
          <a:solidFill>
            <a:srgbClr val="6E2E22"/>
          </a:solidFill>
          <a:ln/>
        </p:spPr>
      </p:sp>
      <p:sp>
        <p:nvSpPr>
          <p:cNvPr id="10" name="Text 7"/>
          <p:cNvSpPr/>
          <p:nvPr/>
        </p:nvSpPr>
        <p:spPr>
          <a:xfrm>
            <a:off x="7635240" y="4892040"/>
            <a:ext cx="3749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Naneghat Caves near Pune sat on a major trade route — used for collecting tolls and taxes, and as resting places for traders.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SOCIETY &amp; CULTURE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Life Under the Sātavāhanas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508760"/>
            <a:ext cx="6675120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Princes were often named after their mothers — e.g. Gautamīputra Sātakarṇi, son of Gautamī Balaśhrī, a powerful queen who donated land to Buddhist monks.</a:t>
            </a:r>
            <a:endParaRPr lang="en-US" sz="135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Naneghat cave inscription describes a widow queen performing Vedic rituals, including the aśhvamedha yajña.</a:t>
            </a:r>
            <a:endParaRPr lang="en-US" sz="135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 donated land, cows, horses, elephants and silver coins to priests, scholars and monks.</a:t>
            </a:r>
            <a:endParaRPr lang="en-US" sz="135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Devout followers of Vāsudeva (Kṛiṣhṇa), yet they granted tax-free land to Vedic scholars, Jaina and Buddhist monks alike.</a:t>
            </a:r>
            <a:endParaRPr lang="en-US" sz="135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3rd century CE, weak central control led the empire to fragment into smaller kingdoms.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7589520" y="1508760"/>
            <a:ext cx="4023360" cy="2377440"/>
          </a:xfrm>
          <a:prstGeom prst="rect">
            <a:avLst/>
          </a:prstGeom>
          <a:solidFill>
            <a:srgbClr val="EFE6D8"/>
          </a:solidFill>
          <a:ln/>
        </p:spPr>
      </p:sp>
      <p:sp>
        <p:nvSpPr>
          <p:cNvPr id="8" name="Text 6"/>
          <p:cNvSpPr/>
          <p:nvPr/>
        </p:nvSpPr>
        <p:spPr>
          <a:xfrm>
            <a:off x="7818120" y="169164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BRAHMI NUMERALS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818120" y="2011680"/>
            <a:ext cx="35661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Naneghat inscriptions include numerals that, at times, resemble today’s shapes — early evidence that modern numerals ultimately originated in India.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589520" y="4069080"/>
            <a:ext cx="4023360" cy="2240280"/>
          </a:xfrm>
          <a:prstGeom prst="rect">
            <a:avLst/>
          </a:prstGeom>
          <a:solidFill>
            <a:srgbClr val="6E2E22"/>
          </a:solidFill>
          <a:ln/>
        </p:spPr>
      </p:sp>
      <p:sp>
        <p:nvSpPr>
          <p:cNvPr id="11" name="Text 9"/>
          <p:cNvSpPr/>
          <p:nvPr/>
        </p:nvSpPr>
        <p:spPr>
          <a:xfrm>
            <a:off x="7818120" y="4224528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79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ABOUT IT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818120" y="4526280"/>
            <a:ext cx="35661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could the tradition of using the mother’s name in a king’s title signify about the status of women?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63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DYNASTY IN FOCUS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548640" y="384048"/>
            <a:ext cx="1051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B21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Coming of the Chedis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475720" y="320040"/>
            <a:ext cx="384048" cy="384048"/>
          </a:xfrm>
          <a:prstGeom prst="ellipse">
            <a:avLst/>
          </a:prstGeom>
          <a:solidFill>
            <a:srgbClr val="B8503E"/>
          </a:solidFill>
          <a:ln/>
        </p:spPr>
      </p:sp>
      <p:sp>
        <p:nvSpPr>
          <p:cNvPr id="5" name="Shape 3"/>
          <p:cNvSpPr/>
          <p:nvPr/>
        </p:nvSpPr>
        <p:spPr>
          <a:xfrm>
            <a:off x="11594592" y="438912"/>
            <a:ext cx="146304" cy="146304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508760"/>
            <a:ext cx="6583680" cy="4937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8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the Maurya decline, Kalinga rose to prominence under the Chedi dynasty.</a:t>
            </a:r>
            <a:endParaRPr lang="en-US" sz="138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8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Khāravela, a main ruler, was a devoted follower of Jain teachings — sometimes called bhikṣhu-rāja, the ‘monk-king’ — yet he respected all schools of thought.</a:t>
            </a:r>
            <a:endParaRPr lang="en-US" sz="138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8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Udayagiri–Khandagiri caves near Bhubaneswar were likely developed for Jain monks, with intricate panels and spacious rock-cut chambers.</a:t>
            </a:r>
            <a:endParaRPr lang="en-US" sz="138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8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Hāthīgumphā inscription (Brahmi script) records his military victories and welfare works year by year.</a:t>
            </a:r>
            <a:endParaRPr lang="en-US" sz="1380" dirty="0"/>
          </a:p>
          <a:p>
            <a:pPr marL="228600" indent="-228600">
              <a:spcAft>
                <a:spcPts val="1200"/>
              </a:spcAft>
              <a:buSzPct val="100000"/>
              <a:buChar char="•"/>
            </a:pPr>
            <a:r>
              <a:rPr lang="en-US" sz="138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describes himself as ‘accomplished in extraordinary virtues, respector of every sect and repairer of every temple’ — part of the wider ‘Indian ethos’ of religious tolerance.</a:t>
            </a:r>
            <a:endParaRPr lang="en-US" sz="1380" dirty="0"/>
          </a:p>
        </p:txBody>
      </p:sp>
      <p:sp>
        <p:nvSpPr>
          <p:cNvPr id="7" name="Shape 5"/>
          <p:cNvSpPr/>
          <p:nvPr/>
        </p:nvSpPr>
        <p:spPr>
          <a:xfrm>
            <a:off x="7498080" y="1508760"/>
            <a:ext cx="4114800" cy="4937760"/>
          </a:xfrm>
          <a:prstGeom prst="rect">
            <a:avLst/>
          </a:prstGeom>
          <a:solidFill>
            <a:srgbClr val="EFE6D8"/>
          </a:solidFill>
          <a:ln/>
        </p:spPr>
      </p:sp>
      <p:sp>
        <p:nvSpPr>
          <p:cNvPr id="8" name="Text 6"/>
          <p:cNvSpPr/>
          <p:nvPr/>
        </p:nvSpPr>
        <p:spPr>
          <a:xfrm>
            <a:off x="7726680" y="17373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ROCK-CUT ARCHITECTURE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726680" y="2148840"/>
            <a:ext cx="3657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Udayagiri caves showcase precise chambers carved directly into rock — a style we explore further in higher classes.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726680" y="3566160"/>
            <a:ext cx="3474720" cy="0"/>
          </a:xfrm>
          <a:prstGeom prst="line">
            <a:avLst/>
          </a:prstGeom>
          <a:noFill/>
          <a:ln w="12700">
            <a:solidFill>
              <a:srgbClr val="D8C9B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26680" y="37033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850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ABOUT IT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726680" y="4023360"/>
            <a:ext cx="3657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i="1" dirty="0">
                <a:solidFill>
                  <a:srgbClr val="2B21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did artisans achieve such regularity with just a chisel and hammer, nearly two millennia ago?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6 · The Age of Reorganisation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247120" y="6528816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8F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2026-07-17T03:19:02Z</dcterms:created>
  <dcterms:modified xsi:type="dcterms:W3CDTF">2026-07-17T03:19:02Z</dcterms:modified>
</cp:coreProperties>
</file>