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205A"/>
        </a:solidFill>
      </p:bgPr>
    </p:bg>
    <p:spTree>
      <p:nvGrpSpPr>
        <p:cNvPr id="1" name=""/>
        <p:cNvGrpSpPr/>
        <p:nvPr/>
      </p:nvGrpSpPr>
      <p:grpSpPr>
        <a:xfrm>
          <a:off x="0" y="0"/>
          <a:ext cx="0" cy="0"/>
          <a:chOff x="0" y="0"/>
          <a:chExt cx="0" cy="0"/>
        </a:xfrm>
      </p:grpSpPr>
      <p:sp>
        <p:nvSpPr>
          <p:cNvPr id="2" name="Shape 0"/>
          <p:cNvSpPr/>
          <p:nvPr/>
        </p:nvSpPr>
        <p:spPr>
          <a:xfrm>
            <a:off x="9509760" y="-1097280"/>
            <a:ext cx="4114800" cy="4114800"/>
          </a:xfrm>
          <a:prstGeom prst="ellipse">
            <a:avLst/>
          </a:prstGeom>
          <a:solidFill>
            <a:srgbClr val="1F2E73"/>
          </a:solidFill>
          <a:ln/>
        </p:spPr>
      </p:sp>
      <p:sp>
        <p:nvSpPr>
          <p:cNvPr id="3" name="Shape 1"/>
          <p:cNvSpPr/>
          <p:nvPr/>
        </p:nvSpPr>
        <p:spPr>
          <a:xfrm>
            <a:off x="-1371600" y="4754880"/>
            <a:ext cx="3657600" cy="3657600"/>
          </a:xfrm>
          <a:prstGeom prst="ellipse">
            <a:avLst/>
          </a:prstGeom>
          <a:solidFill>
            <a:srgbClr val="1F2E73"/>
          </a:solidFill>
          <a:ln/>
        </p:spPr>
      </p:sp>
      <p:sp>
        <p:nvSpPr>
          <p:cNvPr id="4" name="Shape 2"/>
          <p:cNvSpPr/>
          <p:nvPr/>
        </p:nvSpPr>
        <p:spPr>
          <a:xfrm>
            <a:off x="640080" y="548640"/>
            <a:ext cx="2834640" cy="411480"/>
          </a:xfrm>
          <a:prstGeom prst="roundRect">
            <a:avLst>
              <a:gd name="adj" fmla="val 17778"/>
            </a:avLst>
          </a:prstGeom>
          <a:solidFill>
            <a:srgbClr val="FF6B35"/>
          </a:solidFill>
          <a:ln/>
        </p:spPr>
      </p:sp>
      <p:sp>
        <p:nvSpPr>
          <p:cNvPr id="5" name="Text 3"/>
          <p:cNvSpPr/>
          <p:nvPr/>
        </p:nvSpPr>
        <p:spPr>
          <a:xfrm>
            <a:off x="640080" y="548640"/>
            <a:ext cx="2834640" cy="411480"/>
          </a:xfrm>
          <a:prstGeom prst="rect">
            <a:avLst/>
          </a:prstGeom>
          <a:noFill/>
          <a:ln/>
        </p:spPr>
        <p:txBody>
          <a:bodyPr wrap="square" rtlCol="0" anchor="ctr"/>
          <a:lstStyle/>
          <a:p>
            <a:pPr algn="ctr" indent="0" marL="0">
              <a:buNone/>
            </a:pPr>
            <a:r>
              <a:rPr lang="en-US" sz="1200" b="1" spc="100" kern="0" dirty="0">
                <a:solidFill>
                  <a:srgbClr val="FFFFFF"/>
                </a:solidFill>
                <a:latin typeface="Calibri" pitchFamily="34" charset="0"/>
                <a:ea typeface="Calibri" pitchFamily="34" charset="-122"/>
                <a:cs typeface="Calibri" pitchFamily="34" charset="-120"/>
              </a:rPr>
              <a:t>CBSE GRADE 7 · CHAPTER 10</a:t>
            </a:r>
            <a:endParaRPr lang="en-US" sz="1200" dirty="0"/>
          </a:p>
        </p:txBody>
      </p:sp>
      <p:sp>
        <p:nvSpPr>
          <p:cNvPr id="6" name="Text 4"/>
          <p:cNvSpPr/>
          <p:nvPr/>
        </p:nvSpPr>
        <p:spPr>
          <a:xfrm>
            <a:off x="640080" y="2103120"/>
            <a:ext cx="10515600" cy="1097280"/>
          </a:xfrm>
          <a:prstGeom prst="rect">
            <a:avLst/>
          </a:prstGeom>
          <a:noFill/>
          <a:ln/>
        </p:spPr>
        <p:txBody>
          <a:bodyPr wrap="square" rtlCol="0" anchor="ctr"/>
          <a:lstStyle/>
          <a:p>
            <a:pPr indent="0" marL="0">
              <a:buNone/>
            </a:pPr>
            <a:r>
              <a:rPr lang="en-US" sz="4600" b="1" dirty="0">
                <a:solidFill>
                  <a:srgbClr val="FFFFFF"/>
                </a:solidFill>
                <a:latin typeface="Cambria" pitchFamily="34" charset="0"/>
                <a:ea typeface="Cambria" pitchFamily="34" charset="-122"/>
                <a:cs typeface="Cambria" pitchFamily="34" charset="-120"/>
              </a:rPr>
              <a:t>The Constitution of India</a:t>
            </a:r>
            <a:endParaRPr lang="en-US" sz="4600" dirty="0"/>
          </a:p>
        </p:txBody>
      </p:sp>
      <p:sp>
        <p:nvSpPr>
          <p:cNvPr id="7" name="Text 5"/>
          <p:cNvSpPr/>
          <p:nvPr/>
        </p:nvSpPr>
        <p:spPr>
          <a:xfrm>
            <a:off x="640080" y="2971800"/>
            <a:ext cx="10515600" cy="640080"/>
          </a:xfrm>
          <a:prstGeom prst="rect">
            <a:avLst/>
          </a:prstGeom>
          <a:noFill/>
          <a:ln/>
        </p:spPr>
        <p:txBody>
          <a:bodyPr wrap="square" rtlCol="0" anchor="ctr"/>
          <a:lstStyle/>
          <a:p>
            <a:pPr indent="0" marL="0">
              <a:buNone/>
            </a:pPr>
            <a:r>
              <a:rPr lang="en-US" sz="2600" i="1" dirty="0">
                <a:solidFill>
                  <a:srgbClr val="C9A24B"/>
                </a:solidFill>
                <a:latin typeface="Cambria" pitchFamily="34" charset="0"/>
                <a:ea typeface="Cambria" pitchFamily="34" charset="-122"/>
                <a:cs typeface="Cambria" pitchFamily="34" charset="-120"/>
              </a:rPr>
              <a:t>An Introduction</a:t>
            </a:r>
            <a:endParaRPr lang="en-US" sz="2600" dirty="0"/>
          </a:p>
        </p:txBody>
      </p:sp>
      <p:sp>
        <p:nvSpPr>
          <p:cNvPr id="8" name="Shape 6"/>
          <p:cNvSpPr/>
          <p:nvPr/>
        </p:nvSpPr>
        <p:spPr>
          <a:xfrm>
            <a:off x="685800" y="3794760"/>
            <a:ext cx="2011680" cy="0"/>
          </a:xfrm>
          <a:prstGeom prst="line">
            <a:avLst/>
          </a:prstGeom>
          <a:noFill/>
          <a:ln w="38100">
            <a:solidFill>
              <a:srgbClr val="138A57"/>
            </a:solidFill>
            <a:prstDash val="solid"/>
          </a:ln>
        </p:spPr>
      </p:sp>
      <p:sp>
        <p:nvSpPr>
          <p:cNvPr id="9" name="Text 7"/>
          <p:cNvSpPr/>
          <p:nvPr/>
        </p:nvSpPr>
        <p:spPr>
          <a:xfrm>
            <a:off x="685800" y="4114800"/>
            <a:ext cx="8046720" cy="1188720"/>
          </a:xfrm>
          <a:prstGeom prst="rect">
            <a:avLst/>
          </a:prstGeom>
          <a:noFill/>
          <a:ln/>
        </p:spPr>
        <p:txBody>
          <a:bodyPr wrap="square" rtlCol="0" anchor="ctr"/>
          <a:lstStyle/>
          <a:p>
            <a:pPr algn="l" indent="0" marL="0">
              <a:buNone/>
            </a:pPr>
            <a:r>
              <a:rPr lang="en-US" sz="1500" i="1" dirty="0">
                <a:solidFill>
                  <a:srgbClr val="D7DCEE"/>
                </a:solidFill>
                <a:latin typeface="Calibri" pitchFamily="34" charset="0"/>
                <a:ea typeface="Calibri" pitchFamily="34" charset="-122"/>
                <a:cs typeface="Calibri" pitchFamily="34" charset="-120"/>
              </a:rPr>
              <a:t>“We have prepared a democratic Constitution. But the successful working of </a:t>
            </a:r>
            <a:pPr algn="l" indent="0" marL="0">
              <a:buNone/>
            </a:pPr>
            <a:r>
              <a:rPr lang="en-US" sz="1500" i="1" dirty="0">
                <a:solidFill>
                  <a:srgbClr val="D7DCEE"/>
                </a:solidFill>
                <a:latin typeface="Calibri" pitchFamily="34" charset="0"/>
                <a:ea typeface="Calibri" pitchFamily="34" charset="-122"/>
                <a:cs typeface="Calibri" pitchFamily="34" charset="-120"/>
              </a:rPr>
              <a:t>democratic institutions requires... willingness to respect the viewpoint of others, capacity for compromise and accommodation.”</a:t>
            </a:r>
            <a:endParaRPr lang="en-US" sz="1500" dirty="0"/>
          </a:p>
        </p:txBody>
      </p:sp>
      <p:sp>
        <p:nvSpPr>
          <p:cNvPr id="10" name="Text 8"/>
          <p:cNvSpPr/>
          <p:nvPr/>
        </p:nvSpPr>
        <p:spPr>
          <a:xfrm>
            <a:off x="685800" y="5349240"/>
            <a:ext cx="7315200" cy="365760"/>
          </a:xfrm>
          <a:prstGeom prst="rect">
            <a:avLst/>
          </a:prstGeom>
          <a:noFill/>
          <a:ln/>
        </p:spPr>
        <p:txBody>
          <a:bodyPr wrap="square" rtlCol="0" anchor="ctr"/>
          <a:lstStyle/>
          <a:p>
            <a:pPr indent="0" marL="0">
              <a:buNone/>
            </a:pPr>
            <a:r>
              <a:rPr lang="en-US" sz="1300" i="1" dirty="0">
                <a:solidFill>
                  <a:srgbClr val="C9A24B"/>
                </a:solidFill>
                <a:latin typeface="Calibri" pitchFamily="34" charset="0"/>
                <a:ea typeface="Calibri" pitchFamily="34" charset="-122"/>
                <a:cs typeface="Calibri" pitchFamily="34" charset="-120"/>
              </a:rPr>
              <a:t>— Dr. Rajendra Prasad, first President of India</a:t>
            </a:r>
            <a:endParaRPr lang="en-US" sz="1300" dirty="0"/>
          </a:p>
        </p:txBody>
      </p:sp>
      <p:sp>
        <p:nvSpPr>
          <p:cNvPr id="11" name="Text 9"/>
          <p:cNvSpPr/>
          <p:nvPr/>
        </p:nvSpPr>
        <p:spPr>
          <a:xfrm>
            <a:off x="640080" y="6263640"/>
            <a:ext cx="7315200" cy="365760"/>
          </a:xfrm>
          <a:prstGeom prst="rect">
            <a:avLst/>
          </a:prstGeom>
          <a:noFill/>
          <a:ln/>
        </p:spPr>
        <p:txBody>
          <a:bodyPr wrap="square" rtlCol="0" anchor="ctr"/>
          <a:lstStyle/>
          <a:p>
            <a:pPr indent="0" marL="0">
              <a:buNone/>
            </a:pPr>
            <a:r>
              <a:rPr lang="en-US" sz="1200" dirty="0">
                <a:solidFill>
                  <a:srgbClr val="9AA3B2"/>
                </a:solidFill>
                <a:latin typeface="Calibri" pitchFamily="34" charset="0"/>
                <a:ea typeface="Calibri" pitchFamily="34" charset="-122"/>
                <a:cs typeface="Calibri" pitchFamily="34" charset="-120"/>
              </a:rPr>
              <a:t>Teacher-Led Classroom Presentation</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411480"/>
            <a:ext cx="2377440" cy="365760"/>
          </a:xfrm>
          <a:prstGeom prst="roundRect">
            <a:avLst>
              <a:gd name="adj" fmla="val 20000"/>
            </a:avLst>
          </a:prstGeom>
          <a:solidFill>
            <a:srgbClr val="C9A24B"/>
          </a:solidFill>
          <a:ln/>
        </p:spPr>
      </p:sp>
      <p:sp>
        <p:nvSpPr>
          <p:cNvPr id="3" name="Text 1"/>
          <p:cNvSpPr/>
          <p:nvPr/>
        </p:nvSpPr>
        <p:spPr>
          <a:xfrm>
            <a:off x="457200" y="411480"/>
            <a:ext cx="2377440" cy="365760"/>
          </a:xfrm>
          <a:prstGeom prst="rect">
            <a:avLst/>
          </a:prstGeom>
          <a:noFill/>
          <a:ln/>
        </p:spPr>
        <p:txBody>
          <a:bodyPr wrap="square" rtlCol="0" anchor="ctr"/>
          <a:lstStyle/>
          <a:p>
            <a:pPr algn="ctr" indent="0" marL="0">
              <a:buNone/>
            </a:pPr>
            <a:r>
              <a:rPr lang="en-US" sz="1200" b="1" spc="100" kern="0" dirty="0">
                <a:solidFill>
                  <a:srgbClr val="FFFFFF"/>
                </a:solidFill>
                <a:latin typeface="Calibri" pitchFamily="34" charset="0"/>
                <a:ea typeface="Calibri" pitchFamily="34" charset="-122"/>
                <a:cs typeface="Calibri" pitchFamily="34" charset="-120"/>
              </a:rPr>
              <a:t>INFLUENCE 3</a:t>
            </a:r>
            <a:endParaRPr lang="en-US" sz="1200" dirty="0"/>
          </a:p>
        </p:txBody>
      </p:sp>
      <p:sp>
        <p:nvSpPr>
          <p:cNvPr id="4" name="Text 2"/>
          <p:cNvSpPr/>
          <p:nvPr/>
        </p:nvSpPr>
        <p:spPr>
          <a:xfrm>
            <a:off x="457200" y="868680"/>
            <a:ext cx="11247120" cy="822960"/>
          </a:xfrm>
          <a:prstGeom prst="rect">
            <a:avLst/>
          </a:prstGeom>
          <a:noFill/>
          <a:ln/>
        </p:spPr>
        <p:txBody>
          <a:bodyPr wrap="square" rtlCol="0" anchor="ctr"/>
          <a:lstStyle/>
          <a:p>
            <a:pPr algn="l" indent="0" marL="0">
              <a:buNone/>
            </a:pPr>
            <a:r>
              <a:rPr lang="en-US" sz="3200" b="1" dirty="0">
                <a:solidFill>
                  <a:srgbClr val="16205A"/>
                </a:solidFill>
                <a:latin typeface="Cambria" pitchFamily="34" charset="0"/>
                <a:ea typeface="Cambria" pitchFamily="34" charset="-122"/>
                <a:cs typeface="Cambria" pitchFamily="34" charset="-120"/>
              </a:rPr>
              <a:t>Learnings From Across the World</a:t>
            </a:r>
            <a:endParaRPr lang="en-US" sz="3200" dirty="0"/>
          </a:p>
        </p:txBody>
      </p:sp>
      <p:sp>
        <p:nvSpPr>
          <p:cNvPr id="5" name="Shape 3"/>
          <p:cNvSpPr/>
          <p:nvPr/>
        </p:nvSpPr>
        <p:spPr>
          <a:xfrm>
            <a:off x="457200" y="1600200"/>
            <a:ext cx="5394960" cy="1920240"/>
          </a:xfrm>
          <a:prstGeom prst="roundRect">
            <a:avLst>
              <a:gd name="adj" fmla="val 4762"/>
            </a:avLst>
          </a:prstGeom>
          <a:solidFill>
            <a:srgbClr val="FFF6EA"/>
          </a:solidFill>
          <a:ln w="12700">
            <a:solidFill>
              <a:srgbClr val="C9A24B"/>
            </a:solidFill>
            <a:prstDash val="solid"/>
          </a:ln>
        </p:spPr>
      </p:sp>
      <p:sp>
        <p:nvSpPr>
          <p:cNvPr id="6" name="Text 4"/>
          <p:cNvSpPr/>
          <p:nvPr/>
        </p:nvSpPr>
        <p:spPr>
          <a:xfrm>
            <a:off x="731520" y="1737360"/>
            <a:ext cx="4846320" cy="457200"/>
          </a:xfrm>
          <a:prstGeom prst="rect">
            <a:avLst/>
          </a:prstGeom>
          <a:noFill/>
          <a:ln/>
        </p:spPr>
        <p:txBody>
          <a:bodyPr wrap="square" rtlCol="0" anchor="ctr"/>
          <a:lstStyle/>
          <a:p>
            <a:pPr indent="0" marL="0">
              <a:buNone/>
            </a:pPr>
            <a:r>
              <a:rPr lang="en-US" sz="1800" b="1" dirty="0">
                <a:solidFill>
                  <a:srgbClr val="16205A"/>
                </a:solidFill>
                <a:latin typeface="Cambria" pitchFamily="34" charset="0"/>
                <a:ea typeface="Cambria" pitchFamily="34" charset="-122"/>
                <a:cs typeface="Cambria" pitchFamily="34" charset="-120"/>
              </a:rPr>
              <a:t>France</a:t>
            </a:r>
            <a:endParaRPr lang="en-US" sz="1800" dirty="0"/>
          </a:p>
        </p:txBody>
      </p:sp>
      <p:sp>
        <p:nvSpPr>
          <p:cNvPr id="7" name="Text 5"/>
          <p:cNvSpPr/>
          <p:nvPr/>
        </p:nvSpPr>
        <p:spPr>
          <a:xfrm>
            <a:off x="731520" y="2240280"/>
            <a:ext cx="4846320" cy="548640"/>
          </a:xfrm>
          <a:prstGeom prst="rect">
            <a:avLst/>
          </a:prstGeom>
          <a:noFill/>
          <a:ln/>
        </p:spPr>
        <p:txBody>
          <a:bodyPr wrap="square" rtlCol="0" anchor="ctr"/>
          <a:lstStyle/>
          <a:p>
            <a:pPr indent="0" marL="0">
              <a:buNone/>
            </a:pPr>
            <a:r>
              <a:rPr lang="en-US" sz="1400" b="1" dirty="0">
                <a:solidFill>
                  <a:srgbClr val="FF6B35"/>
                </a:solidFill>
                <a:latin typeface="Calibri" pitchFamily="34" charset="0"/>
                <a:ea typeface="Calibri" pitchFamily="34" charset="-122"/>
                <a:cs typeface="Calibri" pitchFamily="34" charset="-120"/>
              </a:rPr>
              <a:t>→ Liberty, Equality, Fraternity</a:t>
            </a:r>
            <a:endParaRPr lang="en-US" sz="1400" dirty="0"/>
          </a:p>
        </p:txBody>
      </p:sp>
      <p:sp>
        <p:nvSpPr>
          <p:cNvPr id="8" name="Text 6"/>
          <p:cNvSpPr/>
          <p:nvPr/>
        </p:nvSpPr>
        <p:spPr>
          <a:xfrm>
            <a:off x="731520" y="2788920"/>
            <a:ext cx="4846320" cy="548640"/>
          </a:xfrm>
          <a:prstGeom prst="rect">
            <a:avLst/>
          </a:prstGeom>
          <a:noFill/>
          <a:ln/>
        </p:spPr>
        <p:txBody>
          <a:bodyPr wrap="square" rtlCol="0" anchor="ctr"/>
          <a:lstStyle/>
          <a:p>
            <a:pPr indent="0" marL="0">
              <a:buNone/>
            </a:pPr>
            <a:r>
              <a:rPr lang="en-US" sz="1200" i="1" dirty="0">
                <a:solidFill>
                  <a:srgbClr val="555C6B"/>
                </a:solidFill>
                <a:latin typeface="Calibri" pitchFamily="34" charset="0"/>
                <a:ea typeface="Calibri" pitchFamily="34" charset="-122"/>
                <a:cs typeface="Calibri" pitchFamily="34" charset="-120"/>
              </a:rPr>
              <a:t>From the French Revolution (1789)</a:t>
            </a:r>
            <a:endParaRPr lang="en-US" sz="1200" dirty="0"/>
          </a:p>
        </p:txBody>
      </p:sp>
      <p:sp>
        <p:nvSpPr>
          <p:cNvPr id="9" name="Shape 7"/>
          <p:cNvSpPr/>
          <p:nvPr/>
        </p:nvSpPr>
        <p:spPr>
          <a:xfrm>
            <a:off x="6080760" y="1600200"/>
            <a:ext cx="5394960" cy="1920240"/>
          </a:xfrm>
          <a:prstGeom prst="roundRect">
            <a:avLst>
              <a:gd name="adj" fmla="val 4762"/>
            </a:avLst>
          </a:prstGeom>
          <a:solidFill>
            <a:srgbClr val="FDF6EC"/>
          </a:solidFill>
          <a:ln w="12700">
            <a:solidFill>
              <a:srgbClr val="C9A24B"/>
            </a:solidFill>
            <a:prstDash val="solid"/>
          </a:ln>
        </p:spPr>
      </p:sp>
      <p:sp>
        <p:nvSpPr>
          <p:cNvPr id="10" name="Text 8"/>
          <p:cNvSpPr/>
          <p:nvPr/>
        </p:nvSpPr>
        <p:spPr>
          <a:xfrm>
            <a:off x="6355080" y="1737360"/>
            <a:ext cx="4846320" cy="457200"/>
          </a:xfrm>
          <a:prstGeom prst="rect">
            <a:avLst/>
          </a:prstGeom>
          <a:noFill/>
          <a:ln/>
        </p:spPr>
        <p:txBody>
          <a:bodyPr wrap="square" rtlCol="0" anchor="ctr"/>
          <a:lstStyle/>
          <a:p>
            <a:pPr indent="0" marL="0">
              <a:buNone/>
            </a:pPr>
            <a:r>
              <a:rPr lang="en-US" sz="1800" b="1" dirty="0">
                <a:solidFill>
                  <a:srgbClr val="16205A"/>
                </a:solidFill>
                <a:latin typeface="Cambria" pitchFamily="34" charset="0"/>
                <a:ea typeface="Cambria" pitchFamily="34" charset="-122"/>
                <a:cs typeface="Cambria" pitchFamily="34" charset="-120"/>
              </a:rPr>
              <a:t>Ireland</a:t>
            </a:r>
            <a:endParaRPr lang="en-US" sz="1800" dirty="0"/>
          </a:p>
        </p:txBody>
      </p:sp>
      <p:sp>
        <p:nvSpPr>
          <p:cNvPr id="11" name="Text 9"/>
          <p:cNvSpPr/>
          <p:nvPr/>
        </p:nvSpPr>
        <p:spPr>
          <a:xfrm>
            <a:off x="6355080" y="2240280"/>
            <a:ext cx="4846320" cy="548640"/>
          </a:xfrm>
          <a:prstGeom prst="rect">
            <a:avLst/>
          </a:prstGeom>
          <a:noFill/>
          <a:ln/>
        </p:spPr>
        <p:txBody>
          <a:bodyPr wrap="square" rtlCol="0" anchor="ctr"/>
          <a:lstStyle/>
          <a:p>
            <a:pPr indent="0" marL="0">
              <a:buNone/>
            </a:pPr>
            <a:r>
              <a:rPr lang="en-US" sz="1400" b="1" dirty="0">
                <a:solidFill>
                  <a:srgbClr val="FF6B35"/>
                </a:solidFill>
                <a:latin typeface="Calibri" pitchFamily="34" charset="0"/>
                <a:ea typeface="Calibri" pitchFamily="34" charset="-122"/>
                <a:cs typeface="Calibri" pitchFamily="34" charset="-120"/>
              </a:rPr>
              <a:t>→ Directive Principles of State Policy</a:t>
            </a:r>
            <a:endParaRPr lang="en-US" sz="1400" dirty="0"/>
          </a:p>
        </p:txBody>
      </p:sp>
      <p:sp>
        <p:nvSpPr>
          <p:cNvPr id="12" name="Text 10"/>
          <p:cNvSpPr/>
          <p:nvPr/>
        </p:nvSpPr>
        <p:spPr>
          <a:xfrm>
            <a:off x="6355080" y="2788920"/>
            <a:ext cx="4846320" cy="548640"/>
          </a:xfrm>
          <a:prstGeom prst="rect">
            <a:avLst/>
          </a:prstGeom>
          <a:noFill/>
          <a:ln/>
        </p:spPr>
        <p:txBody>
          <a:bodyPr wrap="square" rtlCol="0" anchor="ctr"/>
          <a:lstStyle/>
          <a:p>
            <a:pPr indent="0" marL="0">
              <a:buNone/>
            </a:pPr>
            <a:r>
              <a:rPr lang="en-US" sz="1200" i="1" dirty="0">
                <a:solidFill>
                  <a:srgbClr val="555C6B"/>
                </a:solidFill>
                <a:latin typeface="Calibri" pitchFamily="34" charset="0"/>
                <a:ea typeface="Calibri" pitchFamily="34" charset="-122"/>
                <a:cs typeface="Calibri" pitchFamily="34" charset="-120"/>
              </a:rPr>
              <a:t>Guiding goals for governance</a:t>
            </a:r>
            <a:endParaRPr lang="en-US" sz="1200" dirty="0"/>
          </a:p>
        </p:txBody>
      </p:sp>
      <p:sp>
        <p:nvSpPr>
          <p:cNvPr id="13" name="Shape 11"/>
          <p:cNvSpPr/>
          <p:nvPr/>
        </p:nvSpPr>
        <p:spPr>
          <a:xfrm>
            <a:off x="457200" y="3749040"/>
            <a:ext cx="5394960" cy="1920240"/>
          </a:xfrm>
          <a:prstGeom prst="roundRect">
            <a:avLst>
              <a:gd name="adj" fmla="val 4762"/>
            </a:avLst>
          </a:prstGeom>
          <a:solidFill>
            <a:srgbClr val="FFF6EA"/>
          </a:solidFill>
          <a:ln w="12700">
            <a:solidFill>
              <a:srgbClr val="C9A24B"/>
            </a:solidFill>
            <a:prstDash val="solid"/>
          </a:ln>
        </p:spPr>
      </p:sp>
      <p:sp>
        <p:nvSpPr>
          <p:cNvPr id="14" name="Text 12"/>
          <p:cNvSpPr/>
          <p:nvPr/>
        </p:nvSpPr>
        <p:spPr>
          <a:xfrm>
            <a:off x="731520" y="3886200"/>
            <a:ext cx="4846320" cy="457200"/>
          </a:xfrm>
          <a:prstGeom prst="rect">
            <a:avLst/>
          </a:prstGeom>
          <a:noFill/>
          <a:ln/>
        </p:spPr>
        <p:txBody>
          <a:bodyPr wrap="square" rtlCol="0" anchor="ctr"/>
          <a:lstStyle/>
          <a:p>
            <a:pPr indent="0" marL="0">
              <a:buNone/>
            </a:pPr>
            <a:r>
              <a:rPr lang="en-US" sz="1800" b="1" dirty="0">
                <a:solidFill>
                  <a:srgbClr val="16205A"/>
                </a:solidFill>
                <a:latin typeface="Cambria" pitchFamily="34" charset="0"/>
                <a:ea typeface="Cambria" pitchFamily="34" charset="-122"/>
                <a:cs typeface="Cambria" pitchFamily="34" charset="-120"/>
              </a:rPr>
              <a:t>USA</a:t>
            </a:r>
            <a:endParaRPr lang="en-US" sz="1800" dirty="0"/>
          </a:p>
        </p:txBody>
      </p:sp>
      <p:sp>
        <p:nvSpPr>
          <p:cNvPr id="15" name="Text 13"/>
          <p:cNvSpPr/>
          <p:nvPr/>
        </p:nvSpPr>
        <p:spPr>
          <a:xfrm>
            <a:off x="731520" y="4389120"/>
            <a:ext cx="4846320" cy="548640"/>
          </a:xfrm>
          <a:prstGeom prst="rect">
            <a:avLst/>
          </a:prstGeom>
          <a:noFill/>
          <a:ln/>
        </p:spPr>
        <p:txBody>
          <a:bodyPr wrap="square" rtlCol="0" anchor="ctr"/>
          <a:lstStyle/>
          <a:p>
            <a:pPr indent="0" marL="0">
              <a:buNone/>
            </a:pPr>
            <a:r>
              <a:rPr lang="en-US" sz="1400" b="1" dirty="0">
                <a:solidFill>
                  <a:srgbClr val="FF6B35"/>
                </a:solidFill>
                <a:latin typeface="Calibri" pitchFamily="34" charset="0"/>
                <a:ea typeface="Calibri" pitchFamily="34" charset="-122"/>
                <a:cs typeface="Calibri" pitchFamily="34" charset="-120"/>
              </a:rPr>
              <a:t>→ Independent Judiciary</a:t>
            </a:r>
            <a:endParaRPr lang="en-US" sz="1400" dirty="0"/>
          </a:p>
        </p:txBody>
      </p:sp>
      <p:sp>
        <p:nvSpPr>
          <p:cNvPr id="16" name="Text 14"/>
          <p:cNvSpPr/>
          <p:nvPr/>
        </p:nvSpPr>
        <p:spPr>
          <a:xfrm>
            <a:off x="731520" y="4937760"/>
            <a:ext cx="4846320" cy="548640"/>
          </a:xfrm>
          <a:prstGeom prst="rect">
            <a:avLst/>
          </a:prstGeom>
          <a:noFill/>
          <a:ln/>
        </p:spPr>
        <p:txBody>
          <a:bodyPr wrap="square" rtlCol="0" anchor="ctr"/>
          <a:lstStyle/>
          <a:p>
            <a:pPr indent="0" marL="0">
              <a:buNone/>
            </a:pPr>
            <a:r>
              <a:rPr lang="en-US" sz="1200" i="1" dirty="0">
                <a:solidFill>
                  <a:srgbClr val="555C6B"/>
                </a:solidFill>
                <a:latin typeface="Calibri" pitchFamily="34" charset="0"/>
                <a:ea typeface="Calibri" pitchFamily="34" charset="-122"/>
                <a:cs typeface="Calibri" pitchFamily="34" charset="-120"/>
              </a:rPr>
              <a:t>Concept of judicial independence</a:t>
            </a:r>
            <a:endParaRPr lang="en-US" sz="1200" dirty="0"/>
          </a:p>
        </p:txBody>
      </p:sp>
      <p:sp>
        <p:nvSpPr>
          <p:cNvPr id="17" name="Shape 15"/>
          <p:cNvSpPr/>
          <p:nvPr/>
        </p:nvSpPr>
        <p:spPr>
          <a:xfrm>
            <a:off x="6080760" y="3749040"/>
            <a:ext cx="5394960" cy="1920240"/>
          </a:xfrm>
          <a:prstGeom prst="roundRect">
            <a:avLst>
              <a:gd name="adj" fmla="val 4762"/>
            </a:avLst>
          </a:prstGeom>
          <a:solidFill>
            <a:srgbClr val="FDF6EC"/>
          </a:solidFill>
          <a:ln w="12700">
            <a:solidFill>
              <a:srgbClr val="C9A24B"/>
            </a:solidFill>
            <a:prstDash val="solid"/>
          </a:ln>
        </p:spPr>
      </p:sp>
      <p:sp>
        <p:nvSpPr>
          <p:cNvPr id="18" name="Text 16"/>
          <p:cNvSpPr/>
          <p:nvPr/>
        </p:nvSpPr>
        <p:spPr>
          <a:xfrm>
            <a:off x="6355080" y="3886200"/>
            <a:ext cx="4846320" cy="457200"/>
          </a:xfrm>
          <a:prstGeom prst="rect">
            <a:avLst/>
          </a:prstGeom>
          <a:noFill/>
          <a:ln/>
        </p:spPr>
        <p:txBody>
          <a:bodyPr wrap="square" rtlCol="0" anchor="ctr"/>
          <a:lstStyle/>
          <a:p>
            <a:pPr indent="0" marL="0">
              <a:buNone/>
            </a:pPr>
            <a:r>
              <a:rPr lang="en-US" sz="1800" b="1" dirty="0">
                <a:solidFill>
                  <a:srgbClr val="16205A"/>
                </a:solidFill>
                <a:latin typeface="Cambria" pitchFamily="34" charset="0"/>
                <a:ea typeface="Cambria" pitchFamily="34" charset="-122"/>
                <a:cs typeface="Cambria" pitchFamily="34" charset="-120"/>
              </a:rPr>
              <a:t>UK / Australia</a:t>
            </a:r>
            <a:endParaRPr lang="en-US" sz="1800" dirty="0"/>
          </a:p>
        </p:txBody>
      </p:sp>
      <p:sp>
        <p:nvSpPr>
          <p:cNvPr id="19" name="Text 17"/>
          <p:cNvSpPr/>
          <p:nvPr/>
        </p:nvSpPr>
        <p:spPr>
          <a:xfrm>
            <a:off x="6355080" y="4389120"/>
            <a:ext cx="4846320" cy="548640"/>
          </a:xfrm>
          <a:prstGeom prst="rect">
            <a:avLst/>
          </a:prstGeom>
          <a:noFill/>
          <a:ln/>
        </p:spPr>
        <p:txBody>
          <a:bodyPr wrap="square" rtlCol="0" anchor="ctr"/>
          <a:lstStyle/>
          <a:p>
            <a:pPr indent="0" marL="0">
              <a:buNone/>
            </a:pPr>
            <a:r>
              <a:rPr lang="en-US" sz="1400" b="1" dirty="0">
                <a:solidFill>
                  <a:srgbClr val="FF6B35"/>
                </a:solidFill>
                <a:latin typeface="Calibri" pitchFamily="34" charset="0"/>
                <a:ea typeface="Calibri" pitchFamily="34" charset="-122"/>
                <a:cs typeface="Calibri" pitchFamily="34" charset="-120"/>
              </a:rPr>
              <a:t>→ Parliamentary practices</a:t>
            </a:r>
            <a:endParaRPr lang="en-US" sz="1400" dirty="0"/>
          </a:p>
        </p:txBody>
      </p:sp>
      <p:sp>
        <p:nvSpPr>
          <p:cNvPr id="20" name="Text 18"/>
          <p:cNvSpPr/>
          <p:nvPr/>
        </p:nvSpPr>
        <p:spPr>
          <a:xfrm>
            <a:off x="6355080" y="4937760"/>
            <a:ext cx="4846320" cy="548640"/>
          </a:xfrm>
          <a:prstGeom prst="rect">
            <a:avLst/>
          </a:prstGeom>
          <a:noFill/>
          <a:ln/>
        </p:spPr>
        <p:txBody>
          <a:bodyPr wrap="square" rtlCol="0" anchor="ctr"/>
          <a:lstStyle/>
          <a:p>
            <a:pPr indent="0" marL="0">
              <a:buNone/>
            </a:pPr>
            <a:r>
              <a:rPr lang="en-US" sz="1200" i="1" dirty="0">
                <a:solidFill>
                  <a:srgbClr val="555C6B"/>
                </a:solidFill>
                <a:latin typeface="Calibri" pitchFamily="34" charset="0"/>
                <a:ea typeface="Calibri" pitchFamily="34" charset="-122"/>
                <a:cs typeface="Calibri" pitchFamily="34" charset="-120"/>
              </a:rPr>
              <a:t>Studied for democratic systems</a:t>
            </a:r>
            <a:endParaRPr lang="en-US" sz="1200" dirty="0"/>
          </a:p>
        </p:txBody>
      </p:sp>
      <p:sp>
        <p:nvSpPr>
          <p:cNvPr id="21" name="Text 19"/>
          <p:cNvSpPr/>
          <p:nvPr/>
        </p:nvSpPr>
        <p:spPr>
          <a:xfrm>
            <a:off x="457200" y="6537960"/>
            <a:ext cx="7315200" cy="274320"/>
          </a:xfrm>
          <a:prstGeom prst="rect">
            <a:avLst/>
          </a:prstGeom>
          <a:noFill/>
          <a:ln/>
        </p:spPr>
        <p:txBody>
          <a:bodyPr wrap="square" rtlCol="0" anchor="ctr"/>
          <a:lstStyle/>
          <a:p>
            <a:pPr algn="l" indent="0" marL="0">
              <a:buNone/>
            </a:pPr>
            <a:r>
              <a:rPr lang="en-US" sz="900" dirty="0">
                <a:solidFill>
                  <a:srgbClr val="9AA3B2"/>
                </a:solidFill>
                <a:latin typeface="Calibri" pitchFamily="34" charset="0"/>
                <a:ea typeface="Calibri" pitchFamily="34" charset="-122"/>
                <a:cs typeface="Calibri" pitchFamily="34" charset="-120"/>
              </a:rPr>
              <a:t>Grade 7 · Governance and Democracy · Ch. 10</a:t>
            </a:r>
            <a:endParaRPr lang="en-US" sz="900" dirty="0"/>
          </a:p>
        </p:txBody>
      </p:sp>
      <p:sp>
        <p:nvSpPr>
          <p:cNvPr id="22" name="Text 20"/>
          <p:cNvSpPr/>
          <p:nvPr/>
        </p:nvSpPr>
        <p:spPr>
          <a:xfrm>
            <a:off x="11521440" y="6537960"/>
            <a:ext cx="457200" cy="274320"/>
          </a:xfrm>
          <a:prstGeom prst="rect">
            <a:avLst/>
          </a:prstGeom>
          <a:noFill/>
          <a:ln/>
        </p:spPr>
        <p:txBody>
          <a:bodyPr wrap="square" rtlCol="0" anchor="ctr"/>
          <a:lstStyle/>
          <a:p>
            <a:pPr algn="r" indent="0" marL="0">
              <a:buNone/>
            </a:pPr>
            <a:r>
              <a:rPr lang="en-US" sz="900" dirty="0">
                <a:solidFill>
                  <a:srgbClr val="9AA3B2"/>
                </a:solidFill>
                <a:latin typeface="Calibri" pitchFamily="34" charset="0"/>
                <a:ea typeface="Calibri" pitchFamily="34" charset="-122"/>
                <a:cs typeface="Calibri"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16205A"/>
        </a:solidFill>
      </p:bgPr>
    </p:bg>
    <p:spTree>
      <p:nvGrpSpPr>
        <p:cNvPr id="1" name=""/>
        <p:cNvGrpSpPr/>
        <p:nvPr/>
      </p:nvGrpSpPr>
      <p:grpSpPr>
        <a:xfrm>
          <a:off x="0" y="0"/>
          <a:ext cx="0" cy="0"/>
          <a:chOff x="0" y="0"/>
          <a:chExt cx="0" cy="0"/>
        </a:xfrm>
      </p:grpSpPr>
      <p:sp>
        <p:nvSpPr>
          <p:cNvPr id="2" name="Shape 0"/>
          <p:cNvSpPr/>
          <p:nvPr/>
        </p:nvSpPr>
        <p:spPr>
          <a:xfrm>
            <a:off x="457200" y="411480"/>
            <a:ext cx="2377440" cy="365760"/>
          </a:xfrm>
          <a:prstGeom prst="roundRect">
            <a:avLst>
              <a:gd name="adj" fmla="val 20000"/>
            </a:avLst>
          </a:prstGeom>
          <a:solidFill>
            <a:srgbClr val="C9A24B"/>
          </a:solidFill>
          <a:ln/>
        </p:spPr>
      </p:sp>
      <p:sp>
        <p:nvSpPr>
          <p:cNvPr id="3" name="Text 1"/>
          <p:cNvSpPr/>
          <p:nvPr/>
        </p:nvSpPr>
        <p:spPr>
          <a:xfrm>
            <a:off x="457200" y="411480"/>
            <a:ext cx="2377440" cy="365760"/>
          </a:xfrm>
          <a:prstGeom prst="rect">
            <a:avLst/>
          </a:prstGeom>
          <a:noFill/>
          <a:ln/>
        </p:spPr>
        <p:txBody>
          <a:bodyPr wrap="square" rtlCol="0" anchor="ctr"/>
          <a:lstStyle/>
          <a:p>
            <a:pPr algn="ctr" indent="0" marL="0">
              <a:buNone/>
            </a:pPr>
            <a:r>
              <a:rPr lang="en-US" sz="1200" b="1" spc="100" kern="0" dirty="0">
                <a:solidFill>
                  <a:srgbClr val="FFFFFF"/>
                </a:solidFill>
                <a:latin typeface="Calibri" pitchFamily="34" charset="0"/>
                <a:ea typeface="Calibri" pitchFamily="34" charset="-122"/>
                <a:cs typeface="Calibri" pitchFamily="34" charset="-120"/>
              </a:rPr>
              <a:t>FASCINATING FACT</a:t>
            </a:r>
            <a:endParaRPr lang="en-US" sz="1200" dirty="0"/>
          </a:p>
        </p:txBody>
      </p:sp>
      <p:sp>
        <p:nvSpPr>
          <p:cNvPr id="4" name="Text 2"/>
          <p:cNvSpPr/>
          <p:nvPr/>
        </p:nvSpPr>
        <p:spPr>
          <a:xfrm>
            <a:off x="457200" y="868680"/>
            <a:ext cx="11247120" cy="822960"/>
          </a:xfrm>
          <a:prstGeom prst="rect">
            <a:avLst/>
          </a:prstGeom>
          <a:noFill/>
          <a:ln/>
        </p:spPr>
        <p:txBody>
          <a:bodyPr wrap="square" rtlCol="0" anchor="ctr"/>
          <a:lstStyle/>
          <a:p>
            <a:pPr algn="l" indent="0" marL="0">
              <a:buNone/>
            </a:pPr>
            <a:r>
              <a:rPr lang="en-US" sz="3200" b="1" dirty="0">
                <a:solidFill>
                  <a:srgbClr val="FFFFFF"/>
                </a:solidFill>
                <a:latin typeface="Cambria" pitchFamily="34" charset="0"/>
                <a:ea typeface="Cambria" pitchFamily="34" charset="-122"/>
                <a:cs typeface="Cambria" pitchFamily="34" charset="-120"/>
              </a:rPr>
              <a:t>A Legal Document — and a Work of Art</a:t>
            </a:r>
            <a:endParaRPr lang="en-US" sz="3200" dirty="0"/>
          </a:p>
        </p:txBody>
      </p:sp>
      <p:sp>
        <p:nvSpPr>
          <p:cNvPr id="5" name="Text 3"/>
          <p:cNvSpPr/>
          <p:nvPr/>
        </p:nvSpPr>
        <p:spPr>
          <a:xfrm>
            <a:off x="457200" y="1737360"/>
            <a:ext cx="6583680" cy="1188720"/>
          </a:xfrm>
          <a:prstGeom prst="rect">
            <a:avLst/>
          </a:prstGeom>
          <a:noFill/>
          <a:ln/>
        </p:spPr>
        <p:txBody>
          <a:bodyPr wrap="square" rtlCol="0" anchor="ctr"/>
          <a:lstStyle/>
          <a:p>
            <a:pPr indent="0" marL="0">
              <a:lnSpc>
                <a:spcPct val="130000"/>
              </a:lnSpc>
              <a:buNone/>
            </a:pPr>
            <a:r>
              <a:rPr lang="en-US" sz="1500" dirty="0">
                <a:solidFill>
                  <a:srgbClr val="D7DCEE"/>
                </a:solidFill>
                <a:latin typeface="Calibri" pitchFamily="34" charset="0"/>
                <a:ea typeface="Calibri" pitchFamily="34" charset="-122"/>
                <a:cs typeface="Calibri" pitchFamily="34" charset="-120"/>
              </a:rPr>
              <a:t>Calligrapher Prem Behari Narain Raizada hand-wrote the entire original Constitution. Artist Nandalal Bose and his team illustrated its pages with scenes spanning Indian history.</a:t>
            </a:r>
            <a:endParaRPr lang="en-US" sz="1500" dirty="0"/>
          </a:p>
        </p:txBody>
      </p:sp>
      <p:sp>
        <p:nvSpPr>
          <p:cNvPr id="6" name="Shape 4"/>
          <p:cNvSpPr/>
          <p:nvPr/>
        </p:nvSpPr>
        <p:spPr>
          <a:xfrm>
            <a:off x="457200" y="3063240"/>
            <a:ext cx="3200400" cy="640080"/>
          </a:xfrm>
          <a:prstGeom prst="roundRect">
            <a:avLst>
              <a:gd name="adj" fmla="val 8571"/>
            </a:avLst>
          </a:prstGeom>
          <a:solidFill>
            <a:srgbClr val="1F2E73"/>
          </a:solidFill>
          <a:ln/>
        </p:spPr>
      </p:sp>
      <p:sp>
        <p:nvSpPr>
          <p:cNvPr id="7" name="Text 5"/>
          <p:cNvSpPr/>
          <p:nvPr/>
        </p:nvSpPr>
        <p:spPr>
          <a:xfrm>
            <a:off x="594360" y="3063240"/>
            <a:ext cx="2926080" cy="640080"/>
          </a:xfrm>
          <a:prstGeom prst="rect">
            <a:avLst/>
          </a:prstGeom>
          <a:noFill/>
          <a:ln/>
        </p:spPr>
        <p:txBody>
          <a:bodyPr wrap="square" rtlCol="0" anchor="ctr"/>
          <a:lstStyle/>
          <a:p>
            <a:pPr indent="0" marL="0">
              <a:buNone/>
            </a:pPr>
            <a:r>
              <a:rPr lang="en-US" sz="1150" dirty="0">
                <a:solidFill>
                  <a:srgbClr val="FFFFFF"/>
                </a:solidFill>
                <a:latin typeface="Calibri" pitchFamily="34" charset="0"/>
                <a:ea typeface="Calibri" pitchFamily="34" charset="-122"/>
                <a:cs typeface="Calibri" pitchFamily="34" charset="-120"/>
              </a:rPr>
              <a:t>Ancient Gurukula (Part II)</a:t>
            </a:r>
            <a:endParaRPr lang="en-US" sz="1150" dirty="0"/>
          </a:p>
        </p:txBody>
      </p:sp>
      <p:sp>
        <p:nvSpPr>
          <p:cNvPr id="8" name="Shape 6"/>
          <p:cNvSpPr/>
          <p:nvPr/>
        </p:nvSpPr>
        <p:spPr>
          <a:xfrm>
            <a:off x="3840480" y="3063240"/>
            <a:ext cx="3200400" cy="640080"/>
          </a:xfrm>
          <a:prstGeom prst="roundRect">
            <a:avLst>
              <a:gd name="adj" fmla="val 8571"/>
            </a:avLst>
          </a:prstGeom>
          <a:solidFill>
            <a:srgbClr val="1F2E73"/>
          </a:solidFill>
          <a:ln/>
        </p:spPr>
      </p:sp>
      <p:sp>
        <p:nvSpPr>
          <p:cNvPr id="9" name="Text 7"/>
          <p:cNvSpPr/>
          <p:nvPr/>
        </p:nvSpPr>
        <p:spPr>
          <a:xfrm>
            <a:off x="3977640" y="3063240"/>
            <a:ext cx="2926080" cy="640080"/>
          </a:xfrm>
          <a:prstGeom prst="rect">
            <a:avLst/>
          </a:prstGeom>
          <a:noFill/>
          <a:ln/>
        </p:spPr>
        <p:txBody>
          <a:bodyPr wrap="square" rtlCol="0" anchor="ctr"/>
          <a:lstStyle/>
          <a:p>
            <a:pPr indent="0" marL="0">
              <a:buNone/>
            </a:pPr>
            <a:r>
              <a:rPr lang="en-US" sz="1150" dirty="0">
                <a:solidFill>
                  <a:srgbClr val="FFFFFF"/>
                </a:solidFill>
                <a:latin typeface="Calibri" pitchFamily="34" charset="0"/>
                <a:ea typeface="Calibri" pitchFamily="34" charset="-122"/>
                <a:cs typeface="Calibri" pitchFamily="34" charset="-120"/>
              </a:rPr>
              <a:t>Rāmāyaṇa: Rāma's conquest of Lanka (Part III)</a:t>
            </a:r>
            <a:endParaRPr lang="en-US" sz="1150" dirty="0"/>
          </a:p>
        </p:txBody>
      </p:sp>
      <p:sp>
        <p:nvSpPr>
          <p:cNvPr id="10" name="Shape 8"/>
          <p:cNvSpPr/>
          <p:nvPr/>
        </p:nvSpPr>
        <p:spPr>
          <a:xfrm>
            <a:off x="457200" y="3840480"/>
            <a:ext cx="3200400" cy="640080"/>
          </a:xfrm>
          <a:prstGeom prst="roundRect">
            <a:avLst>
              <a:gd name="adj" fmla="val 8571"/>
            </a:avLst>
          </a:prstGeom>
          <a:solidFill>
            <a:srgbClr val="1F2E73"/>
          </a:solidFill>
          <a:ln/>
        </p:spPr>
      </p:sp>
      <p:sp>
        <p:nvSpPr>
          <p:cNvPr id="11" name="Text 9"/>
          <p:cNvSpPr/>
          <p:nvPr/>
        </p:nvSpPr>
        <p:spPr>
          <a:xfrm>
            <a:off x="594360" y="3840480"/>
            <a:ext cx="2926080" cy="640080"/>
          </a:xfrm>
          <a:prstGeom prst="rect">
            <a:avLst/>
          </a:prstGeom>
          <a:noFill/>
          <a:ln/>
        </p:spPr>
        <p:txBody>
          <a:bodyPr wrap="square" rtlCol="0" anchor="ctr"/>
          <a:lstStyle/>
          <a:p>
            <a:pPr indent="0" marL="0">
              <a:buNone/>
            </a:pPr>
            <a:r>
              <a:rPr lang="en-US" sz="1150" dirty="0">
                <a:solidFill>
                  <a:srgbClr val="FFFFFF"/>
                </a:solidFill>
                <a:latin typeface="Calibri" pitchFamily="34" charset="0"/>
                <a:ea typeface="Calibri" pitchFamily="34" charset="-122"/>
                <a:cs typeface="Calibri" pitchFamily="34" charset="-120"/>
              </a:rPr>
              <a:t>Mahābhārata: Kṛiṣhṇa &amp; Arjuna (Part IV)</a:t>
            </a:r>
            <a:endParaRPr lang="en-US" sz="1150" dirty="0"/>
          </a:p>
        </p:txBody>
      </p:sp>
      <p:sp>
        <p:nvSpPr>
          <p:cNvPr id="12" name="Shape 10"/>
          <p:cNvSpPr/>
          <p:nvPr/>
        </p:nvSpPr>
        <p:spPr>
          <a:xfrm>
            <a:off x="3840480" y="3840480"/>
            <a:ext cx="3200400" cy="640080"/>
          </a:xfrm>
          <a:prstGeom prst="roundRect">
            <a:avLst>
              <a:gd name="adj" fmla="val 8571"/>
            </a:avLst>
          </a:prstGeom>
          <a:solidFill>
            <a:srgbClr val="1F2E73"/>
          </a:solidFill>
          <a:ln/>
        </p:spPr>
      </p:sp>
      <p:sp>
        <p:nvSpPr>
          <p:cNvPr id="13" name="Text 11"/>
          <p:cNvSpPr/>
          <p:nvPr/>
        </p:nvSpPr>
        <p:spPr>
          <a:xfrm>
            <a:off x="3977640" y="3840480"/>
            <a:ext cx="2926080" cy="640080"/>
          </a:xfrm>
          <a:prstGeom prst="rect">
            <a:avLst/>
          </a:prstGeom>
          <a:noFill/>
          <a:ln/>
        </p:spPr>
        <p:txBody>
          <a:bodyPr wrap="square" rtlCol="0" anchor="ctr"/>
          <a:lstStyle/>
          <a:p>
            <a:pPr indent="0" marL="0">
              <a:buNone/>
            </a:pPr>
            <a:r>
              <a:rPr lang="en-US" sz="1150" dirty="0">
                <a:solidFill>
                  <a:srgbClr val="FFFFFF"/>
                </a:solidFill>
                <a:latin typeface="Calibri" pitchFamily="34" charset="0"/>
                <a:ea typeface="Calibri" pitchFamily="34" charset="-122"/>
                <a:cs typeface="Calibri" pitchFamily="34" charset="-120"/>
              </a:rPr>
              <a:t>Naṭarāja (Part XII)</a:t>
            </a:r>
            <a:endParaRPr lang="en-US" sz="1150" dirty="0"/>
          </a:p>
        </p:txBody>
      </p:sp>
      <p:sp>
        <p:nvSpPr>
          <p:cNvPr id="14" name="Shape 12"/>
          <p:cNvSpPr/>
          <p:nvPr/>
        </p:nvSpPr>
        <p:spPr>
          <a:xfrm>
            <a:off x="457200" y="4617720"/>
            <a:ext cx="3200400" cy="640080"/>
          </a:xfrm>
          <a:prstGeom prst="roundRect">
            <a:avLst>
              <a:gd name="adj" fmla="val 8571"/>
            </a:avLst>
          </a:prstGeom>
          <a:solidFill>
            <a:srgbClr val="1F2E73"/>
          </a:solidFill>
          <a:ln/>
        </p:spPr>
      </p:sp>
      <p:sp>
        <p:nvSpPr>
          <p:cNvPr id="15" name="Text 13"/>
          <p:cNvSpPr/>
          <p:nvPr/>
        </p:nvSpPr>
        <p:spPr>
          <a:xfrm>
            <a:off x="594360" y="4617720"/>
            <a:ext cx="2926080" cy="640080"/>
          </a:xfrm>
          <a:prstGeom prst="rect">
            <a:avLst/>
          </a:prstGeom>
          <a:noFill/>
          <a:ln/>
        </p:spPr>
        <p:txBody>
          <a:bodyPr wrap="square" rtlCol="0" anchor="ctr"/>
          <a:lstStyle/>
          <a:p>
            <a:pPr indent="0" marL="0">
              <a:buNone/>
            </a:pPr>
            <a:r>
              <a:rPr lang="en-US" sz="1150" dirty="0">
                <a:solidFill>
                  <a:srgbClr val="FFFFFF"/>
                </a:solidFill>
                <a:latin typeface="Calibri" pitchFamily="34" charset="0"/>
                <a:ea typeface="Calibri" pitchFamily="34" charset="-122"/>
                <a:cs typeface="Calibri" pitchFamily="34" charset="-120"/>
              </a:rPr>
              <a:t>Akbar &amp; Mughal architecture (Part XIV)</a:t>
            </a:r>
            <a:endParaRPr lang="en-US" sz="1150" dirty="0"/>
          </a:p>
        </p:txBody>
      </p:sp>
      <p:sp>
        <p:nvSpPr>
          <p:cNvPr id="16" name="Shape 14"/>
          <p:cNvSpPr/>
          <p:nvPr/>
        </p:nvSpPr>
        <p:spPr>
          <a:xfrm>
            <a:off x="3840480" y="4617720"/>
            <a:ext cx="3200400" cy="640080"/>
          </a:xfrm>
          <a:prstGeom prst="roundRect">
            <a:avLst>
              <a:gd name="adj" fmla="val 8571"/>
            </a:avLst>
          </a:prstGeom>
          <a:solidFill>
            <a:srgbClr val="1F2E73"/>
          </a:solidFill>
          <a:ln/>
        </p:spPr>
      </p:sp>
      <p:sp>
        <p:nvSpPr>
          <p:cNvPr id="17" name="Text 15"/>
          <p:cNvSpPr/>
          <p:nvPr/>
        </p:nvSpPr>
        <p:spPr>
          <a:xfrm>
            <a:off x="3977640" y="4617720"/>
            <a:ext cx="2926080" cy="640080"/>
          </a:xfrm>
          <a:prstGeom prst="rect">
            <a:avLst/>
          </a:prstGeom>
          <a:noFill/>
          <a:ln/>
        </p:spPr>
        <p:txBody>
          <a:bodyPr wrap="square" rtlCol="0" anchor="ctr"/>
          <a:lstStyle/>
          <a:p>
            <a:pPr indent="0" marL="0">
              <a:buNone/>
            </a:pPr>
            <a:r>
              <a:rPr lang="en-US" sz="1150" dirty="0">
                <a:solidFill>
                  <a:srgbClr val="FFFFFF"/>
                </a:solidFill>
                <a:latin typeface="Calibri" pitchFamily="34" charset="0"/>
                <a:ea typeface="Calibri" pitchFamily="34" charset="-122"/>
                <a:cs typeface="Calibri" pitchFamily="34" charset="-120"/>
              </a:rPr>
              <a:t>Nālandā university (Part XIII)</a:t>
            </a:r>
            <a:endParaRPr lang="en-US" sz="1150" dirty="0"/>
          </a:p>
        </p:txBody>
      </p:sp>
      <p:sp>
        <p:nvSpPr>
          <p:cNvPr id="18" name="Shape 16"/>
          <p:cNvSpPr/>
          <p:nvPr/>
        </p:nvSpPr>
        <p:spPr>
          <a:xfrm>
            <a:off x="7406640" y="1737360"/>
            <a:ext cx="4297680" cy="3657600"/>
          </a:xfrm>
          <a:prstGeom prst="roundRect">
            <a:avLst>
              <a:gd name="adj" fmla="val 2500"/>
            </a:avLst>
          </a:prstGeom>
          <a:solidFill>
            <a:srgbClr val="FF6B35"/>
          </a:solidFill>
          <a:ln/>
        </p:spPr>
      </p:sp>
      <p:sp>
        <p:nvSpPr>
          <p:cNvPr id="19" name="Text 17"/>
          <p:cNvSpPr/>
          <p:nvPr/>
        </p:nvSpPr>
        <p:spPr>
          <a:xfrm>
            <a:off x="7635240" y="1920240"/>
            <a:ext cx="3840480" cy="365760"/>
          </a:xfrm>
          <a:prstGeom prst="rect">
            <a:avLst/>
          </a:prstGeom>
          <a:noFill/>
          <a:ln/>
        </p:spPr>
        <p:txBody>
          <a:bodyPr wrap="square"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Original Constitution</a:t>
            </a:r>
            <a:endParaRPr lang="en-US" sz="1300" dirty="0"/>
          </a:p>
        </p:txBody>
      </p:sp>
      <p:sp>
        <p:nvSpPr>
          <p:cNvPr id="20" name="Text 18"/>
          <p:cNvSpPr/>
          <p:nvPr/>
        </p:nvSpPr>
        <p:spPr>
          <a:xfrm>
            <a:off x="7635240" y="2377440"/>
            <a:ext cx="3840480" cy="1188720"/>
          </a:xfrm>
          <a:prstGeom prst="rect">
            <a:avLst/>
          </a:prstGeom>
          <a:noFill/>
          <a:ln/>
        </p:spPr>
        <p:txBody>
          <a:bodyPr wrap="square" rtlCol="0" anchor="ctr"/>
          <a:lstStyle/>
          <a:p>
            <a:pPr indent="0" marL="0">
              <a:buNone/>
            </a:pPr>
            <a:r>
              <a:rPr lang="en-US" sz="1400" i="1" dirty="0">
                <a:solidFill>
                  <a:srgbClr val="FFFFFF"/>
                </a:solidFill>
                <a:latin typeface="Calibri" pitchFamily="34" charset="0"/>
                <a:ea typeface="Calibri" pitchFamily="34" charset="-122"/>
                <a:cs typeface="Calibri" pitchFamily="34" charset="-120"/>
              </a:rPr>
              <a:t>Preserved in a helium-filled glass case in the Parliament of India, safeguarded for future generations.</a:t>
            </a:r>
            <a:endParaRPr lang="en-US" sz="1400" dirty="0"/>
          </a:p>
        </p:txBody>
      </p:sp>
      <p:sp>
        <p:nvSpPr>
          <p:cNvPr id="21" name="Shape 19"/>
          <p:cNvSpPr/>
          <p:nvPr/>
        </p:nvSpPr>
        <p:spPr>
          <a:xfrm>
            <a:off x="7635240" y="3657600"/>
            <a:ext cx="3840480" cy="0"/>
          </a:xfrm>
          <a:prstGeom prst="line">
            <a:avLst/>
          </a:prstGeom>
          <a:noFill/>
          <a:ln w="12700">
            <a:solidFill>
              <a:srgbClr val="FFFFFF"/>
            </a:solidFill>
            <a:prstDash val="solid"/>
          </a:ln>
        </p:spPr>
      </p:sp>
      <p:sp>
        <p:nvSpPr>
          <p:cNvPr id="22" name="Text 20"/>
          <p:cNvSpPr/>
          <p:nvPr/>
        </p:nvSpPr>
        <p:spPr>
          <a:xfrm>
            <a:off x="7635240" y="3840480"/>
            <a:ext cx="3840480" cy="137160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This shows the Constitution is treasured as much for its cultural artistry as for its legal authority.</a:t>
            </a:r>
            <a:endParaRPr lang="en-US" sz="1300" dirty="0"/>
          </a:p>
        </p:txBody>
      </p:sp>
      <p:sp>
        <p:nvSpPr>
          <p:cNvPr id="23" name="Text 21"/>
          <p:cNvSpPr/>
          <p:nvPr/>
        </p:nvSpPr>
        <p:spPr>
          <a:xfrm>
            <a:off x="457200" y="6537960"/>
            <a:ext cx="7315200" cy="274320"/>
          </a:xfrm>
          <a:prstGeom prst="rect">
            <a:avLst/>
          </a:prstGeom>
          <a:noFill/>
          <a:ln/>
        </p:spPr>
        <p:txBody>
          <a:bodyPr wrap="square" rtlCol="0" anchor="ctr"/>
          <a:lstStyle/>
          <a:p>
            <a:pPr algn="l" indent="0" marL="0">
              <a:buNone/>
            </a:pPr>
            <a:r>
              <a:rPr lang="en-US" sz="900" dirty="0">
                <a:solidFill>
                  <a:srgbClr val="9AA3B2"/>
                </a:solidFill>
                <a:latin typeface="Calibri" pitchFamily="34" charset="0"/>
                <a:ea typeface="Calibri" pitchFamily="34" charset="-122"/>
                <a:cs typeface="Calibri" pitchFamily="34" charset="-120"/>
              </a:rPr>
              <a:t>Grade 7 · Governance and Democracy · Ch. 10</a:t>
            </a:r>
            <a:endParaRPr lang="en-US" sz="900" dirty="0"/>
          </a:p>
        </p:txBody>
      </p:sp>
      <p:sp>
        <p:nvSpPr>
          <p:cNvPr id="24" name="Text 22"/>
          <p:cNvSpPr/>
          <p:nvPr/>
        </p:nvSpPr>
        <p:spPr>
          <a:xfrm>
            <a:off x="11521440" y="6537960"/>
            <a:ext cx="457200" cy="274320"/>
          </a:xfrm>
          <a:prstGeom prst="rect">
            <a:avLst/>
          </a:prstGeom>
          <a:noFill/>
          <a:ln/>
        </p:spPr>
        <p:txBody>
          <a:bodyPr wrap="square" rtlCol="0" anchor="ctr"/>
          <a:lstStyle/>
          <a:p>
            <a:pPr algn="r" indent="0" marL="0">
              <a:buNone/>
            </a:pPr>
            <a:r>
              <a:rPr lang="en-US" sz="900" dirty="0">
                <a:solidFill>
                  <a:srgbClr val="9AA3B2"/>
                </a:solidFill>
                <a:latin typeface="Calibri" pitchFamily="34" charset="0"/>
                <a:ea typeface="Calibri" pitchFamily="34" charset="-122"/>
                <a:cs typeface="Calibri"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411480"/>
            <a:ext cx="2377440" cy="365760"/>
          </a:xfrm>
          <a:prstGeom prst="roundRect">
            <a:avLst>
              <a:gd name="adj" fmla="val 20000"/>
            </a:avLst>
          </a:prstGeom>
          <a:solidFill>
            <a:srgbClr val="16205A"/>
          </a:solidFill>
          <a:ln/>
        </p:spPr>
      </p:sp>
      <p:sp>
        <p:nvSpPr>
          <p:cNvPr id="3" name="Text 1"/>
          <p:cNvSpPr/>
          <p:nvPr/>
        </p:nvSpPr>
        <p:spPr>
          <a:xfrm>
            <a:off x="457200" y="411480"/>
            <a:ext cx="2377440" cy="365760"/>
          </a:xfrm>
          <a:prstGeom prst="rect">
            <a:avLst/>
          </a:prstGeom>
          <a:noFill/>
          <a:ln/>
        </p:spPr>
        <p:txBody>
          <a:bodyPr wrap="square" rtlCol="0" anchor="ctr"/>
          <a:lstStyle/>
          <a:p>
            <a:pPr algn="ctr" indent="0" marL="0">
              <a:buNone/>
            </a:pPr>
            <a:r>
              <a:rPr lang="en-US" sz="1200" b="1" spc="100" kern="0" dirty="0">
                <a:solidFill>
                  <a:srgbClr val="FFFFFF"/>
                </a:solidFill>
                <a:latin typeface="Calibri" pitchFamily="34" charset="0"/>
                <a:ea typeface="Calibri" pitchFamily="34" charset="-122"/>
                <a:cs typeface="Calibri" pitchFamily="34" charset="-120"/>
              </a:rPr>
              <a:t>KEY FEATURES</a:t>
            </a:r>
            <a:endParaRPr lang="en-US" sz="1200" dirty="0"/>
          </a:p>
        </p:txBody>
      </p:sp>
      <p:sp>
        <p:nvSpPr>
          <p:cNvPr id="4" name="Text 2"/>
          <p:cNvSpPr/>
          <p:nvPr/>
        </p:nvSpPr>
        <p:spPr>
          <a:xfrm>
            <a:off x="457200" y="868680"/>
            <a:ext cx="11247120" cy="822960"/>
          </a:xfrm>
          <a:prstGeom prst="rect">
            <a:avLst/>
          </a:prstGeom>
          <a:noFill/>
          <a:ln/>
        </p:spPr>
        <p:txBody>
          <a:bodyPr wrap="square" rtlCol="0" anchor="ctr"/>
          <a:lstStyle/>
          <a:p>
            <a:pPr algn="l" indent="0" marL="0">
              <a:buNone/>
            </a:pPr>
            <a:r>
              <a:rPr lang="en-US" sz="3200" b="1" dirty="0">
                <a:solidFill>
                  <a:srgbClr val="16205A"/>
                </a:solidFill>
                <a:latin typeface="Cambria" pitchFamily="34" charset="0"/>
                <a:ea typeface="Cambria" pitchFamily="34" charset="-122"/>
                <a:cs typeface="Cambria" pitchFamily="34" charset="-120"/>
              </a:rPr>
              <a:t>Key Features of the Constitution</a:t>
            </a:r>
            <a:endParaRPr lang="en-US" sz="3200" dirty="0"/>
          </a:p>
        </p:txBody>
      </p:sp>
      <p:sp>
        <p:nvSpPr>
          <p:cNvPr id="5" name="Shape 3"/>
          <p:cNvSpPr/>
          <p:nvPr/>
        </p:nvSpPr>
        <p:spPr>
          <a:xfrm>
            <a:off x="457200" y="1691640"/>
            <a:ext cx="3566160" cy="1965960"/>
          </a:xfrm>
          <a:prstGeom prst="roundRect">
            <a:avLst>
              <a:gd name="adj" fmla="val 4651"/>
            </a:avLst>
          </a:prstGeom>
          <a:solidFill>
            <a:srgbClr val="F7F7F7"/>
          </a:solidFill>
          <a:ln/>
        </p:spPr>
      </p:sp>
      <p:sp>
        <p:nvSpPr>
          <p:cNvPr id="6" name="Shape 4"/>
          <p:cNvSpPr/>
          <p:nvPr/>
        </p:nvSpPr>
        <p:spPr>
          <a:xfrm>
            <a:off x="685800" y="1920240"/>
            <a:ext cx="502920" cy="502920"/>
          </a:xfrm>
          <a:prstGeom prst="ellipse">
            <a:avLst/>
          </a:prstGeom>
          <a:solidFill>
            <a:srgbClr val="FF6B35"/>
          </a:solidFill>
          <a:ln/>
        </p:spPr>
      </p:sp>
      <p:sp>
        <p:nvSpPr>
          <p:cNvPr id="7" name="Text 5"/>
          <p:cNvSpPr/>
          <p:nvPr/>
        </p:nvSpPr>
        <p:spPr>
          <a:xfrm>
            <a:off x="685800" y="1920240"/>
            <a:ext cx="502920" cy="502920"/>
          </a:xfrm>
          <a:prstGeom prst="rect">
            <a:avLst/>
          </a:prstGeom>
          <a:noFill/>
          <a:ln/>
        </p:spPr>
        <p:txBody>
          <a:bodyPr wrap="square"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a:t>
            </a:r>
            <a:endParaRPr lang="en-US" sz="1600" dirty="0"/>
          </a:p>
        </p:txBody>
      </p:sp>
      <p:sp>
        <p:nvSpPr>
          <p:cNvPr id="8" name="Text 6"/>
          <p:cNvSpPr/>
          <p:nvPr/>
        </p:nvSpPr>
        <p:spPr>
          <a:xfrm>
            <a:off x="685800" y="2560320"/>
            <a:ext cx="3200400" cy="548640"/>
          </a:xfrm>
          <a:prstGeom prst="rect">
            <a:avLst/>
          </a:prstGeom>
          <a:noFill/>
          <a:ln/>
        </p:spPr>
        <p:txBody>
          <a:bodyPr wrap="square" rtlCol="0" anchor="ctr"/>
          <a:lstStyle/>
          <a:p>
            <a:pPr indent="0" marL="0">
              <a:buNone/>
            </a:pPr>
            <a:r>
              <a:rPr lang="en-US" sz="1500" b="1" dirty="0">
                <a:solidFill>
                  <a:srgbClr val="1E2430"/>
                </a:solidFill>
                <a:latin typeface="Calibri" pitchFamily="34" charset="0"/>
                <a:ea typeface="Calibri" pitchFamily="34" charset="-122"/>
                <a:cs typeface="Calibri" pitchFamily="34" charset="-120"/>
              </a:rPr>
              <a:t>Three Organs of Govt.</a:t>
            </a:r>
            <a:endParaRPr lang="en-US" sz="1500" dirty="0"/>
          </a:p>
        </p:txBody>
      </p:sp>
      <p:sp>
        <p:nvSpPr>
          <p:cNvPr id="9" name="Text 7"/>
          <p:cNvSpPr/>
          <p:nvPr/>
        </p:nvSpPr>
        <p:spPr>
          <a:xfrm>
            <a:off x="685800" y="3063240"/>
            <a:ext cx="3200400" cy="548640"/>
          </a:xfrm>
          <a:prstGeom prst="rect">
            <a:avLst/>
          </a:prstGeom>
          <a:noFill/>
          <a:ln/>
        </p:spPr>
        <p:txBody>
          <a:bodyPr wrap="square" rtlCol="0" anchor="ctr"/>
          <a:lstStyle/>
          <a:p>
            <a:pPr indent="0" marL="0">
              <a:buNone/>
            </a:pPr>
            <a:r>
              <a:rPr lang="en-US" sz="1150" dirty="0">
                <a:solidFill>
                  <a:srgbClr val="555C6B"/>
                </a:solidFill>
                <a:latin typeface="Calibri" pitchFamily="34" charset="0"/>
                <a:ea typeface="Calibri" pitchFamily="34" charset="-122"/>
                <a:cs typeface="Calibri" pitchFamily="34" charset="-120"/>
              </a:rPr>
              <a:t>Legislature, Executive, Judiciary with separation of powers</a:t>
            </a:r>
            <a:endParaRPr lang="en-US" sz="1150" dirty="0"/>
          </a:p>
        </p:txBody>
      </p:sp>
      <p:sp>
        <p:nvSpPr>
          <p:cNvPr id="10" name="Shape 8"/>
          <p:cNvSpPr/>
          <p:nvPr/>
        </p:nvSpPr>
        <p:spPr>
          <a:xfrm>
            <a:off x="4251960" y="1691640"/>
            <a:ext cx="3566160" cy="1965960"/>
          </a:xfrm>
          <a:prstGeom prst="roundRect">
            <a:avLst>
              <a:gd name="adj" fmla="val 4651"/>
            </a:avLst>
          </a:prstGeom>
          <a:solidFill>
            <a:srgbClr val="F7F7F7"/>
          </a:solidFill>
          <a:ln/>
        </p:spPr>
      </p:sp>
      <p:sp>
        <p:nvSpPr>
          <p:cNvPr id="11" name="Shape 9"/>
          <p:cNvSpPr/>
          <p:nvPr/>
        </p:nvSpPr>
        <p:spPr>
          <a:xfrm>
            <a:off x="4480560" y="1920240"/>
            <a:ext cx="502920" cy="502920"/>
          </a:xfrm>
          <a:prstGeom prst="ellipse">
            <a:avLst/>
          </a:prstGeom>
          <a:solidFill>
            <a:srgbClr val="138A57"/>
          </a:solidFill>
          <a:ln/>
        </p:spPr>
      </p:sp>
      <p:sp>
        <p:nvSpPr>
          <p:cNvPr id="12" name="Text 10"/>
          <p:cNvSpPr/>
          <p:nvPr/>
        </p:nvSpPr>
        <p:spPr>
          <a:xfrm>
            <a:off x="4480560" y="1920240"/>
            <a:ext cx="502920" cy="502920"/>
          </a:xfrm>
          <a:prstGeom prst="rect">
            <a:avLst/>
          </a:prstGeom>
          <a:noFill/>
          <a:ln/>
        </p:spPr>
        <p:txBody>
          <a:bodyPr wrap="square"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a:t>
            </a:r>
            <a:endParaRPr lang="en-US" sz="1600" dirty="0"/>
          </a:p>
        </p:txBody>
      </p:sp>
      <p:sp>
        <p:nvSpPr>
          <p:cNvPr id="13" name="Text 11"/>
          <p:cNvSpPr/>
          <p:nvPr/>
        </p:nvSpPr>
        <p:spPr>
          <a:xfrm>
            <a:off x="4480560" y="2560320"/>
            <a:ext cx="3200400" cy="548640"/>
          </a:xfrm>
          <a:prstGeom prst="rect">
            <a:avLst/>
          </a:prstGeom>
          <a:noFill/>
          <a:ln/>
        </p:spPr>
        <p:txBody>
          <a:bodyPr wrap="square" rtlCol="0" anchor="ctr"/>
          <a:lstStyle/>
          <a:p>
            <a:pPr indent="0" marL="0">
              <a:buNone/>
            </a:pPr>
            <a:r>
              <a:rPr lang="en-US" sz="1500" b="1" dirty="0">
                <a:solidFill>
                  <a:srgbClr val="1E2430"/>
                </a:solidFill>
                <a:latin typeface="Calibri" pitchFamily="34" charset="0"/>
                <a:ea typeface="Calibri" pitchFamily="34" charset="-122"/>
                <a:cs typeface="Calibri" pitchFamily="34" charset="-120"/>
              </a:rPr>
              <a:t>Three-Tier System</a:t>
            </a:r>
            <a:endParaRPr lang="en-US" sz="1500" dirty="0"/>
          </a:p>
        </p:txBody>
      </p:sp>
      <p:sp>
        <p:nvSpPr>
          <p:cNvPr id="14" name="Text 12"/>
          <p:cNvSpPr/>
          <p:nvPr/>
        </p:nvSpPr>
        <p:spPr>
          <a:xfrm>
            <a:off x="4480560" y="3063240"/>
            <a:ext cx="3200400" cy="548640"/>
          </a:xfrm>
          <a:prstGeom prst="rect">
            <a:avLst/>
          </a:prstGeom>
          <a:noFill/>
          <a:ln/>
        </p:spPr>
        <p:txBody>
          <a:bodyPr wrap="square" rtlCol="0" anchor="ctr"/>
          <a:lstStyle/>
          <a:p>
            <a:pPr indent="0" marL="0">
              <a:buNone/>
            </a:pPr>
            <a:r>
              <a:rPr lang="en-US" sz="1150" dirty="0">
                <a:solidFill>
                  <a:srgbClr val="555C6B"/>
                </a:solidFill>
                <a:latin typeface="Calibri" pitchFamily="34" charset="0"/>
                <a:ea typeface="Calibri" pitchFamily="34" charset="-122"/>
                <a:cs typeface="Calibri" pitchFamily="34" charset="-120"/>
              </a:rPr>
              <a:t>Central, State &amp; Local (Panchayati Raj)</a:t>
            </a:r>
            <a:endParaRPr lang="en-US" sz="1150" dirty="0"/>
          </a:p>
        </p:txBody>
      </p:sp>
      <p:sp>
        <p:nvSpPr>
          <p:cNvPr id="15" name="Shape 13"/>
          <p:cNvSpPr/>
          <p:nvPr/>
        </p:nvSpPr>
        <p:spPr>
          <a:xfrm>
            <a:off x="8046720" y="1691640"/>
            <a:ext cx="3566160" cy="1965960"/>
          </a:xfrm>
          <a:prstGeom prst="roundRect">
            <a:avLst>
              <a:gd name="adj" fmla="val 4651"/>
            </a:avLst>
          </a:prstGeom>
          <a:solidFill>
            <a:srgbClr val="F7F7F7"/>
          </a:solidFill>
          <a:ln/>
        </p:spPr>
      </p:sp>
      <p:sp>
        <p:nvSpPr>
          <p:cNvPr id="16" name="Shape 14"/>
          <p:cNvSpPr/>
          <p:nvPr/>
        </p:nvSpPr>
        <p:spPr>
          <a:xfrm>
            <a:off x="8275320" y="1920240"/>
            <a:ext cx="502920" cy="502920"/>
          </a:xfrm>
          <a:prstGeom prst="ellipse">
            <a:avLst/>
          </a:prstGeom>
          <a:solidFill>
            <a:srgbClr val="16205A"/>
          </a:solidFill>
          <a:ln/>
        </p:spPr>
      </p:sp>
      <p:sp>
        <p:nvSpPr>
          <p:cNvPr id="17" name="Text 15"/>
          <p:cNvSpPr/>
          <p:nvPr/>
        </p:nvSpPr>
        <p:spPr>
          <a:xfrm>
            <a:off x="8275320" y="1920240"/>
            <a:ext cx="502920" cy="502920"/>
          </a:xfrm>
          <a:prstGeom prst="rect">
            <a:avLst/>
          </a:prstGeom>
          <a:noFill/>
          <a:ln/>
        </p:spPr>
        <p:txBody>
          <a:bodyPr wrap="square"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a:t>
            </a:r>
            <a:endParaRPr lang="en-US" sz="1600" dirty="0"/>
          </a:p>
        </p:txBody>
      </p:sp>
      <p:sp>
        <p:nvSpPr>
          <p:cNvPr id="18" name="Text 16"/>
          <p:cNvSpPr/>
          <p:nvPr/>
        </p:nvSpPr>
        <p:spPr>
          <a:xfrm>
            <a:off x="8275320" y="2560320"/>
            <a:ext cx="3200400" cy="548640"/>
          </a:xfrm>
          <a:prstGeom prst="rect">
            <a:avLst/>
          </a:prstGeom>
          <a:noFill/>
          <a:ln/>
        </p:spPr>
        <p:txBody>
          <a:bodyPr wrap="square" rtlCol="0" anchor="ctr"/>
          <a:lstStyle/>
          <a:p>
            <a:pPr indent="0" marL="0">
              <a:buNone/>
            </a:pPr>
            <a:r>
              <a:rPr lang="en-US" sz="1500" b="1" dirty="0">
                <a:solidFill>
                  <a:srgbClr val="1E2430"/>
                </a:solidFill>
                <a:latin typeface="Calibri" pitchFamily="34" charset="0"/>
                <a:ea typeface="Calibri" pitchFamily="34" charset="-122"/>
                <a:cs typeface="Calibri" pitchFamily="34" charset="-120"/>
              </a:rPr>
              <a:t>Universal Adult Franchise</a:t>
            </a:r>
            <a:endParaRPr lang="en-US" sz="1500" dirty="0"/>
          </a:p>
        </p:txBody>
      </p:sp>
      <p:sp>
        <p:nvSpPr>
          <p:cNvPr id="19" name="Text 17"/>
          <p:cNvSpPr/>
          <p:nvPr/>
        </p:nvSpPr>
        <p:spPr>
          <a:xfrm>
            <a:off x="8275320" y="3063240"/>
            <a:ext cx="3200400" cy="548640"/>
          </a:xfrm>
          <a:prstGeom prst="rect">
            <a:avLst/>
          </a:prstGeom>
          <a:noFill/>
          <a:ln/>
        </p:spPr>
        <p:txBody>
          <a:bodyPr wrap="square" rtlCol="0" anchor="ctr"/>
          <a:lstStyle/>
          <a:p>
            <a:pPr indent="0" marL="0">
              <a:buNone/>
            </a:pPr>
            <a:r>
              <a:rPr lang="en-US" sz="1150" dirty="0">
                <a:solidFill>
                  <a:srgbClr val="555C6B"/>
                </a:solidFill>
                <a:latin typeface="Calibri" pitchFamily="34" charset="0"/>
                <a:ea typeface="Calibri" pitchFamily="34" charset="-122"/>
                <a:cs typeface="Calibri" pitchFamily="34" charset="-120"/>
              </a:rPr>
              <a:t>Every eligible citizen can vote</a:t>
            </a:r>
            <a:endParaRPr lang="en-US" sz="1150" dirty="0"/>
          </a:p>
        </p:txBody>
      </p:sp>
      <p:sp>
        <p:nvSpPr>
          <p:cNvPr id="20" name="Shape 18"/>
          <p:cNvSpPr/>
          <p:nvPr/>
        </p:nvSpPr>
        <p:spPr>
          <a:xfrm>
            <a:off x="457200" y="3886200"/>
            <a:ext cx="3566160" cy="1965960"/>
          </a:xfrm>
          <a:prstGeom prst="roundRect">
            <a:avLst>
              <a:gd name="adj" fmla="val 4651"/>
            </a:avLst>
          </a:prstGeom>
          <a:solidFill>
            <a:srgbClr val="F7F7F7"/>
          </a:solidFill>
          <a:ln/>
        </p:spPr>
      </p:sp>
      <p:sp>
        <p:nvSpPr>
          <p:cNvPr id="21" name="Shape 19"/>
          <p:cNvSpPr/>
          <p:nvPr/>
        </p:nvSpPr>
        <p:spPr>
          <a:xfrm>
            <a:off x="685800" y="4114800"/>
            <a:ext cx="502920" cy="502920"/>
          </a:xfrm>
          <a:prstGeom prst="ellipse">
            <a:avLst/>
          </a:prstGeom>
          <a:solidFill>
            <a:srgbClr val="C9A24B"/>
          </a:solidFill>
          <a:ln/>
        </p:spPr>
      </p:sp>
      <p:sp>
        <p:nvSpPr>
          <p:cNvPr id="22" name="Text 20"/>
          <p:cNvSpPr/>
          <p:nvPr/>
        </p:nvSpPr>
        <p:spPr>
          <a:xfrm>
            <a:off x="685800" y="4114800"/>
            <a:ext cx="502920" cy="502920"/>
          </a:xfrm>
          <a:prstGeom prst="rect">
            <a:avLst/>
          </a:prstGeom>
          <a:noFill/>
          <a:ln/>
        </p:spPr>
        <p:txBody>
          <a:bodyPr wrap="square"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a:t>
            </a:r>
            <a:endParaRPr lang="en-US" sz="1600" dirty="0"/>
          </a:p>
        </p:txBody>
      </p:sp>
      <p:sp>
        <p:nvSpPr>
          <p:cNvPr id="23" name="Text 21"/>
          <p:cNvSpPr/>
          <p:nvPr/>
        </p:nvSpPr>
        <p:spPr>
          <a:xfrm>
            <a:off x="685800" y="4754880"/>
            <a:ext cx="3200400" cy="548640"/>
          </a:xfrm>
          <a:prstGeom prst="rect">
            <a:avLst/>
          </a:prstGeom>
          <a:noFill/>
          <a:ln/>
        </p:spPr>
        <p:txBody>
          <a:bodyPr wrap="square" rtlCol="0" anchor="ctr"/>
          <a:lstStyle/>
          <a:p>
            <a:pPr indent="0" marL="0">
              <a:buNone/>
            </a:pPr>
            <a:r>
              <a:rPr lang="en-US" sz="1500" b="1" dirty="0">
                <a:solidFill>
                  <a:srgbClr val="1E2430"/>
                </a:solidFill>
                <a:latin typeface="Calibri" pitchFamily="34" charset="0"/>
                <a:ea typeface="Calibri" pitchFamily="34" charset="-122"/>
                <a:cs typeface="Calibri" pitchFamily="34" charset="-120"/>
              </a:rPr>
              <a:t>Fundamental Rights</a:t>
            </a:r>
            <a:endParaRPr lang="en-US" sz="1500" dirty="0"/>
          </a:p>
        </p:txBody>
      </p:sp>
      <p:sp>
        <p:nvSpPr>
          <p:cNvPr id="24" name="Text 22"/>
          <p:cNvSpPr/>
          <p:nvPr/>
        </p:nvSpPr>
        <p:spPr>
          <a:xfrm>
            <a:off x="685800" y="5257800"/>
            <a:ext cx="3200400" cy="548640"/>
          </a:xfrm>
          <a:prstGeom prst="rect">
            <a:avLst/>
          </a:prstGeom>
          <a:noFill/>
          <a:ln/>
        </p:spPr>
        <p:txBody>
          <a:bodyPr wrap="square" rtlCol="0" anchor="ctr"/>
          <a:lstStyle/>
          <a:p>
            <a:pPr indent="0" marL="0">
              <a:buNone/>
            </a:pPr>
            <a:r>
              <a:rPr lang="en-US" sz="1150" dirty="0">
                <a:solidFill>
                  <a:srgbClr val="555C6B"/>
                </a:solidFill>
                <a:latin typeface="Calibri" pitchFamily="34" charset="0"/>
                <a:ea typeface="Calibri" pitchFamily="34" charset="-122"/>
                <a:cs typeface="Calibri" pitchFamily="34" charset="-120"/>
              </a:rPr>
              <a:t>Enforceable promises to citizens</a:t>
            </a:r>
            <a:endParaRPr lang="en-US" sz="1150" dirty="0"/>
          </a:p>
        </p:txBody>
      </p:sp>
      <p:sp>
        <p:nvSpPr>
          <p:cNvPr id="25" name="Shape 23"/>
          <p:cNvSpPr/>
          <p:nvPr/>
        </p:nvSpPr>
        <p:spPr>
          <a:xfrm>
            <a:off x="4251960" y="3886200"/>
            <a:ext cx="3566160" cy="1965960"/>
          </a:xfrm>
          <a:prstGeom prst="roundRect">
            <a:avLst>
              <a:gd name="adj" fmla="val 4651"/>
            </a:avLst>
          </a:prstGeom>
          <a:solidFill>
            <a:srgbClr val="F7F7F7"/>
          </a:solidFill>
          <a:ln/>
        </p:spPr>
      </p:sp>
      <p:sp>
        <p:nvSpPr>
          <p:cNvPr id="26" name="Shape 24"/>
          <p:cNvSpPr/>
          <p:nvPr/>
        </p:nvSpPr>
        <p:spPr>
          <a:xfrm>
            <a:off x="4480560" y="4114800"/>
            <a:ext cx="502920" cy="502920"/>
          </a:xfrm>
          <a:prstGeom prst="ellipse">
            <a:avLst/>
          </a:prstGeom>
          <a:solidFill>
            <a:srgbClr val="FF6B35"/>
          </a:solidFill>
          <a:ln/>
        </p:spPr>
      </p:sp>
      <p:sp>
        <p:nvSpPr>
          <p:cNvPr id="27" name="Text 25"/>
          <p:cNvSpPr/>
          <p:nvPr/>
        </p:nvSpPr>
        <p:spPr>
          <a:xfrm>
            <a:off x="4480560" y="4114800"/>
            <a:ext cx="502920" cy="502920"/>
          </a:xfrm>
          <a:prstGeom prst="rect">
            <a:avLst/>
          </a:prstGeom>
          <a:noFill/>
          <a:ln/>
        </p:spPr>
        <p:txBody>
          <a:bodyPr wrap="square"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a:t>
            </a:r>
            <a:endParaRPr lang="en-US" sz="1600" dirty="0"/>
          </a:p>
        </p:txBody>
      </p:sp>
      <p:sp>
        <p:nvSpPr>
          <p:cNvPr id="28" name="Text 26"/>
          <p:cNvSpPr/>
          <p:nvPr/>
        </p:nvSpPr>
        <p:spPr>
          <a:xfrm>
            <a:off x="4480560" y="4754880"/>
            <a:ext cx="3200400" cy="548640"/>
          </a:xfrm>
          <a:prstGeom prst="rect">
            <a:avLst/>
          </a:prstGeom>
          <a:noFill/>
          <a:ln/>
        </p:spPr>
        <p:txBody>
          <a:bodyPr wrap="square" rtlCol="0" anchor="ctr"/>
          <a:lstStyle/>
          <a:p>
            <a:pPr indent="0" marL="0">
              <a:buNone/>
            </a:pPr>
            <a:r>
              <a:rPr lang="en-US" sz="1500" b="1" dirty="0">
                <a:solidFill>
                  <a:srgbClr val="1E2430"/>
                </a:solidFill>
                <a:latin typeface="Calibri" pitchFamily="34" charset="0"/>
                <a:ea typeface="Calibri" pitchFamily="34" charset="-122"/>
                <a:cs typeface="Calibri" pitchFamily="34" charset="-120"/>
              </a:rPr>
              <a:t>Fundamental Duties</a:t>
            </a:r>
            <a:endParaRPr lang="en-US" sz="1500" dirty="0"/>
          </a:p>
        </p:txBody>
      </p:sp>
      <p:sp>
        <p:nvSpPr>
          <p:cNvPr id="29" name="Text 27"/>
          <p:cNvSpPr/>
          <p:nvPr/>
        </p:nvSpPr>
        <p:spPr>
          <a:xfrm>
            <a:off x="4480560" y="5257800"/>
            <a:ext cx="3200400" cy="548640"/>
          </a:xfrm>
          <a:prstGeom prst="rect">
            <a:avLst/>
          </a:prstGeom>
          <a:noFill/>
          <a:ln/>
        </p:spPr>
        <p:txBody>
          <a:bodyPr wrap="square" rtlCol="0" anchor="ctr"/>
          <a:lstStyle/>
          <a:p>
            <a:pPr indent="0" marL="0">
              <a:buNone/>
            </a:pPr>
            <a:r>
              <a:rPr lang="en-US" sz="1150" dirty="0">
                <a:solidFill>
                  <a:srgbClr val="555C6B"/>
                </a:solidFill>
                <a:latin typeface="Calibri" pitchFamily="34" charset="0"/>
                <a:ea typeface="Calibri" pitchFamily="34" charset="-122"/>
                <a:cs typeface="Calibri" pitchFamily="34" charset="-120"/>
              </a:rPr>
              <a:t>Responsibilities of every citizen</a:t>
            </a:r>
            <a:endParaRPr lang="en-US" sz="1150" dirty="0"/>
          </a:p>
        </p:txBody>
      </p:sp>
      <p:sp>
        <p:nvSpPr>
          <p:cNvPr id="30" name="Shape 28"/>
          <p:cNvSpPr/>
          <p:nvPr/>
        </p:nvSpPr>
        <p:spPr>
          <a:xfrm>
            <a:off x="8046720" y="3886200"/>
            <a:ext cx="3566160" cy="1965960"/>
          </a:xfrm>
          <a:prstGeom prst="roundRect">
            <a:avLst>
              <a:gd name="adj" fmla="val 4651"/>
            </a:avLst>
          </a:prstGeom>
          <a:solidFill>
            <a:srgbClr val="F7F7F7"/>
          </a:solidFill>
          <a:ln/>
        </p:spPr>
      </p:sp>
      <p:sp>
        <p:nvSpPr>
          <p:cNvPr id="31" name="Shape 29"/>
          <p:cNvSpPr/>
          <p:nvPr/>
        </p:nvSpPr>
        <p:spPr>
          <a:xfrm>
            <a:off x="8275320" y="4114800"/>
            <a:ext cx="502920" cy="502920"/>
          </a:xfrm>
          <a:prstGeom prst="ellipse">
            <a:avLst/>
          </a:prstGeom>
          <a:solidFill>
            <a:srgbClr val="138A57"/>
          </a:solidFill>
          <a:ln/>
        </p:spPr>
      </p:sp>
      <p:sp>
        <p:nvSpPr>
          <p:cNvPr id="32" name="Text 30"/>
          <p:cNvSpPr/>
          <p:nvPr/>
        </p:nvSpPr>
        <p:spPr>
          <a:xfrm>
            <a:off x="8275320" y="4114800"/>
            <a:ext cx="502920" cy="502920"/>
          </a:xfrm>
          <a:prstGeom prst="rect">
            <a:avLst/>
          </a:prstGeom>
          <a:noFill/>
          <a:ln/>
        </p:spPr>
        <p:txBody>
          <a:bodyPr wrap="square"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a:t>
            </a:r>
            <a:endParaRPr lang="en-US" sz="1600" dirty="0"/>
          </a:p>
        </p:txBody>
      </p:sp>
      <p:sp>
        <p:nvSpPr>
          <p:cNvPr id="33" name="Text 31"/>
          <p:cNvSpPr/>
          <p:nvPr/>
        </p:nvSpPr>
        <p:spPr>
          <a:xfrm>
            <a:off x="8275320" y="4754880"/>
            <a:ext cx="3200400" cy="548640"/>
          </a:xfrm>
          <a:prstGeom prst="rect">
            <a:avLst/>
          </a:prstGeom>
          <a:noFill/>
          <a:ln/>
        </p:spPr>
        <p:txBody>
          <a:bodyPr wrap="square" rtlCol="0" anchor="ctr"/>
          <a:lstStyle/>
          <a:p>
            <a:pPr indent="0" marL="0">
              <a:buNone/>
            </a:pPr>
            <a:r>
              <a:rPr lang="en-US" sz="1500" b="1" dirty="0">
                <a:solidFill>
                  <a:srgbClr val="1E2430"/>
                </a:solidFill>
                <a:latin typeface="Calibri" pitchFamily="34" charset="0"/>
                <a:ea typeface="Calibri" pitchFamily="34" charset="-122"/>
                <a:cs typeface="Calibri" pitchFamily="34" charset="-120"/>
              </a:rPr>
              <a:t>Directive Principles</a:t>
            </a:r>
            <a:endParaRPr lang="en-US" sz="1500" dirty="0"/>
          </a:p>
        </p:txBody>
      </p:sp>
      <p:sp>
        <p:nvSpPr>
          <p:cNvPr id="34" name="Text 32"/>
          <p:cNvSpPr/>
          <p:nvPr/>
        </p:nvSpPr>
        <p:spPr>
          <a:xfrm>
            <a:off x="8275320" y="5257800"/>
            <a:ext cx="3200400" cy="548640"/>
          </a:xfrm>
          <a:prstGeom prst="rect">
            <a:avLst/>
          </a:prstGeom>
          <a:noFill/>
          <a:ln/>
        </p:spPr>
        <p:txBody>
          <a:bodyPr wrap="square" rtlCol="0" anchor="ctr"/>
          <a:lstStyle/>
          <a:p>
            <a:pPr indent="0" marL="0">
              <a:buNone/>
            </a:pPr>
            <a:r>
              <a:rPr lang="en-US" sz="1150" dirty="0">
                <a:solidFill>
                  <a:srgbClr val="555C6B"/>
                </a:solidFill>
                <a:latin typeface="Calibri" pitchFamily="34" charset="0"/>
                <a:ea typeface="Calibri" pitchFamily="34" charset="-122"/>
                <a:cs typeface="Calibri" pitchFamily="34" charset="-120"/>
              </a:rPr>
              <a:t>Long-term goals for governance</a:t>
            </a:r>
            <a:endParaRPr lang="en-US" sz="1150" dirty="0"/>
          </a:p>
        </p:txBody>
      </p:sp>
      <p:sp>
        <p:nvSpPr>
          <p:cNvPr id="35" name="Text 33"/>
          <p:cNvSpPr/>
          <p:nvPr/>
        </p:nvSpPr>
        <p:spPr>
          <a:xfrm>
            <a:off x="457200" y="6537960"/>
            <a:ext cx="7315200" cy="274320"/>
          </a:xfrm>
          <a:prstGeom prst="rect">
            <a:avLst/>
          </a:prstGeom>
          <a:noFill/>
          <a:ln/>
        </p:spPr>
        <p:txBody>
          <a:bodyPr wrap="square" rtlCol="0" anchor="ctr"/>
          <a:lstStyle/>
          <a:p>
            <a:pPr algn="l" indent="0" marL="0">
              <a:buNone/>
            </a:pPr>
            <a:r>
              <a:rPr lang="en-US" sz="900" dirty="0">
                <a:solidFill>
                  <a:srgbClr val="9AA3B2"/>
                </a:solidFill>
                <a:latin typeface="Calibri" pitchFamily="34" charset="0"/>
                <a:ea typeface="Calibri" pitchFamily="34" charset="-122"/>
                <a:cs typeface="Calibri" pitchFamily="34" charset="-120"/>
              </a:rPr>
              <a:t>Grade 7 · Governance and Democracy · Ch. 10</a:t>
            </a:r>
            <a:endParaRPr lang="en-US" sz="900" dirty="0"/>
          </a:p>
        </p:txBody>
      </p:sp>
      <p:sp>
        <p:nvSpPr>
          <p:cNvPr id="36" name="Text 34"/>
          <p:cNvSpPr/>
          <p:nvPr/>
        </p:nvSpPr>
        <p:spPr>
          <a:xfrm>
            <a:off x="11521440" y="6537960"/>
            <a:ext cx="457200" cy="274320"/>
          </a:xfrm>
          <a:prstGeom prst="rect">
            <a:avLst/>
          </a:prstGeom>
          <a:noFill/>
          <a:ln/>
        </p:spPr>
        <p:txBody>
          <a:bodyPr wrap="square" rtlCol="0" anchor="ctr"/>
          <a:lstStyle/>
          <a:p>
            <a:pPr algn="r" indent="0" marL="0">
              <a:buNone/>
            </a:pPr>
            <a:r>
              <a:rPr lang="en-US" sz="900" dirty="0">
                <a:solidFill>
                  <a:srgbClr val="9AA3B2"/>
                </a:solidFill>
                <a:latin typeface="Calibri" pitchFamily="34" charset="0"/>
                <a:ea typeface="Calibri" pitchFamily="34" charset="-122"/>
                <a:cs typeface="Calibri" pitchFamily="34" charset="-120"/>
              </a:rPr>
              <a:t>12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411480"/>
            <a:ext cx="2377440" cy="365760"/>
          </a:xfrm>
          <a:prstGeom prst="roundRect">
            <a:avLst>
              <a:gd name="adj" fmla="val 20000"/>
            </a:avLst>
          </a:prstGeom>
          <a:solidFill>
            <a:srgbClr val="C9A24B"/>
          </a:solidFill>
          <a:ln/>
        </p:spPr>
      </p:sp>
      <p:sp>
        <p:nvSpPr>
          <p:cNvPr id="3" name="Text 1"/>
          <p:cNvSpPr/>
          <p:nvPr/>
        </p:nvSpPr>
        <p:spPr>
          <a:xfrm>
            <a:off x="457200" y="411480"/>
            <a:ext cx="2377440" cy="365760"/>
          </a:xfrm>
          <a:prstGeom prst="rect">
            <a:avLst/>
          </a:prstGeom>
          <a:noFill/>
          <a:ln/>
        </p:spPr>
        <p:txBody>
          <a:bodyPr wrap="square" rtlCol="0" anchor="ctr"/>
          <a:lstStyle/>
          <a:p>
            <a:pPr algn="ctr" indent="0" marL="0">
              <a:buNone/>
            </a:pPr>
            <a:r>
              <a:rPr lang="en-US" sz="1200" b="1" spc="100" kern="0" dirty="0">
                <a:solidFill>
                  <a:srgbClr val="FFFFFF"/>
                </a:solidFill>
                <a:latin typeface="Calibri" pitchFamily="34" charset="0"/>
                <a:ea typeface="Calibri" pitchFamily="34" charset="-122"/>
                <a:cs typeface="Calibri" pitchFamily="34" charset="-120"/>
              </a:rPr>
              <a:t>COMPARE &amp; CONTRAST</a:t>
            </a:r>
            <a:endParaRPr lang="en-US" sz="1200" dirty="0"/>
          </a:p>
        </p:txBody>
      </p:sp>
      <p:sp>
        <p:nvSpPr>
          <p:cNvPr id="4" name="Text 2"/>
          <p:cNvSpPr/>
          <p:nvPr/>
        </p:nvSpPr>
        <p:spPr>
          <a:xfrm>
            <a:off x="457200" y="868680"/>
            <a:ext cx="11247120" cy="822960"/>
          </a:xfrm>
          <a:prstGeom prst="rect">
            <a:avLst/>
          </a:prstGeom>
          <a:noFill/>
          <a:ln/>
        </p:spPr>
        <p:txBody>
          <a:bodyPr wrap="square" rtlCol="0" anchor="ctr"/>
          <a:lstStyle/>
          <a:p>
            <a:pPr algn="l" indent="0" marL="0">
              <a:buNone/>
            </a:pPr>
            <a:r>
              <a:rPr lang="en-US" sz="3200" b="1" dirty="0">
                <a:solidFill>
                  <a:srgbClr val="16205A"/>
                </a:solidFill>
                <a:latin typeface="Cambria" pitchFamily="34" charset="0"/>
                <a:ea typeface="Cambria" pitchFamily="34" charset="-122"/>
                <a:cs typeface="Cambria" pitchFamily="34" charset="-120"/>
              </a:rPr>
              <a:t>Rights, Duties &amp; Directive Principles</a:t>
            </a:r>
            <a:endParaRPr lang="en-US" sz="3200" dirty="0"/>
          </a:p>
        </p:txBody>
      </p:sp>
      <p:sp>
        <p:nvSpPr>
          <p:cNvPr id="5" name="Shape 3"/>
          <p:cNvSpPr/>
          <p:nvPr/>
        </p:nvSpPr>
        <p:spPr>
          <a:xfrm>
            <a:off x="457200" y="1600200"/>
            <a:ext cx="3566160" cy="822960"/>
          </a:xfrm>
          <a:prstGeom prst="roundRect">
            <a:avLst>
              <a:gd name="adj" fmla="val 8889"/>
            </a:avLst>
          </a:prstGeom>
          <a:solidFill>
            <a:srgbClr val="138A57"/>
          </a:solidFill>
          <a:ln/>
        </p:spPr>
      </p:sp>
      <p:sp>
        <p:nvSpPr>
          <p:cNvPr id="6" name="Text 4"/>
          <p:cNvSpPr/>
          <p:nvPr/>
        </p:nvSpPr>
        <p:spPr>
          <a:xfrm>
            <a:off x="594360" y="1645920"/>
            <a:ext cx="3291840" cy="457200"/>
          </a:xfrm>
          <a:prstGeom prst="rect">
            <a:avLst/>
          </a:prstGeom>
          <a:noFill/>
          <a:ln/>
        </p:spPr>
        <p:txBody>
          <a:bodyPr wrap="square" rtlCol="0" anchor="ctr"/>
          <a:lstStyle/>
          <a:p>
            <a:pPr indent="0" marL="0">
              <a:buNone/>
            </a:pPr>
            <a:r>
              <a:rPr lang="en-US" sz="1400" b="1" dirty="0">
                <a:solidFill>
                  <a:srgbClr val="FFFFFF"/>
                </a:solidFill>
                <a:latin typeface="Calibri" pitchFamily="34" charset="0"/>
                <a:ea typeface="Calibri" pitchFamily="34" charset="-122"/>
                <a:cs typeface="Calibri" pitchFamily="34" charset="-120"/>
              </a:rPr>
              <a:t>Fundamental Rights</a:t>
            </a:r>
            <a:endParaRPr lang="en-US" sz="1400" dirty="0"/>
          </a:p>
        </p:txBody>
      </p:sp>
      <p:sp>
        <p:nvSpPr>
          <p:cNvPr id="7" name="Text 5"/>
          <p:cNvSpPr/>
          <p:nvPr/>
        </p:nvSpPr>
        <p:spPr>
          <a:xfrm>
            <a:off x="594360" y="2057400"/>
            <a:ext cx="3291840" cy="320040"/>
          </a:xfrm>
          <a:prstGeom prst="rect">
            <a:avLst/>
          </a:prstGeom>
          <a:noFill/>
          <a:ln/>
        </p:spPr>
        <p:txBody>
          <a:bodyPr wrap="square" rtlCol="0" anchor="ctr"/>
          <a:lstStyle/>
          <a:p>
            <a:pPr indent="0" marL="0">
              <a:buNone/>
            </a:pPr>
            <a:r>
              <a:rPr lang="en-US" sz="1050" i="1" dirty="0">
                <a:solidFill>
                  <a:srgbClr val="E7E8D1"/>
                </a:solidFill>
                <a:latin typeface="Calibri" pitchFamily="34" charset="0"/>
                <a:ea typeface="Calibri" pitchFamily="34" charset="-122"/>
                <a:cs typeface="Calibri" pitchFamily="34" charset="-120"/>
              </a:rPr>
              <a:t>Enforceable in court</a:t>
            </a:r>
            <a:endParaRPr lang="en-US" sz="1050" dirty="0"/>
          </a:p>
        </p:txBody>
      </p:sp>
      <p:sp>
        <p:nvSpPr>
          <p:cNvPr id="8" name="Shape 6"/>
          <p:cNvSpPr/>
          <p:nvPr/>
        </p:nvSpPr>
        <p:spPr>
          <a:xfrm>
            <a:off x="457200" y="2514600"/>
            <a:ext cx="3566160" cy="3291840"/>
          </a:xfrm>
          <a:prstGeom prst="rect">
            <a:avLst/>
          </a:prstGeom>
          <a:solidFill>
            <a:srgbClr val="F7F7F7"/>
          </a:solidFill>
          <a:ln/>
        </p:spPr>
      </p:sp>
      <p:sp>
        <p:nvSpPr>
          <p:cNvPr id="9" name="Text 7"/>
          <p:cNvSpPr/>
          <p:nvPr/>
        </p:nvSpPr>
        <p:spPr>
          <a:xfrm>
            <a:off x="640080" y="2697480"/>
            <a:ext cx="3200400" cy="2926080"/>
          </a:xfrm>
          <a:prstGeom prst="rect">
            <a:avLst/>
          </a:prstGeom>
          <a:noFill/>
          <a:ln/>
        </p:spPr>
        <p:txBody>
          <a:bodyPr wrap="square" rtlCol="0" anchor="ctr"/>
          <a:lstStyle/>
          <a:p>
            <a:pPr marL="342900" indent="-342900">
              <a:lnSpc>
                <a:spcPct val="150000"/>
              </a:lnSpc>
              <a:buSzPct val="100000"/>
              <a:buChar char="•"/>
            </a:pPr>
            <a:r>
              <a:rPr lang="en-US" sz="1250" dirty="0">
                <a:solidFill>
                  <a:srgbClr val="1E2430"/>
                </a:solidFill>
                <a:latin typeface="Calibri" pitchFamily="34" charset="0"/>
                <a:ea typeface="Calibri" pitchFamily="34" charset="-122"/>
                <a:cs typeface="Calibri" pitchFamily="34" charset="-120"/>
              </a:rPr>
              <a:t>Right to Equality (Art. 14)</a:t>
            </a:r>
            <a:endParaRPr lang="en-US" sz="1250" dirty="0"/>
          </a:p>
          <a:p>
            <a:pPr marL="342900" indent="-342900">
              <a:lnSpc>
                <a:spcPct val="150000"/>
              </a:lnSpc>
              <a:buSzPct val="100000"/>
              <a:buChar char="•"/>
            </a:pPr>
            <a:r>
              <a:rPr lang="en-US" sz="1250" dirty="0">
                <a:solidFill>
                  <a:srgbClr val="1E2430"/>
                </a:solidFill>
                <a:latin typeface="Calibri" pitchFamily="34" charset="0"/>
                <a:ea typeface="Calibri" pitchFamily="34" charset="-122"/>
                <a:cs typeface="Calibri" pitchFamily="34" charset="-120"/>
              </a:rPr>
              <a:t>Right to Freedom (Art. 21)</a:t>
            </a:r>
            <a:endParaRPr lang="en-US" sz="1250" dirty="0"/>
          </a:p>
          <a:p>
            <a:pPr marL="342900" indent="-342900">
              <a:lnSpc>
                <a:spcPct val="150000"/>
              </a:lnSpc>
              <a:buSzPct val="100000"/>
              <a:buChar char="•"/>
            </a:pPr>
            <a:r>
              <a:rPr lang="en-US" sz="1250" dirty="0">
                <a:solidFill>
                  <a:srgbClr val="1E2430"/>
                </a:solidFill>
                <a:latin typeface="Calibri" pitchFamily="34" charset="0"/>
                <a:ea typeface="Calibri" pitchFamily="34" charset="-122"/>
                <a:cs typeface="Calibri" pitchFamily="34" charset="-120"/>
              </a:rPr>
              <a:t>Right against Exploitation</a:t>
            </a:r>
            <a:endParaRPr lang="en-US" sz="1250" dirty="0"/>
          </a:p>
          <a:p>
            <a:pPr marL="342900" indent="-342900">
              <a:lnSpc>
                <a:spcPct val="150000"/>
              </a:lnSpc>
              <a:buSzPct val="100000"/>
              <a:buChar char="•"/>
            </a:pPr>
            <a:r>
              <a:rPr lang="en-US" sz="1250" dirty="0">
                <a:solidFill>
                  <a:srgbClr val="1E2430"/>
                </a:solidFill>
                <a:latin typeface="Calibri" pitchFamily="34" charset="0"/>
                <a:ea typeface="Calibri" pitchFamily="34" charset="-122"/>
                <a:cs typeface="Calibri" pitchFamily="34" charset="-120"/>
              </a:rPr>
              <a:t>Right to Education (Art. 21-A)</a:t>
            </a:r>
            <a:endParaRPr lang="en-US" sz="1250" dirty="0"/>
          </a:p>
        </p:txBody>
      </p:sp>
      <p:sp>
        <p:nvSpPr>
          <p:cNvPr id="10" name="Shape 8"/>
          <p:cNvSpPr/>
          <p:nvPr/>
        </p:nvSpPr>
        <p:spPr>
          <a:xfrm>
            <a:off x="4251960" y="1600200"/>
            <a:ext cx="3566160" cy="822960"/>
          </a:xfrm>
          <a:prstGeom prst="roundRect">
            <a:avLst>
              <a:gd name="adj" fmla="val 8889"/>
            </a:avLst>
          </a:prstGeom>
          <a:solidFill>
            <a:srgbClr val="FF6B35"/>
          </a:solidFill>
          <a:ln/>
        </p:spPr>
      </p:sp>
      <p:sp>
        <p:nvSpPr>
          <p:cNvPr id="11" name="Text 9"/>
          <p:cNvSpPr/>
          <p:nvPr/>
        </p:nvSpPr>
        <p:spPr>
          <a:xfrm>
            <a:off x="4389120" y="1645920"/>
            <a:ext cx="3291840" cy="457200"/>
          </a:xfrm>
          <a:prstGeom prst="rect">
            <a:avLst/>
          </a:prstGeom>
          <a:noFill/>
          <a:ln/>
        </p:spPr>
        <p:txBody>
          <a:bodyPr wrap="square" rtlCol="0" anchor="ctr"/>
          <a:lstStyle/>
          <a:p>
            <a:pPr indent="0" marL="0">
              <a:buNone/>
            </a:pPr>
            <a:r>
              <a:rPr lang="en-US" sz="1400" b="1" dirty="0">
                <a:solidFill>
                  <a:srgbClr val="FFFFFF"/>
                </a:solidFill>
                <a:latin typeface="Calibri" pitchFamily="34" charset="0"/>
                <a:ea typeface="Calibri" pitchFamily="34" charset="-122"/>
                <a:cs typeface="Calibri" pitchFamily="34" charset="-120"/>
              </a:rPr>
              <a:t>Fundamental Duties</a:t>
            </a:r>
            <a:endParaRPr lang="en-US" sz="1400" dirty="0"/>
          </a:p>
        </p:txBody>
      </p:sp>
      <p:sp>
        <p:nvSpPr>
          <p:cNvPr id="12" name="Text 10"/>
          <p:cNvSpPr/>
          <p:nvPr/>
        </p:nvSpPr>
        <p:spPr>
          <a:xfrm>
            <a:off x="4389120" y="2057400"/>
            <a:ext cx="3291840" cy="320040"/>
          </a:xfrm>
          <a:prstGeom prst="rect">
            <a:avLst/>
          </a:prstGeom>
          <a:noFill/>
          <a:ln/>
        </p:spPr>
        <p:txBody>
          <a:bodyPr wrap="square" rtlCol="0" anchor="ctr"/>
          <a:lstStyle/>
          <a:p>
            <a:pPr indent="0" marL="0">
              <a:buNone/>
            </a:pPr>
            <a:r>
              <a:rPr lang="en-US" sz="1050" i="1" dirty="0">
                <a:solidFill>
                  <a:srgbClr val="E7E8D1"/>
                </a:solidFill>
                <a:latin typeface="Calibri" pitchFamily="34" charset="0"/>
                <a:ea typeface="Calibri" pitchFamily="34" charset="-122"/>
                <a:cs typeface="Calibri" pitchFamily="34" charset="-120"/>
              </a:rPr>
              <a:t>Moral responsibilities</a:t>
            </a:r>
            <a:endParaRPr lang="en-US" sz="1050" dirty="0"/>
          </a:p>
        </p:txBody>
      </p:sp>
      <p:sp>
        <p:nvSpPr>
          <p:cNvPr id="13" name="Shape 11"/>
          <p:cNvSpPr/>
          <p:nvPr/>
        </p:nvSpPr>
        <p:spPr>
          <a:xfrm>
            <a:off x="4251960" y="2514600"/>
            <a:ext cx="3566160" cy="3291840"/>
          </a:xfrm>
          <a:prstGeom prst="rect">
            <a:avLst/>
          </a:prstGeom>
          <a:solidFill>
            <a:srgbClr val="F7F7F7"/>
          </a:solidFill>
          <a:ln/>
        </p:spPr>
      </p:sp>
      <p:sp>
        <p:nvSpPr>
          <p:cNvPr id="14" name="Text 12"/>
          <p:cNvSpPr/>
          <p:nvPr/>
        </p:nvSpPr>
        <p:spPr>
          <a:xfrm>
            <a:off x="4434840" y="2697480"/>
            <a:ext cx="3200400" cy="2926080"/>
          </a:xfrm>
          <a:prstGeom prst="rect">
            <a:avLst/>
          </a:prstGeom>
          <a:noFill/>
          <a:ln/>
        </p:spPr>
        <p:txBody>
          <a:bodyPr wrap="square" rtlCol="0" anchor="ctr"/>
          <a:lstStyle/>
          <a:p>
            <a:pPr marL="342900" indent="-342900">
              <a:lnSpc>
                <a:spcPct val="150000"/>
              </a:lnSpc>
              <a:buSzPct val="100000"/>
              <a:buChar char="•"/>
            </a:pPr>
            <a:r>
              <a:rPr lang="en-US" sz="1250" dirty="0">
                <a:solidFill>
                  <a:srgbClr val="1E2430"/>
                </a:solidFill>
                <a:latin typeface="Calibri" pitchFamily="34" charset="0"/>
                <a:ea typeface="Calibri" pitchFamily="34" charset="-122"/>
                <a:cs typeface="Calibri" pitchFamily="34" charset="-120"/>
              </a:rPr>
              <a:t>Respect Constitution, Flag &amp; Anthem</a:t>
            </a:r>
            <a:endParaRPr lang="en-US" sz="1250" dirty="0"/>
          </a:p>
          <a:p>
            <a:pPr marL="342900" indent="-342900">
              <a:lnSpc>
                <a:spcPct val="150000"/>
              </a:lnSpc>
              <a:buSzPct val="100000"/>
              <a:buChar char="•"/>
            </a:pPr>
            <a:r>
              <a:rPr lang="en-US" sz="1250" dirty="0">
                <a:solidFill>
                  <a:srgbClr val="1E2430"/>
                </a:solidFill>
                <a:latin typeface="Calibri" pitchFamily="34" charset="0"/>
                <a:ea typeface="Calibri" pitchFamily="34" charset="-122"/>
                <a:cs typeface="Calibri" pitchFamily="34" charset="-120"/>
              </a:rPr>
              <a:t>Defend the country</a:t>
            </a:r>
            <a:endParaRPr lang="en-US" sz="1250" dirty="0"/>
          </a:p>
          <a:p>
            <a:pPr marL="342900" indent="-342900">
              <a:lnSpc>
                <a:spcPct val="150000"/>
              </a:lnSpc>
              <a:buSzPct val="100000"/>
              <a:buChar char="•"/>
            </a:pPr>
            <a:r>
              <a:rPr lang="en-US" sz="1250" dirty="0">
                <a:solidFill>
                  <a:srgbClr val="1E2430"/>
                </a:solidFill>
                <a:latin typeface="Calibri" pitchFamily="34" charset="0"/>
                <a:ea typeface="Calibri" pitchFamily="34" charset="-122"/>
                <a:cs typeface="Calibri" pitchFamily="34" charset="-120"/>
              </a:rPr>
              <a:t>Preserve composite culture</a:t>
            </a:r>
            <a:endParaRPr lang="en-US" sz="1250" dirty="0"/>
          </a:p>
          <a:p>
            <a:pPr marL="342900" indent="-342900">
              <a:lnSpc>
                <a:spcPct val="150000"/>
              </a:lnSpc>
              <a:buSzPct val="100000"/>
              <a:buChar char="•"/>
            </a:pPr>
            <a:r>
              <a:rPr lang="en-US" sz="1250" dirty="0">
                <a:solidFill>
                  <a:srgbClr val="1E2430"/>
                </a:solidFill>
                <a:latin typeface="Calibri" pitchFamily="34" charset="0"/>
                <a:ea typeface="Calibri" pitchFamily="34" charset="-122"/>
                <a:cs typeface="Calibri" pitchFamily="34" charset="-120"/>
              </a:rPr>
              <a:t>Protect environment &amp; wildlife</a:t>
            </a:r>
            <a:endParaRPr lang="en-US" sz="1250" dirty="0"/>
          </a:p>
        </p:txBody>
      </p:sp>
      <p:sp>
        <p:nvSpPr>
          <p:cNvPr id="15" name="Shape 13"/>
          <p:cNvSpPr/>
          <p:nvPr/>
        </p:nvSpPr>
        <p:spPr>
          <a:xfrm>
            <a:off x="8046720" y="1600200"/>
            <a:ext cx="3566160" cy="822960"/>
          </a:xfrm>
          <a:prstGeom prst="roundRect">
            <a:avLst>
              <a:gd name="adj" fmla="val 8889"/>
            </a:avLst>
          </a:prstGeom>
          <a:solidFill>
            <a:srgbClr val="16205A"/>
          </a:solidFill>
          <a:ln/>
        </p:spPr>
      </p:sp>
      <p:sp>
        <p:nvSpPr>
          <p:cNvPr id="16" name="Text 14"/>
          <p:cNvSpPr/>
          <p:nvPr/>
        </p:nvSpPr>
        <p:spPr>
          <a:xfrm>
            <a:off x="8183880" y="1645920"/>
            <a:ext cx="3291840" cy="457200"/>
          </a:xfrm>
          <a:prstGeom prst="rect">
            <a:avLst/>
          </a:prstGeom>
          <a:noFill/>
          <a:ln/>
        </p:spPr>
        <p:txBody>
          <a:bodyPr wrap="square" rtlCol="0" anchor="ctr"/>
          <a:lstStyle/>
          <a:p>
            <a:pPr indent="0" marL="0">
              <a:buNone/>
            </a:pPr>
            <a:r>
              <a:rPr lang="en-US" sz="1400" b="1" dirty="0">
                <a:solidFill>
                  <a:srgbClr val="FFFFFF"/>
                </a:solidFill>
                <a:latin typeface="Calibri" pitchFamily="34" charset="0"/>
                <a:ea typeface="Calibri" pitchFamily="34" charset="-122"/>
                <a:cs typeface="Calibri" pitchFamily="34" charset="-120"/>
              </a:rPr>
              <a:t>Directive Principles (DPSP)</a:t>
            </a:r>
            <a:endParaRPr lang="en-US" sz="1400" dirty="0"/>
          </a:p>
        </p:txBody>
      </p:sp>
      <p:sp>
        <p:nvSpPr>
          <p:cNvPr id="17" name="Text 15"/>
          <p:cNvSpPr/>
          <p:nvPr/>
        </p:nvSpPr>
        <p:spPr>
          <a:xfrm>
            <a:off x="8183880" y="2057400"/>
            <a:ext cx="3291840" cy="320040"/>
          </a:xfrm>
          <a:prstGeom prst="rect">
            <a:avLst/>
          </a:prstGeom>
          <a:noFill/>
          <a:ln/>
        </p:spPr>
        <p:txBody>
          <a:bodyPr wrap="square" rtlCol="0" anchor="ctr"/>
          <a:lstStyle/>
          <a:p>
            <a:pPr indent="0" marL="0">
              <a:buNone/>
            </a:pPr>
            <a:r>
              <a:rPr lang="en-US" sz="1050" i="1" dirty="0">
                <a:solidFill>
                  <a:srgbClr val="E7E8D1"/>
                </a:solidFill>
                <a:latin typeface="Calibri" pitchFamily="34" charset="0"/>
                <a:ea typeface="Calibri" pitchFamily="34" charset="-122"/>
                <a:cs typeface="Calibri" pitchFamily="34" charset="-120"/>
              </a:rPr>
              <a:t>Guidelines, not enforceable</a:t>
            </a:r>
            <a:endParaRPr lang="en-US" sz="1050" dirty="0"/>
          </a:p>
        </p:txBody>
      </p:sp>
      <p:sp>
        <p:nvSpPr>
          <p:cNvPr id="18" name="Shape 16"/>
          <p:cNvSpPr/>
          <p:nvPr/>
        </p:nvSpPr>
        <p:spPr>
          <a:xfrm>
            <a:off x="8046720" y="2514600"/>
            <a:ext cx="3566160" cy="3291840"/>
          </a:xfrm>
          <a:prstGeom prst="rect">
            <a:avLst/>
          </a:prstGeom>
          <a:solidFill>
            <a:srgbClr val="F7F7F7"/>
          </a:solidFill>
          <a:ln/>
        </p:spPr>
      </p:sp>
      <p:sp>
        <p:nvSpPr>
          <p:cNvPr id="19" name="Text 17"/>
          <p:cNvSpPr/>
          <p:nvPr/>
        </p:nvSpPr>
        <p:spPr>
          <a:xfrm>
            <a:off x="8229600" y="2697480"/>
            <a:ext cx="3200400" cy="2926080"/>
          </a:xfrm>
          <a:prstGeom prst="rect">
            <a:avLst/>
          </a:prstGeom>
          <a:noFill/>
          <a:ln/>
        </p:spPr>
        <p:txBody>
          <a:bodyPr wrap="square" rtlCol="0" anchor="ctr"/>
          <a:lstStyle/>
          <a:p>
            <a:pPr marL="342900" indent="-342900">
              <a:lnSpc>
                <a:spcPct val="150000"/>
              </a:lnSpc>
              <a:buSzPct val="100000"/>
              <a:buChar char="•"/>
            </a:pPr>
            <a:r>
              <a:rPr lang="en-US" sz="1250" dirty="0">
                <a:solidFill>
                  <a:srgbClr val="1E2430"/>
                </a:solidFill>
                <a:latin typeface="Calibri" pitchFamily="34" charset="0"/>
                <a:ea typeface="Calibri" pitchFamily="34" charset="-122"/>
                <a:cs typeface="Calibri" pitchFamily="34" charset="-120"/>
              </a:rPr>
              <a:t>Welfare Government (Art. 41)</a:t>
            </a:r>
            <a:endParaRPr lang="en-US" sz="1250" dirty="0"/>
          </a:p>
          <a:p>
            <a:pPr marL="342900" indent="-342900">
              <a:lnSpc>
                <a:spcPct val="150000"/>
              </a:lnSpc>
              <a:buSzPct val="100000"/>
              <a:buChar char="•"/>
            </a:pPr>
            <a:r>
              <a:rPr lang="en-US" sz="1250" dirty="0">
                <a:solidFill>
                  <a:srgbClr val="1E2430"/>
                </a:solidFill>
                <a:latin typeface="Calibri" pitchFamily="34" charset="0"/>
                <a:ea typeface="Calibri" pitchFamily="34" charset="-122"/>
                <a:cs typeface="Calibri" pitchFamily="34" charset="-120"/>
              </a:rPr>
              <a:t>Uniform Civil Code (Art. 44)</a:t>
            </a:r>
            <a:endParaRPr lang="en-US" sz="1250" dirty="0"/>
          </a:p>
          <a:p>
            <a:pPr marL="342900" indent="-342900">
              <a:lnSpc>
                <a:spcPct val="150000"/>
              </a:lnSpc>
              <a:buSzPct val="100000"/>
              <a:buChar char="•"/>
            </a:pPr>
            <a:r>
              <a:rPr lang="en-US" sz="1250" dirty="0">
                <a:solidFill>
                  <a:srgbClr val="1E2430"/>
                </a:solidFill>
                <a:latin typeface="Calibri" pitchFamily="34" charset="0"/>
                <a:ea typeface="Calibri" pitchFamily="34" charset="-122"/>
                <a:cs typeface="Calibri" pitchFamily="34" charset="-120"/>
              </a:rPr>
              <a:t>Social &amp; Economic Justice (Art. 38)</a:t>
            </a:r>
            <a:endParaRPr lang="en-US" sz="1250" dirty="0"/>
          </a:p>
          <a:p>
            <a:pPr marL="342900" indent="-342900">
              <a:lnSpc>
                <a:spcPct val="150000"/>
              </a:lnSpc>
              <a:buSzPct val="100000"/>
              <a:buChar char="•"/>
            </a:pPr>
            <a:r>
              <a:rPr lang="en-US" sz="1250" dirty="0">
                <a:solidFill>
                  <a:srgbClr val="1E2430"/>
                </a:solidFill>
                <a:latin typeface="Calibri" pitchFamily="34" charset="0"/>
                <a:ea typeface="Calibri" pitchFamily="34" charset="-122"/>
                <a:cs typeface="Calibri" pitchFamily="34" charset="-120"/>
              </a:rPr>
              <a:t>Nutrition &amp; Public Health (Art. 47)</a:t>
            </a:r>
            <a:endParaRPr lang="en-US" sz="1250" dirty="0"/>
          </a:p>
        </p:txBody>
      </p:sp>
      <p:sp>
        <p:nvSpPr>
          <p:cNvPr id="20" name="Shape 18"/>
          <p:cNvSpPr/>
          <p:nvPr/>
        </p:nvSpPr>
        <p:spPr>
          <a:xfrm>
            <a:off x="457200" y="5943600"/>
            <a:ext cx="11247120" cy="594360"/>
          </a:xfrm>
          <a:prstGeom prst="roundRect">
            <a:avLst>
              <a:gd name="adj" fmla="val 9231"/>
            </a:avLst>
          </a:prstGeom>
          <a:solidFill>
            <a:srgbClr val="1F2E73"/>
          </a:solidFill>
          <a:ln/>
        </p:spPr>
      </p:sp>
      <p:sp>
        <p:nvSpPr>
          <p:cNvPr id="21" name="Text 19"/>
          <p:cNvSpPr/>
          <p:nvPr/>
        </p:nvSpPr>
        <p:spPr>
          <a:xfrm>
            <a:off x="640080" y="5943600"/>
            <a:ext cx="10972800" cy="594360"/>
          </a:xfrm>
          <a:prstGeom prst="rect">
            <a:avLst/>
          </a:prstGeom>
          <a:noFill/>
          <a:ln/>
        </p:spPr>
        <p:txBody>
          <a:bodyPr wrap="square" rtlCol="0" anchor="ctr"/>
          <a:lstStyle/>
          <a:p>
            <a:pPr indent="0" marL="0">
              <a:buNone/>
            </a:pPr>
            <a:r>
              <a:rPr lang="en-US" sz="1250" i="1" dirty="0">
                <a:solidFill>
                  <a:srgbClr val="FFFFFF"/>
                </a:solidFill>
                <a:latin typeface="Calibri" pitchFamily="34" charset="0"/>
                <a:ea typeface="Calibri" pitchFamily="34" charset="-122"/>
                <a:cs typeface="Calibri" pitchFamily="34" charset="-120"/>
              </a:rPr>
              <a:t>Remember: Rights = must be honoured (courts can enforce). Duties &amp; DPSP = expected, but not court-enforceable.</a:t>
            </a:r>
            <a:endParaRPr lang="en-US" sz="1250" dirty="0"/>
          </a:p>
        </p:txBody>
      </p:sp>
      <p:sp>
        <p:nvSpPr>
          <p:cNvPr id="22" name="Text 20"/>
          <p:cNvSpPr/>
          <p:nvPr/>
        </p:nvSpPr>
        <p:spPr>
          <a:xfrm>
            <a:off x="457200" y="6537960"/>
            <a:ext cx="7315200" cy="274320"/>
          </a:xfrm>
          <a:prstGeom prst="rect">
            <a:avLst/>
          </a:prstGeom>
          <a:noFill/>
          <a:ln/>
        </p:spPr>
        <p:txBody>
          <a:bodyPr wrap="square" rtlCol="0" anchor="ctr"/>
          <a:lstStyle/>
          <a:p>
            <a:pPr algn="l" indent="0" marL="0">
              <a:buNone/>
            </a:pPr>
            <a:r>
              <a:rPr lang="en-US" sz="900" dirty="0">
                <a:solidFill>
                  <a:srgbClr val="9AA3B2"/>
                </a:solidFill>
                <a:latin typeface="Calibri" pitchFamily="34" charset="0"/>
                <a:ea typeface="Calibri" pitchFamily="34" charset="-122"/>
                <a:cs typeface="Calibri" pitchFamily="34" charset="-120"/>
              </a:rPr>
              <a:t>Grade 7 · Governance and Democracy · Ch. 10</a:t>
            </a:r>
            <a:endParaRPr lang="en-US" sz="900" dirty="0"/>
          </a:p>
        </p:txBody>
      </p:sp>
      <p:sp>
        <p:nvSpPr>
          <p:cNvPr id="23" name="Text 21"/>
          <p:cNvSpPr/>
          <p:nvPr/>
        </p:nvSpPr>
        <p:spPr>
          <a:xfrm>
            <a:off x="11521440" y="6537960"/>
            <a:ext cx="457200" cy="274320"/>
          </a:xfrm>
          <a:prstGeom prst="rect">
            <a:avLst/>
          </a:prstGeom>
          <a:noFill/>
          <a:ln/>
        </p:spPr>
        <p:txBody>
          <a:bodyPr wrap="square" rtlCol="0" anchor="ctr"/>
          <a:lstStyle/>
          <a:p>
            <a:pPr algn="r" indent="0" marL="0">
              <a:buNone/>
            </a:pPr>
            <a:r>
              <a:rPr lang="en-US" sz="900" dirty="0">
                <a:solidFill>
                  <a:srgbClr val="9AA3B2"/>
                </a:solidFill>
                <a:latin typeface="Calibri" pitchFamily="34" charset="0"/>
                <a:ea typeface="Calibri" pitchFamily="34" charset="-122"/>
                <a:cs typeface="Calibri" pitchFamily="34" charset="-120"/>
              </a:rPr>
              <a:t>13</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411480"/>
            <a:ext cx="2377440" cy="365760"/>
          </a:xfrm>
          <a:prstGeom prst="roundRect">
            <a:avLst>
              <a:gd name="adj" fmla="val 20000"/>
            </a:avLst>
          </a:prstGeom>
          <a:solidFill>
            <a:srgbClr val="138A57"/>
          </a:solidFill>
          <a:ln/>
        </p:spPr>
      </p:sp>
      <p:sp>
        <p:nvSpPr>
          <p:cNvPr id="3" name="Text 1"/>
          <p:cNvSpPr/>
          <p:nvPr/>
        </p:nvSpPr>
        <p:spPr>
          <a:xfrm>
            <a:off x="457200" y="411480"/>
            <a:ext cx="2377440" cy="365760"/>
          </a:xfrm>
          <a:prstGeom prst="rect">
            <a:avLst/>
          </a:prstGeom>
          <a:noFill/>
          <a:ln/>
        </p:spPr>
        <p:txBody>
          <a:bodyPr wrap="square" rtlCol="0" anchor="ctr"/>
          <a:lstStyle/>
          <a:p>
            <a:pPr algn="ctr" indent="0" marL="0">
              <a:buNone/>
            </a:pPr>
            <a:r>
              <a:rPr lang="en-US" sz="1200" b="1" spc="100" kern="0" dirty="0">
                <a:solidFill>
                  <a:srgbClr val="FFFFFF"/>
                </a:solidFill>
                <a:latin typeface="Calibri" pitchFamily="34" charset="0"/>
                <a:ea typeface="Calibri" pitchFamily="34" charset="-122"/>
                <a:cs typeface="Calibri" pitchFamily="34" charset="-120"/>
              </a:rPr>
              <a:t>KEY IDEA</a:t>
            </a:r>
            <a:endParaRPr lang="en-US" sz="1200" dirty="0"/>
          </a:p>
        </p:txBody>
      </p:sp>
      <p:sp>
        <p:nvSpPr>
          <p:cNvPr id="4" name="Text 2"/>
          <p:cNvSpPr/>
          <p:nvPr/>
        </p:nvSpPr>
        <p:spPr>
          <a:xfrm>
            <a:off x="457200" y="868680"/>
            <a:ext cx="11247120" cy="822960"/>
          </a:xfrm>
          <a:prstGeom prst="rect">
            <a:avLst/>
          </a:prstGeom>
          <a:noFill/>
          <a:ln/>
        </p:spPr>
        <p:txBody>
          <a:bodyPr wrap="square" rtlCol="0" anchor="ctr"/>
          <a:lstStyle/>
          <a:p>
            <a:pPr algn="l" indent="0" marL="0">
              <a:buNone/>
            </a:pPr>
            <a:r>
              <a:rPr lang="en-US" sz="3200" b="1" dirty="0">
                <a:solidFill>
                  <a:srgbClr val="16205A"/>
                </a:solidFill>
                <a:latin typeface="Cambria" pitchFamily="34" charset="0"/>
                <a:ea typeface="Cambria" pitchFamily="34" charset="-122"/>
                <a:cs typeface="Cambria" pitchFamily="34" charset="-120"/>
              </a:rPr>
              <a:t>The Constitution Is a Living Document</a:t>
            </a:r>
            <a:endParaRPr lang="en-US" sz="3200" dirty="0"/>
          </a:p>
        </p:txBody>
      </p:sp>
      <p:sp>
        <p:nvSpPr>
          <p:cNvPr id="5" name="Text 3"/>
          <p:cNvSpPr/>
          <p:nvPr/>
        </p:nvSpPr>
        <p:spPr>
          <a:xfrm>
            <a:off x="457200" y="1600200"/>
            <a:ext cx="11155680" cy="822960"/>
          </a:xfrm>
          <a:prstGeom prst="rect">
            <a:avLst/>
          </a:prstGeom>
          <a:noFill/>
          <a:ln/>
        </p:spPr>
        <p:txBody>
          <a:bodyPr wrap="square" rtlCol="0" anchor="ctr"/>
          <a:lstStyle/>
          <a:p>
            <a:pPr indent="0" marL="0">
              <a:lnSpc>
                <a:spcPct val="130000"/>
              </a:lnSpc>
              <a:buNone/>
            </a:pPr>
            <a:r>
              <a:rPr lang="en-US" sz="1400" dirty="0">
                <a:solidFill>
                  <a:srgbClr val="1E2430"/>
                </a:solidFill>
                <a:latin typeface="Calibri" pitchFamily="34" charset="0"/>
                <a:ea typeface="Calibri" pitchFamily="34" charset="-122"/>
                <a:cs typeface="Calibri" pitchFamily="34" charset="-120"/>
              </a:rPr>
              <a:t>Amendments allow the Constitution to grow with the nation's needs — always after rigorous debate in Parliament (and sometimes State legislatures or public consultation).</a:t>
            </a:r>
            <a:endParaRPr lang="en-US" sz="1400" dirty="0"/>
          </a:p>
        </p:txBody>
      </p:sp>
      <p:sp>
        <p:nvSpPr>
          <p:cNvPr id="6" name="Shape 4"/>
          <p:cNvSpPr/>
          <p:nvPr/>
        </p:nvSpPr>
        <p:spPr>
          <a:xfrm>
            <a:off x="822960" y="2834640"/>
            <a:ext cx="10424160" cy="0"/>
          </a:xfrm>
          <a:prstGeom prst="line">
            <a:avLst/>
          </a:prstGeom>
          <a:noFill/>
          <a:ln w="38100">
            <a:solidFill>
              <a:srgbClr val="C9A24B"/>
            </a:solidFill>
            <a:prstDash val="solid"/>
          </a:ln>
        </p:spPr>
      </p:sp>
      <p:sp>
        <p:nvSpPr>
          <p:cNvPr id="7" name="Shape 5"/>
          <p:cNvSpPr/>
          <p:nvPr/>
        </p:nvSpPr>
        <p:spPr>
          <a:xfrm>
            <a:off x="713232" y="2743200"/>
            <a:ext cx="219456" cy="219456"/>
          </a:xfrm>
          <a:prstGeom prst="ellipse">
            <a:avLst/>
          </a:prstGeom>
          <a:solidFill>
            <a:srgbClr val="FF6B35"/>
          </a:solidFill>
          <a:ln w="25400">
            <a:solidFill>
              <a:srgbClr val="FFFFFF"/>
            </a:solidFill>
            <a:prstDash val="solid"/>
          </a:ln>
        </p:spPr>
      </p:sp>
      <p:sp>
        <p:nvSpPr>
          <p:cNvPr id="8" name="Text 6"/>
          <p:cNvSpPr/>
          <p:nvPr/>
        </p:nvSpPr>
        <p:spPr>
          <a:xfrm>
            <a:off x="274320" y="2286000"/>
            <a:ext cx="1097280" cy="365760"/>
          </a:xfrm>
          <a:prstGeom prst="rect">
            <a:avLst/>
          </a:prstGeom>
          <a:noFill/>
          <a:ln/>
        </p:spPr>
        <p:txBody>
          <a:bodyPr wrap="square" rtlCol="0" anchor="ctr"/>
          <a:lstStyle/>
          <a:p>
            <a:pPr algn="ctr" indent="0" marL="0">
              <a:buNone/>
            </a:pPr>
            <a:r>
              <a:rPr lang="en-US" sz="1600" b="1" dirty="0">
                <a:solidFill>
                  <a:srgbClr val="16205A"/>
                </a:solidFill>
                <a:latin typeface="Cambria" pitchFamily="34" charset="0"/>
                <a:ea typeface="Cambria" pitchFamily="34" charset="-122"/>
                <a:cs typeface="Cambria" pitchFamily="34" charset="-120"/>
              </a:rPr>
              <a:t>1950</a:t>
            </a:r>
            <a:endParaRPr lang="en-US" sz="1600" dirty="0"/>
          </a:p>
        </p:txBody>
      </p:sp>
      <p:sp>
        <p:nvSpPr>
          <p:cNvPr id="9" name="Shape 7"/>
          <p:cNvSpPr/>
          <p:nvPr/>
        </p:nvSpPr>
        <p:spPr>
          <a:xfrm>
            <a:off x="-411480" y="3108960"/>
            <a:ext cx="2468880" cy="1463040"/>
          </a:xfrm>
          <a:prstGeom prst="roundRect">
            <a:avLst>
              <a:gd name="adj" fmla="val 5000"/>
            </a:avLst>
          </a:prstGeom>
          <a:solidFill>
            <a:srgbClr val="F7F7F7"/>
          </a:solidFill>
          <a:ln/>
        </p:spPr>
      </p:sp>
      <p:sp>
        <p:nvSpPr>
          <p:cNvPr id="10" name="Text 8"/>
          <p:cNvSpPr/>
          <p:nvPr/>
        </p:nvSpPr>
        <p:spPr>
          <a:xfrm>
            <a:off x="-274320" y="3200400"/>
            <a:ext cx="2194560" cy="502920"/>
          </a:xfrm>
          <a:prstGeom prst="rect">
            <a:avLst/>
          </a:prstGeom>
          <a:noFill/>
          <a:ln/>
        </p:spPr>
        <p:txBody>
          <a:bodyPr wrap="square" rtlCol="0" anchor="ctr"/>
          <a:lstStyle/>
          <a:p>
            <a:pPr indent="0" marL="0">
              <a:buNone/>
            </a:pPr>
            <a:r>
              <a:rPr lang="en-US" sz="1250" b="1" dirty="0">
                <a:solidFill>
                  <a:srgbClr val="1E2430"/>
                </a:solidFill>
                <a:latin typeface="Calibri" pitchFamily="34" charset="0"/>
                <a:ea typeface="Calibri" pitchFamily="34" charset="-122"/>
                <a:cs typeface="Calibri" pitchFamily="34" charset="-120"/>
              </a:rPr>
              <a:t>Constitution comes into effect</a:t>
            </a:r>
            <a:endParaRPr lang="en-US" sz="1250" dirty="0"/>
          </a:p>
        </p:txBody>
      </p:sp>
      <p:sp>
        <p:nvSpPr>
          <p:cNvPr id="11" name="Text 9"/>
          <p:cNvSpPr/>
          <p:nvPr/>
        </p:nvSpPr>
        <p:spPr>
          <a:xfrm>
            <a:off x="-274320" y="3703320"/>
            <a:ext cx="2194560" cy="777240"/>
          </a:xfrm>
          <a:prstGeom prst="rect">
            <a:avLst/>
          </a:prstGeom>
          <a:noFill/>
          <a:ln/>
        </p:spPr>
        <p:txBody>
          <a:bodyPr wrap="square" rtlCol="0" anchor="ctr"/>
          <a:lstStyle/>
          <a:p>
            <a:pPr indent="0" marL="0">
              <a:buNone/>
            </a:pPr>
            <a:r>
              <a:rPr lang="en-US" sz="1050" dirty="0">
                <a:solidFill>
                  <a:srgbClr val="555C6B"/>
                </a:solidFill>
                <a:latin typeface="Calibri" pitchFamily="34" charset="0"/>
                <a:ea typeface="Calibri" pitchFamily="34" charset="-122"/>
                <a:cs typeface="Calibri" pitchFamily="34" charset="-120"/>
              </a:rPr>
              <a:t>22 Parts, 8 Schedules</a:t>
            </a:r>
            <a:endParaRPr lang="en-US" sz="1050" dirty="0"/>
          </a:p>
        </p:txBody>
      </p:sp>
      <p:sp>
        <p:nvSpPr>
          <p:cNvPr id="12" name="Shape 10"/>
          <p:cNvSpPr/>
          <p:nvPr/>
        </p:nvSpPr>
        <p:spPr>
          <a:xfrm>
            <a:off x="3456432" y="2743200"/>
            <a:ext cx="219456" cy="219456"/>
          </a:xfrm>
          <a:prstGeom prst="ellipse">
            <a:avLst/>
          </a:prstGeom>
          <a:solidFill>
            <a:srgbClr val="FF6B35"/>
          </a:solidFill>
          <a:ln w="25400">
            <a:solidFill>
              <a:srgbClr val="FFFFFF"/>
            </a:solidFill>
            <a:prstDash val="solid"/>
          </a:ln>
        </p:spPr>
      </p:sp>
      <p:sp>
        <p:nvSpPr>
          <p:cNvPr id="13" name="Text 11"/>
          <p:cNvSpPr/>
          <p:nvPr/>
        </p:nvSpPr>
        <p:spPr>
          <a:xfrm>
            <a:off x="3017520" y="2286000"/>
            <a:ext cx="1097280" cy="365760"/>
          </a:xfrm>
          <a:prstGeom prst="rect">
            <a:avLst/>
          </a:prstGeom>
          <a:noFill/>
          <a:ln/>
        </p:spPr>
        <p:txBody>
          <a:bodyPr wrap="square" rtlCol="0" anchor="ctr"/>
          <a:lstStyle/>
          <a:p>
            <a:pPr algn="ctr" indent="0" marL="0">
              <a:buNone/>
            </a:pPr>
            <a:r>
              <a:rPr lang="en-US" sz="1600" b="1" dirty="0">
                <a:solidFill>
                  <a:srgbClr val="16205A"/>
                </a:solidFill>
                <a:latin typeface="Cambria" pitchFamily="34" charset="0"/>
                <a:ea typeface="Cambria" pitchFamily="34" charset="-122"/>
                <a:cs typeface="Cambria" pitchFamily="34" charset="-120"/>
              </a:rPr>
              <a:t>1976</a:t>
            </a:r>
            <a:endParaRPr lang="en-US" sz="1600" dirty="0"/>
          </a:p>
        </p:txBody>
      </p:sp>
      <p:sp>
        <p:nvSpPr>
          <p:cNvPr id="14" name="Shape 12"/>
          <p:cNvSpPr/>
          <p:nvPr/>
        </p:nvSpPr>
        <p:spPr>
          <a:xfrm>
            <a:off x="2331720" y="3108960"/>
            <a:ext cx="2468880" cy="1463040"/>
          </a:xfrm>
          <a:prstGeom prst="roundRect">
            <a:avLst>
              <a:gd name="adj" fmla="val 5000"/>
            </a:avLst>
          </a:prstGeom>
          <a:solidFill>
            <a:srgbClr val="F7F7F7"/>
          </a:solidFill>
          <a:ln/>
        </p:spPr>
      </p:sp>
      <p:sp>
        <p:nvSpPr>
          <p:cNvPr id="15" name="Text 13"/>
          <p:cNvSpPr/>
          <p:nvPr/>
        </p:nvSpPr>
        <p:spPr>
          <a:xfrm>
            <a:off x="2468880" y="3200400"/>
            <a:ext cx="2194560" cy="502920"/>
          </a:xfrm>
          <a:prstGeom prst="rect">
            <a:avLst/>
          </a:prstGeom>
          <a:noFill/>
          <a:ln/>
        </p:spPr>
        <p:txBody>
          <a:bodyPr wrap="square" rtlCol="0" anchor="ctr"/>
          <a:lstStyle/>
          <a:p>
            <a:pPr indent="0" marL="0">
              <a:buNone/>
            </a:pPr>
            <a:r>
              <a:rPr lang="en-US" sz="1250" b="1" dirty="0">
                <a:solidFill>
                  <a:srgbClr val="1E2430"/>
                </a:solidFill>
                <a:latin typeface="Calibri" pitchFamily="34" charset="0"/>
                <a:ea typeface="Calibri" pitchFamily="34" charset="-122"/>
                <a:cs typeface="Calibri" pitchFamily="34" charset="-120"/>
              </a:rPr>
              <a:t>42nd Amendment</a:t>
            </a:r>
            <a:endParaRPr lang="en-US" sz="1250" dirty="0"/>
          </a:p>
        </p:txBody>
      </p:sp>
      <p:sp>
        <p:nvSpPr>
          <p:cNvPr id="16" name="Text 14"/>
          <p:cNvSpPr/>
          <p:nvPr/>
        </p:nvSpPr>
        <p:spPr>
          <a:xfrm>
            <a:off x="2468880" y="3703320"/>
            <a:ext cx="2194560" cy="777240"/>
          </a:xfrm>
          <a:prstGeom prst="rect">
            <a:avLst/>
          </a:prstGeom>
          <a:noFill/>
          <a:ln/>
        </p:spPr>
        <p:txBody>
          <a:bodyPr wrap="square" rtlCol="0" anchor="ctr"/>
          <a:lstStyle/>
          <a:p>
            <a:pPr indent="0" marL="0">
              <a:buNone/>
            </a:pPr>
            <a:r>
              <a:rPr lang="en-US" sz="1050" dirty="0">
                <a:solidFill>
                  <a:srgbClr val="555C6B"/>
                </a:solidFill>
                <a:latin typeface="Calibri" pitchFamily="34" charset="0"/>
                <a:ea typeface="Calibri" pitchFamily="34" charset="-122"/>
                <a:cs typeface="Calibri" pitchFamily="34" charset="-120"/>
              </a:rPr>
              <a:t>Added Fundamental Duties (Part IV-A); 'Socialist' &amp; 'Secular' in Preamble</a:t>
            </a:r>
            <a:endParaRPr lang="en-US" sz="1050" dirty="0"/>
          </a:p>
        </p:txBody>
      </p:sp>
      <p:sp>
        <p:nvSpPr>
          <p:cNvPr id="17" name="Shape 15"/>
          <p:cNvSpPr/>
          <p:nvPr/>
        </p:nvSpPr>
        <p:spPr>
          <a:xfrm>
            <a:off x="6199632" y="2743200"/>
            <a:ext cx="219456" cy="219456"/>
          </a:xfrm>
          <a:prstGeom prst="ellipse">
            <a:avLst/>
          </a:prstGeom>
          <a:solidFill>
            <a:srgbClr val="FF6B35"/>
          </a:solidFill>
          <a:ln w="25400">
            <a:solidFill>
              <a:srgbClr val="FFFFFF"/>
            </a:solidFill>
            <a:prstDash val="solid"/>
          </a:ln>
        </p:spPr>
      </p:sp>
      <p:sp>
        <p:nvSpPr>
          <p:cNvPr id="18" name="Text 16"/>
          <p:cNvSpPr/>
          <p:nvPr/>
        </p:nvSpPr>
        <p:spPr>
          <a:xfrm>
            <a:off x="5760720" y="2286000"/>
            <a:ext cx="1097280" cy="365760"/>
          </a:xfrm>
          <a:prstGeom prst="rect">
            <a:avLst/>
          </a:prstGeom>
          <a:noFill/>
          <a:ln/>
        </p:spPr>
        <p:txBody>
          <a:bodyPr wrap="square" rtlCol="0" anchor="ctr"/>
          <a:lstStyle/>
          <a:p>
            <a:pPr algn="ctr" indent="0" marL="0">
              <a:buNone/>
            </a:pPr>
            <a:r>
              <a:rPr lang="en-US" sz="1600" b="1" dirty="0">
                <a:solidFill>
                  <a:srgbClr val="16205A"/>
                </a:solidFill>
                <a:latin typeface="Cambria" pitchFamily="34" charset="0"/>
                <a:ea typeface="Cambria" pitchFamily="34" charset="-122"/>
                <a:cs typeface="Cambria" pitchFamily="34" charset="-120"/>
              </a:rPr>
              <a:t>1992</a:t>
            </a:r>
            <a:endParaRPr lang="en-US" sz="1600" dirty="0"/>
          </a:p>
        </p:txBody>
      </p:sp>
      <p:sp>
        <p:nvSpPr>
          <p:cNvPr id="19" name="Shape 17"/>
          <p:cNvSpPr/>
          <p:nvPr/>
        </p:nvSpPr>
        <p:spPr>
          <a:xfrm>
            <a:off x="5074920" y="3108960"/>
            <a:ext cx="2468880" cy="1463040"/>
          </a:xfrm>
          <a:prstGeom prst="roundRect">
            <a:avLst>
              <a:gd name="adj" fmla="val 5000"/>
            </a:avLst>
          </a:prstGeom>
          <a:solidFill>
            <a:srgbClr val="F7F7F7"/>
          </a:solidFill>
          <a:ln/>
        </p:spPr>
      </p:sp>
      <p:sp>
        <p:nvSpPr>
          <p:cNvPr id="20" name="Text 18"/>
          <p:cNvSpPr/>
          <p:nvPr/>
        </p:nvSpPr>
        <p:spPr>
          <a:xfrm>
            <a:off x="5212080" y="3200400"/>
            <a:ext cx="2194560" cy="502920"/>
          </a:xfrm>
          <a:prstGeom prst="rect">
            <a:avLst/>
          </a:prstGeom>
          <a:noFill/>
          <a:ln/>
        </p:spPr>
        <p:txBody>
          <a:bodyPr wrap="square" rtlCol="0" anchor="ctr"/>
          <a:lstStyle/>
          <a:p>
            <a:pPr indent="0" marL="0">
              <a:buNone/>
            </a:pPr>
            <a:r>
              <a:rPr lang="en-US" sz="1250" b="1" dirty="0">
                <a:solidFill>
                  <a:srgbClr val="1E2430"/>
                </a:solidFill>
                <a:latin typeface="Calibri" pitchFamily="34" charset="0"/>
                <a:ea typeface="Calibri" pitchFamily="34" charset="-122"/>
                <a:cs typeface="Calibri" pitchFamily="34" charset="-120"/>
              </a:rPr>
              <a:t>73rd Amendment</a:t>
            </a:r>
            <a:endParaRPr lang="en-US" sz="1250" dirty="0"/>
          </a:p>
        </p:txBody>
      </p:sp>
      <p:sp>
        <p:nvSpPr>
          <p:cNvPr id="21" name="Text 19"/>
          <p:cNvSpPr/>
          <p:nvPr/>
        </p:nvSpPr>
        <p:spPr>
          <a:xfrm>
            <a:off x="5212080" y="3703320"/>
            <a:ext cx="2194560" cy="777240"/>
          </a:xfrm>
          <a:prstGeom prst="rect">
            <a:avLst/>
          </a:prstGeom>
          <a:noFill/>
          <a:ln/>
        </p:spPr>
        <p:txBody>
          <a:bodyPr wrap="square" rtlCol="0" anchor="ctr"/>
          <a:lstStyle/>
          <a:p>
            <a:pPr indent="0" marL="0">
              <a:buNone/>
            </a:pPr>
            <a:r>
              <a:rPr lang="en-US" sz="1050" dirty="0">
                <a:solidFill>
                  <a:srgbClr val="555C6B"/>
                </a:solidFill>
                <a:latin typeface="Calibri" pitchFamily="34" charset="0"/>
                <a:ea typeface="Calibri" pitchFamily="34" charset="-122"/>
                <a:cs typeface="Calibri" pitchFamily="34" charset="-120"/>
              </a:rPr>
              <a:t>Panchayati Raj System formally integrated</a:t>
            </a:r>
            <a:endParaRPr lang="en-US" sz="1050" dirty="0"/>
          </a:p>
        </p:txBody>
      </p:sp>
      <p:sp>
        <p:nvSpPr>
          <p:cNvPr id="22" name="Shape 20"/>
          <p:cNvSpPr/>
          <p:nvPr/>
        </p:nvSpPr>
        <p:spPr>
          <a:xfrm>
            <a:off x="8942832" y="2743200"/>
            <a:ext cx="219456" cy="219456"/>
          </a:xfrm>
          <a:prstGeom prst="ellipse">
            <a:avLst/>
          </a:prstGeom>
          <a:solidFill>
            <a:srgbClr val="FF6B35"/>
          </a:solidFill>
          <a:ln w="25400">
            <a:solidFill>
              <a:srgbClr val="FFFFFF"/>
            </a:solidFill>
            <a:prstDash val="solid"/>
          </a:ln>
        </p:spPr>
      </p:sp>
      <p:sp>
        <p:nvSpPr>
          <p:cNvPr id="23" name="Text 21"/>
          <p:cNvSpPr/>
          <p:nvPr/>
        </p:nvSpPr>
        <p:spPr>
          <a:xfrm>
            <a:off x="8503920" y="2286000"/>
            <a:ext cx="1097280" cy="365760"/>
          </a:xfrm>
          <a:prstGeom prst="rect">
            <a:avLst/>
          </a:prstGeom>
          <a:noFill/>
          <a:ln/>
        </p:spPr>
        <p:txBody>
          <a:bodyPr wrap="square" rtlCol="0" anchor="ctr"/>
          <a:lstStyle/>
          <a:p>
            <a:pPr algn="ctr" indent="0" marL="0">
              <a:buNone/>
            </a:pPr>
            <a:r>
              <a:rPr lang="en-US" sz="1600" b="1" dirty="0">
                <a:solidFill>
                  <a:srgbClr val="16205A"/>
                </a:solidFill>
                <a:latin typeface="Cambria" pitchFamily="34" charset="0"/>
                <a:ea typeface="Cambria" pitchFamily="34" charset="-122"/>
                <a:cs typeface="Cambria" pitchFamily="34" charset="-120"/>
              </a:rPr>
              <a:t>2004</a:t>
            </a:r>
            <a:endParaRPr lang="en-US" sz="1600" dirty="0"/>
          </a:p>
        </p:txBody>
      </p:sp>
      <p:sp>
        <p:nvSpPr>
          <p:cNvPr id="24" name="Shape 22"/>
          <p:cNvSpPr/>
          <p:nvPr/>
        </p:nvSpPr>
        <p:spPr>
          <a:xfrm>
            <a:off x="7818120" y="3108960"/>
            <a:ext cx="2468880" cy="1463040"/>
          </a:xfrm>
          <a:prstGeom prst="roundRect">
            <a:avLst>
              <a:gd name="adj" fmla="val 5000"/>
            </a:avLst>
          </a:prstGeom>
          <a:solidFill>
            <a:srgbClr val="F7F7F7"/>
          </a:solidFill>
          <a:ln/>
        </p:spPr>
      </p:sp>
      <p:sp>
        <p:nvSpPr>
          <p:cNvPr id="25" name="Text 23"/>
          <p:cNvSpPr/>
          <p:nvPr/>
        </p:nvSpPr>
        <p:spPr>
          <a:xfrm>
            <a:off x="7955280" y="3200400"/>
            <a:ext cx="2194560" cy="502920"/>
          </a:xfrm>
          <a:prstGeom prst="rect">
            <a:avLst/>
          </a:prstGeom>
          <a:noFill/>
          <a:ln/>
        </p:spPr>
        <p:txBody>
          <a:bodyPr wrap="square" rtlCol="0" anchor="ctr"/>
          <a:lstStyle/>
          <a:p>
            <a:pPr indent="0" marL="0">
              <a:buNone/>
            </a:pPr>
            <a:r>
              <a:rPr lang="en-US" sz="1250" b="1" dirty="0">
                <a:solidFill>
                  <a:srgbClr val="1E2430"/>
                </a:solidFill>
                <a:latin typeface="Calibri" pitchFamily="34" charset="0"/>
                <a:ea typeface="Calibri" pitchFamily="34" charset="-122"/>
                <a:cs typeface="Calibri" pitchFamily="34" charset="-120"/>
              </a:rPr>
              <a:t>Supreme Court ruling</a:t>
            </a:r>
            <a:endParaRPr lang="en-US" sz="1250" dirty="0"/>
          </a:p>
        </p:txBody>
      </p:sp>
      <p:sp>
        <p:nvSpPr>
          <p:cNvPr id="26" name="Text 24"/>
          <p:cNvSpPr/>
          <p:nvPr/>
        </p:nvSpPr>
        <p:spPr>
          <a:xfrm>
            <a:off x="7955280" y="3703320"/>
            <a:ext cx="2194560" cy="777240"/>
          </a:xfrm>
          <a:prstGeom prst="rect">
            <a:avLst/>
          </a:prstGeom>
          <a:noFill/>
          <a:ln/>
        </p:spPr>
        <p:txBody>
          <a:bodyPr wrap="square" rtlCol="0" anchor="ctr"/>
          <a:lstStyle/>
          <a:p>
            <a:pPr indent="0" marL="0">
              <a:buNone/>
            </a:pPr>
            <a:r>
              <a:rPr lang="en-US" sz="1050" dirty="0">
                <a:solidFill>
                  <a:srgbClr val="555C6B"/>
                </a:solidFill>
                <a:latin typeface="Calibri" pitchFamily="34" charset="0"/>
                <a:ea typeface="Calibri" pitchFamily="34" charset="-122"/>
                <a:cs typeface="Calibri" pitchFamily="34" charset="-120"/>
              </a:rPr>
              <a:t>Flying the national flag recognised as part of Freedom of Expression</a:t>
            </a:r>
            <a:endParaRPr lang="en-US" sz="1050" dirty="0"/>
          </a:p>
        </p:txBody>
      </p:sp>
      <p:sp>
        <p:nvSpPr>
          <p:cNvPr id="27" name="Shape 25"/>
          <p:cNvSpPr/>
          <p:nvPr/>
        </p:nvSpPr>
        <p:spPr>
          <a:xfrm>
            <a:off x="457200" y="5074920"/>
            <a:ext cx="11247120" cy="1234440"/>
          </a:xfrm>
          <a:prstGeom prst="roundRect">
            <a:avLst>
              <a:gd name="adj" fmla="val 7407"/>
            </a:avLst>
          </a:prstGeom>
          <a:solidFill>
            <a:srgbClr val="16205A"/>
          </a:solidFill>
          <a:ln/>
        </p:spPr>
      </p:sp>
      <p:sp>
        <p:nvSpPr>
          <p:cNvPr id="28" name="Text 26"/>
          <p:cNvSpPr/>
          <p:nvPr/>
        </p:nvSpPr>
        <p:spPr>
          <a:xfrm>
            <a:off x="731520" y="5074920"/>
            <a:ext cx="10698480" cy="1234440"/>
          </a:xfrm>
          <a:prstGeom prst="rect">
            <a:avLst/>
          </a:prstGeom>
          <a:noFill/>
          <a:ln/>
        </p:spPr>
        <p:txBody>
          <a:bodyPr wrap="square" rtlCol="0" anchor="ctr"/>
          <a:lstStyle/>
          <a:p>
            <a:pPr indent="0" marL="0">
              <a:buNone/>
            </a:pPr>
            <a:r>
              <a:rPr lang="en-US" sz="1400" i="1" dirty="0">
                <a:solidFill>
                  <a:srgbClr val="FFFFFF"/>
                </a:solidFill>
                <a:latin typeface="Calibri" pitchFamily="34" charset="0"/>
                <a:ea typeface="Calibri" pitchFamily="34" charset="-122"/>
                <a:cs typeface="Calibri" pitchFamily="34" charset="-120"/>
              </a:rPr>
              <a:t>Class discussion: Can you find out amendments made to the Constitution in the past ten years?</a:t>
            </a:r>
            <a:endParaRPr lang="en-US" sz="1400" dirty="0"/>
          </a:p>
        </p:txBody>
      </p:sp>
      <p:sp>
        <p:nvSpPr>
          <p:cNvPr id="29" name="Text 27"/>
          <p:cNvSpPr/>
          <p:nvPr/>
        </p:nvSpPr>
        <p:spPr>
          <a:xfrm>
            <a:off x="457200" y="6537960"/>
            <a:ext cx="7315200" cy="274320"/>
          </a:xfrm>
          <a:prstGeom prst="rect">
            <a:avLst/>
          </a:prstGeom>
          <a:noFill/>
          <a:ln/>
        </p:spPr>
        <p:txBody>
          <a:bodyPr wrap="square" rtlCol="0" anchor="ctr"/>
          <a:lstStyle/>
          <a:p>
            <a:pPr algn="l" indent="0" marL="0">
              <a:buNone/>
            </a:pPr>
            <a:r>
              <a:rPr lang="en-US" sz="900" dirty="0">
                <a:solidFill>
                  <a:srgbClr val="9AA3B2"/>
                </a:solidFill>
                <a:latin typeface="Calibri" pitchFamily="34" charset="0"/>
                <a:ea typeface="Calibri" pitchFamily="34" charset="-122"/>
                <a:cs typeface="Calibri" pitchFamily="34" charset="-120"/>
              </a:rPr>
              <a:t>Grade 7 · Governance and Democracy · Ch. 10</a:t>
            </a:r>
            <a:endParaRPr lang="en-US" sz="900" dirty="0"/>
          </a:p>
        </p:txBody>
      </p:sp>
      <p:sp>
        <p:nvSpPr>
          <p:cNvPr id="30" name="Text 28"/>
          <p:cNvSpPr/>
          <p:nvPr/>
        </p:nvSpPr>
        <p:spPr>
          <a:xfrm>
            <a:off x="11521440" y="6537960"/>
            <a:ext cx="457200" cy="274320"/>
          </a:xfrm>
          <a:prstGeom prst="rect">
            <a:avLst/>
          </a:prstGeom>
          <a:noFill/>
          <a:ln/>
        </p:spPr>
        <p:txBody>
          <a:bodyPr wrap="square" rtlCol="0" anchor="ctr"/>
          <a:lstStyle/>
          <a:p>
            <a:pPr algn="r" indent="0" marL="0">
              <a:buNone/>
            </a:pPr>
            <a:r>
              <a:rPr lang="en-US" sz="900" dirty="0">
                <a:solidFill>
                  <a:srgbClr val="9AA3B2"/>
                </a:solidFill>
                <a:latin typeface="Calibri" pitchFamily="34" charset="0"/>
                <a:ea typeface="Calibri" pitchFamily="34" charset="-122"/>
                <a:cs typeface="Calibri" pitchFamily="34" charset="-120"/>
              </a:rPr>
              <a:t>14</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411480"/>
            <a:ext cx="2377440" cy="365760"/>
          </a:xfrm>
          <a:prstGeom prst="roundRect">
            <a:avLst>
              <a:gd name="adj" fmla="val 20000"/>
            </a:avLst>
          </a:prstGeom>
          <a:solidFill>
            <a:srgbClr val="FF6B35"/>
          </a:solidFill>
          <a:ln/>
        </p:spPr>
      </p:sp>
      <p:sp>
        <p:nvSpPr>
          <p:cNvPr id="3" name="Text 1"/>
          <p:cNvSpPr/>
          <p:nvPr/>
        </p:nvSpPr>
        <p:spPr>
          <a:xfrm>
            <a:off x="457200" y="411480"/>
            <a:ext cx="2377440" cy="365760"/>
          </a:xfrm>
          <a:prstGeom prst="rect">
            <a:avLst/>
          </a:prstGeom>
          <a:noFill/>
          <a:ln/>
        </p:spPr>
        <p:txBody>
          <a:bodyPr wrap="square" rtlCol="0" anchor="ctr"/>
          <a:lstStyle/>
          <a:p>
            <a:pPr algn="ctr" indent="0" marL="0">
              <a:buNone/>
            </a:pPr>
            <a:r>
              <a:rPr lang="en-US" sz="1200" b="1" spc="100" kern="0" dirty="0">
                <a:solidFill>
                  <a:srgbClr val="FFFFFF"/>
                </a:solidFill>
                <a:latin typeface="Calibri" pitchFamily="34" charset="0"/>
                <a:ea typeface="Calibri" pitchFamily="34" charset="-122"/>
                <a:cs typeface="Calibri" pitchFamily="34" charset="-120"/>
              </a:rPr>
              <a:t>THE HEART OF THE CONSTITUTION</a:t>
            </a:r>
            <a:endParaRPr lang="en-US" sz="1200" dirty="0"/>
          </a:p>
        </p:txBody>
      </p:sp>
      <p:sp>
        <p:nvSpPr>
          <p:cNvPr id="4" name="Text 2"/>
          <p:cNvSpPr/>
          <p:nvPr/>
        </p:nvSpPr>
        <p:spPr>
          <a:xfrm>
            <a:off x="457200" y="868680"/>
            <a:ext cx="11247120" cy="822960"/>
          </a:xfrm>
          <a:prstGeom prst="rect">
            <a:avLst/>
          </a:prstGeom>
          <a:noFill/>
          <a:ln/>
        </p:spPr>
        <p:txBody>
          <a:bodyPr wrap="square" rtlCol="0" anchor="ctr"/>
          <a:lstStyle/>
          <a:p>
            <a:pPr algn="l" indent="0" marL="0">
              <a:buNone/>
            </a:pPr>
            <a:r>
              <a:rPr lang="en-US" sz="3200" b="1" dirty="0">
                <a:solidFill>
                  <a:srgbClr val="16205A"/>
                </a:solidFill>
                <a:latin typeface="Cambria" pitchFamily="34" charset="0"/>
                <a:ea typeface="Cambria" pitchFamily="34" charset="-122"/>
                <a:cs typeface="Cambria" pitchFamily="34" charset="-120"/>
              </a:rPr>
              <a:t>Understanding the Preamble</a:t>
            </a:r>
            <a:endParaRPr lang="en-US" sz="3200" dirty="0"/>
          </a:p>
        </p:txBody>
      </p:sp>
      <p:sp>
        <p:nvSpPr>
          <p:cNvPr id="5" name="Text 3"/>
          <p:cNvSpPr/>
          <p:nvPr/>
        </p:nvSpPr>
        <p:spPr>
          <a:xfrm>
            <a:off x="457200" y="1554480"/>
            <a:ext cx="11155680" cy="457200"/>
          </a:xfrm>
          <a:prstGeom prst="rect">
            <a:avLst/>
          </a:prstGeom>
          <a:noFill/>
          <a:ln/>
        </p:spPr>
        <p:txBody>
          <a:bodyPr wrap="square" rtlCol="0" anchor="ctr"/>
          <a:lstStyle/>
          <a:p>
            <a:pPr indent="0" marL="0">
              <a:buNone/>
            </a:pPr>
            <a:r>
              <a:rPr lang="en-US" sz="1400" i="1" dirty="0">
                <a:solidFill>
                  <a:srgbClr val="555C6B"/>
                </a:solidFill>
                <a:latin typeface="Calibri" pitchFamily="34" charset="0"/>
                <a:ea typeface="Calibri" pitchFamily="34" charset="-122"/>
                <a:cs typeface="Calibri" pitchFamily="34" charset="-120"/>
              </a:rPr>
              <a:t>The Preamble captures the guiding values — for policy-making by government, and for citizens to practise in daily life.</a:t>
            </a:r>
            <a:endParaRPr lang="en-US" sz="1400" dirty="0"/>
          </a:p>
        </p:txBody>
      </p:sp>
      <p:sp>
        <p:nvSpPr>
          <p:cNvPr id="6" name="Shape 4"/>
          <p:cNvSpPr/>
          <p:nvPr/>
        </p:nvSpPr>
        <p:spPr>
          <a:xfrm>
            <a:off x="457200" y="2148840"/>
            <a:ext cx="2633472" cy="1783080"/>
          </a:xfrm>
          <a:prstGeom prst="roundRect">
            <a:avLst>
              <a:gd name="adj" fmla="val 4103"/>
            </a:avLst>
          </a:prstGeom>
          <a:solidFill>
            <a:srgbClr val="F7F7F7"/>
          </a:solidFill>
          <a:ln/>
        </p:spPr>
      </p:sp>
      <p:sp>
        <p:nvSpPr>
          <p:cNvPr id="7" name="Shape 5"/>
          <p:cNvSpPr/>
          <p:nvPr/>
        </p:nvSpPr>
        <p:spPr>
          <a:xfrm>
            <a:off x="457200" y="2148840"/>
            <a:ext cx="2633472" cy="411480"/>
          </a:xfrm>
          <a:prstGeom prst="rect">
            <a:avLst/>
          </a:prstGeom>
          <a:solidFill>
            <a:srgbClr val="FF6B35"/>
          </a:solidFill>
          <a:ln/>
        </p:spPr>
      </p:sp>
      <p:sp>
        <p:nvSpPr>
          <p:cNvPr id="8" name="Text 6"/>
          <p:cNvSpPr/>
          <p:nvPr/>
        </p:nvSpPr>
        <p:spPr>
          <a:xfrm>
            <a:off x="457200" y="2148840"/>
            <a:ext cx="2633472" cy="411480"/>
          </a:xfrm>
          <a:prstGeom prst="rect">
            <a:avLst/>
          </a:prstGeom>
          <a:noFill/>
          <a:ln/>
        </p:spPr>
        <p:txBody>
          <a:bodyPr wrap="square"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Sovereign</a:t>
            </a:r>
            <a:endParaRPr lang="en-US" sz="1300" dirty="0"/>
          </a:p>
        </p:txBody>
      </p:sp>
      <p:sp>
        <p:nvSpPr>
          <p:cNvPr id="9" name="Text 7"/>
          <p:cNvSpPr/>
          <p:nvPr/>
        </p:nvSpPr>
        <p:spPr>
          <a:xfrm>
            <a:off x="594360" y="2651760"/>
            <a:ext cx="2377440" cy="1188720"/>
          </a:xfrm>
          <a:prstGeom prst="rect">
            <a:avLst/>
          </a:prstGeom>
          <a:noFill/>
          <a:ln/>
        </p:spPr>
        <p:txBody>
          <a:bodyPr wrap="square" rtlCol="0" anchor="ctr"/>
          <a:lstStyle/>
          <a:p>
            <a:pPr indent="0" marL="0">
              <a:lnSpc>
                <a:spcPct val="120000"/>
              </a:lnSpc>
              <a:buNone/>
            </a:pPr>
            <a:r>
              <a:rPr lang="en-US" sz="1100" dirty="0">
                <a:solidFill>
                  <a:srgbClr val="1E2430"/>
                </a:solidFill>
                <a:latin typeface="Calibri" pitchFamily="34" charset="0"/>
                <a:ea typeface="Calibri" pitchFamily="34" charset="-122"/>
                <a:cs typeface="Calibri" pitchFamily="34" charset="-120"/>
              </a:rPr>
              <a:t>Supreme right to decide internal &amp; external matters</a:t>
            </a:r>
            <a:endParaRPr lang="en-US" sz="1100" dirty="0"/>
          </a:p>
        </p:txBody>
      </p:sp>
      <p:sp>
        <p:nvSpPr>
          <p:cNvPr id="10" name="Shape 8"/>
          <p:cNvSpPr/>
          <p:nvPr/>
        </p:nvSpPr>
        <p:spPr>
          <a:xfrm>
            <a:off x="3273552" y="2148840"/>
            <a:ext cx="2633472" cy="1783080"/>
          </a:xfrm>
          <a:prstGeom prst="roundRect">
            <a:avLst>
              <a:gd name="adj" fmla="val 4103"/>
            </a:avLst>
          </a:prstGeom>
          <a:solidFill>
            <a:srgbClr val="F7F7F7"/>
          </a:solidFill>
          <a:ln/>
        </p:spPr>
      </p:sp>
      <p:sp>
        <p:nvSpPr>
          <p:cNvPr id="11" name="Shape 9"/>
          <p:cNvSpPr/>
          <p:nvPr/>
        </p:nvSpPr>
        <p:spPr>
          <a:xfrm>
            <a:off x="3273552" y="2148840"/>
            <a:ext cx="2633472" cy="411480"/>
          </a:xfrm>
          <a:prstGeom prst="rect">
            <a:avLst/>
          </a:prstGeom>
          <a:solidFill>
            <a:srgbClr val="138A57"/>
          </a:solidFill>
          <a:ln/>
        </p:spPr>
      </p:sp>
      <p:sp>
        <p:nvSpPr>
          <p:cNvPr id="12" name="Text 10"/>
          <p:cNvSpPr/>
          <p:nvPr/>
        </p:nvSpPr>
        <p:spPr>
          <a:xfrm>
            <a:off x="3273552" y="2148840"/>
            <a:ext cx="2633472" cy="411480"/>
          </a:xfrm>
          <a:prstGeom prst="rect">
            <a:avLst/>
          </a:prstGeom>
          <a:noFill/>
          <a:ln/>
        </p:spPr>
        <p:txBody>
          <a:bodyPr wrap="square"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Socialist</a:t>
            </a:r>
            <a:endParaRPr lang="en-US" sz="1300" dirty="0"/>
          </a:p>
        </p:txBody>
      </p:sp>
      <p:sp>
        <p:nvSpPr>
          <p:cNvPr id="13" name="Text 11"/>
          <p:cNvSpPr/>
          <p:nvPr/>
        </p:nvSpPr>
        <p:spPr>
          <a:xfrm>
            <a:off x="3410712" y="2651760"/>
            <a:ext cx="2377440" cy="1188720"/>
          </a:xfrm>
          <a:prstGeom prst="rect">
            <a:avLst/>
          </a:prstGeom>
          <a:noFill/>
          <a:ln/>
        </p:spPr>
        <p:txBody>
          <a:bodyPr wrap="square" rtlCol="0" anchor="ctr"/>
          <a:lstStyle/>
          <a:p>
            <a:pPr indent="0" marL="0">
              <a:lnSpc>
                <a:spcPct val="120000"/>
              </a:lnSpc>
              <a:buNone/>
            </a:pPr>
            <a:r>
              <a:rPr lang="en-US" sz="1100" dirty="0">
                <a:solidFill>
                  <a:srgbClr val="1E2430"/>
                </a:solidFill>
                <a:latin typeface="Calibri" pitchFamily="34" charset="0"/>
                <a:ea typeface="Calibri" pitchFamily="34" charset="-122"/>
                <a:cs typeface="Calibri" pitchFamily="34" charset="-120"/>
              </a:rPr>
              <a:t>Wealth shared to reduce inequality</a:t>
            </a:r>
            <a:endParaRPr lang="en-US" sz="1100" dirty="0"/>
          </a:p>
        </p:txBody>
      </p:sp>
      <p:sp>
        <p:nvSpPr>
          <p:cNvPr id="14" name="Shape 12"/>
          <p:cNvSpPr/>
          <p:nvPr/>
        </p:nvSpPr>
        <p:spPr>
          <a:xfrm>
            <a:off x="6089904" y="2148840"/>
            <a:ext cx="2633472" cy="1783080"/>
          </a:xfrm>
          <a:prstGeom prst="roundRect">
            <a:avLst>
              <a:gd name="adj" fmla="val 4103"/>
            </a:avLst>
          </a:prstGeom>
          <a:solidFill>
            <a:srgbClr val="F7F7F7"/>
          </a:solidFill>
          <a:ln/>
        </p:spPr>
      </p:sp>
      <p:sp>
        <p:nvSpPr>
          <p:cNvPr id="15" name="Shape 13"/>
          <p:cNvSpPr/>
          <p:nvPr/>
        </p:nvSpPr>
        <p:spPr>
          <a:xfrm>
            <a:off x="6089904" y="2148840"/>
            <a:ext cx="2633472" cy="411480"/>
          </a:xfrm>
          <a:prstGeom prst="rect">
            <a:avLst/>
          </a:prstGeom>
          <a:solidFill>
            <a:srgbClr val="16205A"/>
          </a:solidFill>
          <a:ln/>
        </p:spPr>
      </p:sp>
      <p:sp>
        <p:nvSpPr>
          <p:cNvPr id="16" name="Text 14"/>
          <p:cNvSpPr/>
          <p:nvPr/>
        </p:nvSpPr>
        <p:spPr>
          <a:xfrm>
            <a:off x="6089904" y="2148840"/>
            <a:ext cx="2633472" cy="411480"/>
          </a:xfrm>
          <a:prstGeom prst="rect">
            <a:avLst/>
          </a:prstGeom>
          <a:noFill/>
          <a:ln/>
        </p:spPr>
        <p:txBody>
          <a:bodyPr wrap="square"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Secular</a:t>
            </a:r>
            <a:endParaRPr lang="en-US" sz="1300" dirty="0"/>
          </a:p>
        </p:txBody>
      </p:sp>
      <p:sp>
        <p:nvSpPr>
          <p:cNvPr id="17" name="Text 15"/>
          <p:cNvSpPr/>
          <p:nvPr/>
        </p:nvSpPr>
        <p:spPr>
          <a:xfrm>
            <a:off x="6227064" y="2651760"/>
            <a:ext cx="2377440" cy="1188720"/>
          </a:xfrm>
          <a:prstGeom prst="rect">
            <a:avLst/>
          </a:prstGeom>
          <a:noFill/>
          <a:ln/>
        </p:spPr>
        <p:txBody>
          <a:bodyPr wrap="square" rtlCol="0" anchor="ctr"/>
          <a:lstStyle/>
          <a:p>
            <a:pPr indent="0" marL="0">
              <a:lnSpc>
                <a:spcPct val="120000"/>
              </a:lnSpc>
              <a:buNone/>
            </a:pPr>
            <a:r>
              <a:rPr lang="en-US" sz="1100" dirty="0">
                <a:solidFill>
                  <a:srgbClr val="1E2430"/>
                </a:solidFill>
                <a:latin typeface="Calibri" pitchFamily="34" charset="0"/>
                <a:ea typeface="Calibri" pitchFamily="34" charset="-122"/>
                <a:cs typeface="Calibri" pitchFamily="34" charset="-120"/>
              </a:rPr>
              <a:t>No official religion; equal respect to all faiths</a:t>
            </a:r>
            <a:endParaRPr lang="en-US" sz="1100" dirty="0"/>
          </a:p>
        </p:txBody>
      </p:sp>
      <p:sp>
        <p:nvSpPr>
          <p:cNvPr id="18" name="Shape 16"/>
          <p:cNvSpPr/>
          <p:nvPr/>
        </p:nvSpPr>
        <p:spPr>
          <a:xfrm>
            <a:off x="8906256" y="2148840"/>
            <a:ext cx="2633472" cy="1783080"/>
          </a:xfrm>
          <a:prstGeom prst="roundRect">
            <a:avLst>
              <a:gd name="adj" fmla="val 4103"/>
            </a:avLst>
          </a:prstGeom>
          <a:solidFill>
            <a:srgbClr val="F7F7F7"/>
          </a:solidFill>
          <a:ln/>
        </p:spPr>
      </p:sp>
      <p:sp>
        <p:nvSpPr>
          <p:cNvPr id="19" name="Shape 17"/>
          <p:cNvSpPr/>
          <p:nvPr/>
        </p:nvSpPr>
        <p:spPr>
          <a:xfrm>
            <a:off x="8906256" y="2148840"/>
            <a:ext cx="2633472" cy="411480"/>
          </a:xfrm>
          <a:prstGeom prst="rect">
            <a:avLst/>
          </a:prstGeom>
          <a:solidFill>
            <a:srgbClr val="C9A24B"/>
          </a:solidFill>
          <a:ln/>
        </p:spPr>
      </p:sp>
      <p:sp>
        <p:nvSpPr>
          <p:cNvPr id="20" name="Text 18"/>
          <p:cNvSpPr/>
          <p:nvPr/>
        </p:nvSpPr>
        <p:spPr>
          <a:xfrm>
            <a:off x="8906256" y="2148840"/>
            <a:ext cx="2633472" cy="411480"/>
          </a:xfrm>
          <a:prstGeom prst="rect">
            <a:avLst/>
          </a:prstGeom>
          <a:noFill/>
          <a:ln/>
        </p:spPr>
        <p:txBody>
          <a:bodyPr wrap="square"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Democratic</a:t>
            </a:r>
            <a:endParaRPr lang="en-US" sz="1300" dirty="0"/>
          </a:p>
        </p:txBody>
      </p:sp>
      <p:sp>
        <p:nvSpPr>
          <p:cNvPr id="21" name="Text 19"/>
          <p:cNvSpPr/>
          <p:nvPr/>
        </p:nvSpPr>
        <p:spPr>
          <a:xfrm>
            <a:off x="9043416" y="2651760"/>
            <a:ext cx="2377440" cy="1188720"/>
          </a:xfrm>
          <a:prstGeom prst="rect">
            <a:avLst/>
          </a:prstGeom>
          <a:noFill/>
          <a:ln/>
        </p:spPr>
        <p:txBody>
          <a:bodyPr wrap="square" rtlCol="0" anchor="ctr"/>
          <a:lstStyle/>
          <a:p>
            <a:pPr indent="0" marL="0">
              <a:lnSpc>
                <a:spcPct val="120000"/>
              </a:lnSpc>
              <a:buNone/>
            </a:pPr>
            <a:r>
              <a:rPr lang="en-US" sz="1100" dirty="0">
                <a:solidFill>
                  <a:srgbClr val="1E2430"/>
                </a:solidFill>
                <a:latin typeface="Calibri" pitchFamily="34" charset="0"/>
                <a:ea typeface="Calibri" pitchFamily="34" charset="-122"/>
                <a:cs typeface="Calibri" pitchFamily="34" charset="-120"/>
              </a:rPr>
              <a:t>People elect rulers &amp; hold them accountable</a:t>
            </a:r>
            <a:endParaRPr lang="en-US" sz="1100" dirty="0"/>
          </a:p>
        </p:txBody>
      </p:sp>
      <p:sp>
        <p:nvSpPr>
          <p:cNvPr id="22" name="Shape 20"/>
          <p:cNvSpPr/>
          <p:nvPr/>
        </p:nvSpPr>
        <p:spPr>
          <a:xfrm>
            <a:off x="457200" y="4114800"/>
            <a:ext cx="2633472" cy="1783080"/>
          </a:xfrm>
          <a:prstGeom prst="roundRect">
            <a:avLst>
              <a:gd name="adj" fmla="val 4103"/>
            </a:avLst>
          </a:prstGeom>
          <a:solidFill>
            <a:srgbClr val="F7F7F7"/>
          </a:solidFill>
          <a:ln/>
        </p:spPr>
      </p:sp>
      <p:sp>
        <p:nvSpPr>
          <p:cNvPr id="23" name="Shape 21"/>
          <p:cNvSpPr/>
          <p:nvPr/>
        </p:nvSpPr>
        <p:spPr>
          <a:xfrm>
            <a:off x="457200" y="4114800"/>
            <a:ext cx="2633472" cy="411480"/>
          </a:xfrm>
          <a:prstGeom prst="rect">
            <a:avLst/>
          </a:prstGeom>
          <a:solidFill>
            <a:srgbClr val="FF6B35"/>
          </a:solidFill>
          <a:ln/>
        </p:spPr>
      </p:sp>
      <p:sp>
        <p:nvSpPr>
          <p:cNvPr id="24" name="Text 22"/>
          <p:cNvSpPr/>
          <p:nvPr/>
        </p:nvSpPr>
        <p:spPr>
          <a:xfrm>
            <a:off x="457200" y="4114800"/>
            <a:ext cx="2633472" cy="411480"/>
          </a:xfrm>
          <a:prstGeom prst="rect">
            <a:avLst/>
          </a:prstGeom>
          <a:noFill/>
          <a:ln/>
        </p:spPr>
        <p:txBody>
          <a:bodyPr wrap="square"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Republic</a:t>
            </a:r>
            <a:endParaRPr lang="en-US" sz="1300" dirty="0"/>
          </a:p>
        </p:txBody>
      </p:sp>
      <p:sp>
        <p:nvSpPr>
          <p:cNvPr id="25" name="Text 23"/>
          <p:cNvSpPr/>
          <p:nvPr/>
        </p:nvSpPr>
        <p:spPr>
          <a:xfrm>
            <a:off x="594360" y="4617720"/>
            <a:ext cx="2377440" cy="1188720"/>
          </a:xfrm>
          <a:prstGeom prst="rect">
            <a:avLst/>
          </a:prstGeom>
          <a:noFill/>
          <a:ln/>
        </p:spPr>
        <p:txBody>
          <a:bodyPr wrap="square" rtlCol="0" anchor="ctr"/>
          <a:lstStyle/>
          <a:p>
            <a:pPr indent="0" marL="0">
              <a:lnSpc>
                <a:spcPct val="120000"/>
              </a:lnSpc>
              <a:buNone/>
            </a:pPr>
            <a:r>
              <a:rPr lang="en-US" sz="1100" dirty="0">
                <a:solidFill>
                  <a:srgbClr val="1E2430"/>
                </a:solidFill>
                <a:latin typeface="Calibri" pitchFamily="34" charset="0"/>
                <a:ea typeface="Calibri" pitchFamily="34" charset="-122"/>
                <a:cs typeface="Calibri" pitchFamily="34" charset="-120"/>
              </a:rPr>
              <a:t>Elected Head of State, not hereditary</a:t>
            </a:r>
            <a:endParaRPr lang="en-US" sz="1100" dirty="0"/>
          </a:p>
        </p:txBody>
      </p:sp>
      <p:sp>
        <p:nvSpPr>
          <p:cNvPr id="26" name="Shape 24"/>
          <p:cNvSpPr/>
          <p:nvPr/>
        </p:nvSpPr>
        <p:spPr>
          <a:xfrm>
            <a:off x="3273552" y="4114800"/>
            <a:ext cx="2633472" cy="1783080"/>
          </a:xfrm>
          <a:prstGeom prst="roundRect">
            <a:avLst>
              <a:gd name="adj" fmla="val 4103"/>
            </a:avLst>
          </a:prstGeom>
          <a:solidFill>
            <a:srgbClr val="F7F7F7"/>
          </a:solidFill>
          <a:ln/>
        </p:spPr>
      </p:sp>
      <p:sp>
        <p:nvSpPr>
          <p:cNvPr id="27" name="Shape 25"/>
          <p:cNvSpPr/>
          <p:nvPr/>
        </p:nvSpPr>
        <p:spPr>
          <a:xfrm>
            <a:off x="3273552" y="4114800"/>
            <a:ext cx="2633472" cy="411480"/>
          </a:xfrm>
          <a:prstGeom prst="rect">
            <a:avLst/>
          </a:prstGeom>
          <a:solidFill>
            <a:srgbClr val="138A57"/>
          </a:solidFill>
          <a:ln/>
        </p:spPr>
      </p:sp>
      <p:sp>
        <p:nvSpPr>
          <p:cNvPr id="28" name="Text 26"/>
          <p:cNvSpPr/>
          <p:nvPr/>
        </p:nvSpPr>
        <p:spPr>
          <a:xfrm>
            <a:off x="3273552" y="4114800"/>
            <a:ext cx="2633472" cy="411480"/>
          </a:xfrm>
          <a:prstGeom prst="rect">
            <a:avLst/>
          </a:prstGeom>
          <a:noFill/>
          <a:ln/>
        </p:spPr>
        <p:txBody>
          <a:bodyPr wrap="square"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Justice</a:t>
            </a:r>
            <a:endParaRPr lang="en-US" sz="1300" dirty="0"/>
          </a:p>
        </p:txBody>
      </p:sp>
      <p:sp>
        <p:nvSpPr>
          <p:cNvPr id="29" name="Text 27"/>
          <p:cNvSpPr/>
          <p:nvPr/>
        </p:nvSpPr>
        <p:spPr>
          <a:xfrm>
            <a:off x="3410712" y="4617720"/>
            <a:ext cx="2377440" cy="1188720"/>
          </a:xfrm>
          <a:prstGeom prst="rect">
            <a:avLst/>
          </a:prstGeom>
          <a:noFill/>
          <a:ln/>
        </p:spPr>
        <p:txBody>
          <a:bodyPr wrap="square" rtlCol="0" anchor="ctr"/>
          <a:lstStyle/>
          <a:p>
            <a:pPr indent="0" marL="0">
              <a:lnSpc>
                <a:spcPct val="120000"/>
              </a:lnSpc>
              <a:buNone/>
            </a:pPr>
            <a:r>
              <a:rPr lang="en-US" sz="1100" dirty="0">
                <a:solidFill>
                  <a:srgbClr val="1E2430"/>
                </a:solidFill>
                <a:latin typeface="Calibri" pitchFamily="34" charset="0"/>
                <a:ea typeface="Calibri" pitchFamily="34" charset="-122"/>
                <a:cs typeface="Calibri" pitchFamily="34" charset="-120"/>
              </a:rPr>
              <a:t>No discrimination by caste, religion, gender</a:t>
            </a:r>
            <a:endParaRPr lang="en-US" sz="1100" dirty="0"/>
          </a:p>
        </p:txBody>
      </p:sp>
      <p:sp>
        <p:nvSpPr>
          <p:cNvPr id="30" name="Shape 28"/>
          <p:cNvSpPr/>
          <p:nvPr/>
        </p:nvSpPr>
        <p:spPr>
          <a:xfrm>
            <a:off x="6089904" y="4114800"/>
            <a:ext cx="2633472" cy="1783080"/>
          </a:xfrm>
          <a:prstGeom prst="roundRect">
            <a:avLst>
              <a:gd name="adj" fmla="val 4103"/>
            </a:avLst>
          </a:prstGeom>
          <a:solidFill>
            <a:srgbClr val="F7F7F7"/>
          </a:solidFill>
          <a:ln/>
        </p:spPr>
      </p:sp>
      <p:sp>
        <p:nvSpPr>
          <p:cNvPr id="31" name="Shape 29"/>
          <p:cNvSpPr/>
          <p:nvPr/>
        </p:nvSpPr>
        <p:spPr>
          <a:xfrm>
            <a:off x="6089904" y="4114800"/>
            <a:ext cx="2633472" cy="411480"/>
          </a:xfrm>
          <a:prstGeom prst="rect">
            <a:avLst/>
          </a:prstGeom>
          <a:solidFill>
            <a:srgbClr val="16205A"/>
          </a:solidFill>
          <a:ln/>
        </p:spPr>
      </p:sp>
      <p:sp>
        <p:nvSpPr>
          <p:cNvPr id="32" name="Text 30"/>
          <p:cNvSpPr/>
          <p:nvPr/>
        </p:nvSpPr>
        <p:spPr>
          <a:xfrm>
            <a:off x="6089904" y="4114800"/>
            <a:ext cx="2633472" cy="411480"/>
          </a:xfrm>
          <a:prstGeom prst="rect">
            <a:avLst/>
          </a:prstGeom>
          <a:noFill/>
          <a:ln/>
        </p:spPr>
        <p:txBody>
          <a:bodyPr wrap="square"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Liberty</a:t>
            </a:r>
            <a:endParaRPr lang="en-US" sz="1300" dirty="0"/>
          </a:p>
        </p:txBody>
      </p:sp>
      <p:sp>
        <p:nvSpPr>
          <p:cNvPr id="33" name="Text 31"/>
          <p:cNvSpPr/>
          <p:nvPr/>
        </p:nvSpPr>
        <p:spPr>
          <a:xfrm>
            <a:off x="6227064" y="4617720"/>
            <a:ext cx="2377440" cy="1188720"/>
          </a:xfrm>
          <a:prstGeom prst="rect">
            <a:avLst/>
          </a:prstGeom>
          <a:noFill/>
          <a:ln/>
        </p:spPr>
        <p:txBody>
          <a:bodyPr wrap="square" rtlCol="0" anchor="ctr"/>
          <a:lstStyle/>
          <a:p>
            <a:pPr indent="0" marL="0">
              <a:lnSpc>
                <a:spcPct val="120000"/>
              </a:lnSpc>
              <a:buNone/>
            </a:pPr>
            <a:r>
              <a:rPr lang="en-US" sz="1100" dirty="0">
                <a:solidFill>
                  <a:srgbClr val="1E2430"/>
                </a:solidFill>
                <a:latin typeface="Calibri" pitchFamily="34" charset="0"/>
                <a:ea typeface="Calibri" pitchFamily="34" charset="-122"/>
                <a:cs typeface="Calibri" pitchFamily="34" charset="-120"/>
              </a:rPr>
              <a:t>Freedom of thought, expression, belief, faith</a:t>
            </a:r>
            <a:endParaRPr lang="en-US" sz="1100" dirty="0"/>
          </a:p>
        </p:txBody>
      </p:sp>
      <p:sp>
        <p:nvSpPr>
          <p:cNvPr id="34" name="Shape 32"/>
          <p:cNvSpPr/>
          <p:nvPr/>
        </p:nvSpPr>
        <p:spPr>
          <a:xfrm>
            <a:off x="8906256" y="4114800"/>
            <a:ext cx="2633472" cy="1783080"/>
          </a:xfrm>
          <a:prstGeom prst="roundRect">
            <a:avLst>
              <a:gd name="adj" fmla="val 4103"/>
            </a:avLst>
          </a:prstGeom>
          <a:solidFill>
            <a:srgbClr val="F7F7F7"/>
          </a:solidFill>
          <a:ln/>
        </p:spPr>
      </p:sp>
      <p:sp>
        <p:nvSpPr>
          <p:cNvPr id="35" name="Shape 33"/>
          <p:cNvSpPr/>
          <p:nvPr/>
        </p:nvSpPr>
        <p:spPr>
          <a:xfrm>
            <a:off x="8906256" y="4114800"/>
            <a:ext cx="2633472" cy="411480"/>
          </a:xfrm>
          <a:prstGeom prst="rect">
            <a:avLst/>
          </a:prstGeom>
          <a:solidFill>
            <a:srgbClr val="C9A24B"/>
          </a:solidFill>
          <a:ln/>
        </p:spPr>
      </p:sp>
      <p:sp>
        <p:nvSpPr>
          <p:cNvPr id="36" name="Text 34"/>
          <p:cNvSpPr/>
          <p:nvPr/>
        </p:nvSpPr>
        <p:spPr>
          <a:xfrm>
            <a:off x="8906256" y="4114800"/>
            <a:ext cx="2633472" cy="411480"/>
          </a:xfrm>
          <a:prstGeom prst="rect">
            <a:avLst/>
          </a:prstGeom>
          <a:noFill/>
          <a:ln/>
        </p:spPr>
        <p:txBody>
          <a:bodyPr wrap="square"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Equality</a:t>
            </a:r>
            <a:endParaRPr lang="en-US" sz="1300" dirty="0"/>
          </a:p>
        </p:txBody>
      </p:sp>
      <p:sp>
        <p:nvSpPr>
          <p:cNvPr id="37" name="Text 35"/>
          <p:cNvSpPr/>
          <p:nvPr/>
        </p:nvSpPr>
        <p:spPr>
          <a:xfrm>
            <a:off x="9043416" y="4617720"/>
            <a:ext cx="2377440" cy="1188720"/>
          </a:xfrm>
          <a:prstGeom prst="rect">
            <a:avLst/>
          </a:prstGeom>
          <a:noFill/>
          <a:ln/>
        </p:spPr>
        <p:txBody>
          <a:bodyPr wrap="square" rtlCol="0" anchor="ctr"/>
          <a:lstStyle/>
          <a:p>
            <a:pPr indent="0" marL="0">
              <a:lnSpc>
                <a:spcPct val="120000"/>
              </a:lnSpc>
              <a:buNone/>
            </a:pPr>
            <a:r>
              <a:rPr lang="en-US" sz="1100" dirty="0">
                <a:solidFill>
                  <a:srgbClr val="1E2430"/>
                </a:solidFill>
                <a:latin typeface="Calibri" pitchFamily="34" charset="0"/>
                <a:ea typeface="Calibri" pitchFamily="34" charset="-122"/>
                <a:cs typeface="Calibri" pitchFamily="34" charset="-120"/>
              </a:rPr>
              <a:t>Equal status &amp; opportunity for all</a:t>
            </a:r>
            <a:endParaRPr lang="en-US" sz="1100" dirty="0"/>
          </a:p>
        </p:txBody>
      </p:sp>
      <p:sp>
        <p:nvSpPr>
          <p:cNvPr id="38" name="Text 36"/>
          <p:cNvSpPr/>
          <p:nvPr/>
        </p:nvSpPr>
        <p:spPr>
          <a:xfrm>
            <a:off x="457200" y="6172200"/>
            <a:ext cx="11155680" cy="365760"/>
          </a:xfrm>
          <a:prstGeom prst="rect">
            <a:avLst/>
          </a:prstGeom>
          <a:noFill/>
          <a:ln/>
        </p:spPr>
        <p:txBody>
          <a:bodyPr wrap="square" rtlCol="0" anchor="ctr"/>
          <a:lstStyle/>
          <a:p>
            <a:pPr indent="0" marL="0">
              <a:buNone/>
            </a:pPr>
            <a:r>
              <a:rPr lang="en-US" sz="1050" i="1" dirty="0">
                <a:solidFill>
                  <a:srgbClr val="888E9C"/>
                </a:solidFill>
                <a:latin typeface="Calibri" pitchFamily="34" charset="0"/>
                <a:ea typeface="Calibri" pitchFamily="34" charset="-122"/>
                <a:cs typeface="Calibri" pitchFamily="34" charset="-120"/>
              </a:rPr>
              <a:t>Note: 'Socialist' and 'Secular' were added via the 42nd Amendment (1976)</a:t>
            </a:r>
            <a:endParaRPr lang="en-US" sz="1050" dirty="0"/>
          </a:p>
        </p:txBody>
      </p:sp>
      <p:sp>
        <p:nvSpPr>
          <p:cNvPr id="39" name="Text 37"/>
          <p:cNvSpPr/>
          <p:nvPr/>
        </p:nvSpPr>
        <p:spPr>
          <a:xfrm>
            <a:off x="457200" y="6537960"/>
            <a:ext cx="7315200" cy="274320"/>
          </a:xfrm>
          <a:prstGeom prst="rect">
            <a:avLst/>
          </a:prstGeom>
          <a:noFill/>
          <a:ln/>
        </p:spPr>
        <p:txBody>
          <a:bodyPr wrap="square" rtlCol="0" anchor="ctr"/>
          <a:lstStyle/>
          <a:p>
            <a:pPr algn="l" indent="0" marL="0">
              <a:buNone/>
            </a:pPr>
            <a:r>
              <a:rPr lang="en-US" sz="900" dirty="0">
                <a:solidFill>
                  <a:srgbClr val="9AA3B2"/>
                </a:solidFill>
                <a:latin typeface="Calibri" pitchFamily="34" charset="0"/>
                <a:ea typeface="Calibri" pitchFamily="34" charset="-122"/>
                <a:cs typeface="Calibri" pitchFamily="34" charset="-120"/>
              </a:rPr>
              <a:t>Grade 7 · Governance and Democracy · Ch. 10</a:t>
            </a:r>
            <a:endParaRPr lang="en-US" sz="900" dirty="0"/>
          </a:p>
        </p:txBody>
      </p:sp>
      <p:sp>
        <p:nvSpPr>
          <p:cNvPr id="40" name="Text 38"/>
          <p:cNvSpPr/>
          <p:nvPr/>
        </p:nvSpPr>
        <p:spPr>
          <a:xfrm>
            <a:off x="11521440" y="6537960"/>
            <a:ext cx="457200" cy="274320"/>
          </a:xfrm>
          <a:prstGeom prst="rect">
            <a:avLst/>
          </a:prstGeom>
          <a:noFill/>
          <a:ln/>
        </p:spPr>
        <p:txBody>
          <a:bodyPr wrap="square" rtlCol="0" anchor="ctr"/>
          <a:lstStyle/>
          <a:p>
            <a:pPr algn="r" indent="0" marL="0">
              <a:buNone/>
            </a:pPr>
            <a:r>
              <a:rPr lang="en-US" sz="900" dirty="0">
                <a:solidFill>
                  <a:srgbClr val="9AA3B2"/>
                </a:solidFill>
                <a:latin typeface="Calibri" pitchFamily="34" charset="0"/>
                <a:ea typeface="Calibri" pitchFamily="34" charset="-122"/>
                <a:cs typeface="Calibri" pitchFamily="34" charset="-120"/>
              </a:rPr>
              <a:t>15</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16205A"/>
        </a:solidFill>
      </p:bgPr>
    </p:bg>
    <p:spTree>
      <p:nvGrpSpPr>
        <p:cNvPr id="1" name=""/>
        <p:cNvGrpSpPr/>
        <p:nvPr/>
      </p:nvGrpSpPr>
      <p:grpSpPr>
        <a:xfrm>
          <a:off x="0" y="0"/>
          <a:ext cx="0" cy="0"/>
          <a:chOff x="0" y="0"/>
          <a:chExt cx="0" cy="0"/>
        </a:xfrm>
      </p:grpSpPr>
      <p:sp>
        <p:nvSpPr>
          <p:cNvPr id="2" name="Shape 0"/>
          <p:cNvSpPr/>
          <p:nvPr/>
        </p:nvSpPr>
        <p:spPr>
          <a:xfrm>
            <a:off x="457200" y="411480"/>
            <a:ext cx="2377440" cy="365760"/>
          </a:xfrm>
          <a:prstGeom prst="roundRect">
            <a:avLst>
              <a:gd name="adj" fmla="val 20000"/>
            </a:avLst>
          </a:prstGeom>
          <a:solidFill>
            <a:srgbClr val="C9A24B"/>
          </a:solidFill>
          <a:ln/>
        </p:spPr>
      </p:sp>
      <p:sp>
        <p:nvSpPr>
          <p:cNvPr id="3" name="Text 1"/>
          <p:cNvSpPr/>
          <p:nvPr/>
        </p:nvSpPr>
        <p:spPr>
          <a:xfrm>
            <a:off x="457200" y="411480"/>
            <a:ext cx="2377440" cy="365760"/>
          </a:xfrm>
          <a:prstGeom prst="rect">
            <a:avLst/>
          </a:prstGeom>
          <a:noFill/>
          <a:ln/>
        </p:spPr>
        <p:txBody>
          <a:bodyPr wrap="square" rtlCol="0" anchor="ctr"/>
          <a:lstStyle/>
          <a:p>
            <a:pPr algn="ctr" indent="0" marL="0">
              <a:buNone/>
            </a:pPr>
            <a:r>
              <a:rPr lang="en-US" sz="1200" b="1" spc="100" kern="0" dirty="0">
                <a:solidFill>
                  <a:srgbClr val="FFFFFF"/>
                </a:solidFill>
                <a:latin typeface="Calibri" pitchFamily="34" charset="0"/>
                <a:ea typeface="Calibri" pitchFamily="34" charset="-122"/>
                <a:cs typeface="Calibri" pitchFamily="34" charset="-120"/>
              </a:rPr>
              <a:t>IN THEIR OWN WORDS</a:t>
            </a:r>
            <a:endParaRPr lang="en-US" sz="1200" dirty="0"/>
          </a:p>
        </p:txBody>
      </p:sp>
      <p:sp>
        <p:nvSpPr>
          <p:cNvPr id="4" name="Text 2"/>
          <p:cNvSpPr/>
          <p:nvPr/>
        </p:nvSpPr>
        <p:spPr>
          <a:xfrm>
            <a:off x="457200" y="868680"/>
            <a:ext cx="11247120" cy="822960"/>
          </a:xfrm>
          <a:prstGeom prst="rect">
            <a:avLst/>
          </a:prstGeom>
          <a:noFill/>
          <a:ln/>
        </p:spPr>
        <p:txBody>
          <a:bodyPr wrap="square" rtlCol="0" anchor="ctr"/>
          <a:lstStyle/>
          <a:p>
            <a:pPr algn="l" indent="0" marL="0">
              <a:buNone/>
            </a:pPr>
            <a:r>
              <a:rPr lang="en-US" sz="3200" b="1" dirty="0">
                <a:solidFill>
                  <a:srgbClr val="FFFFFF"/>
                </a:solidFill>
                <a:latin typeface="Cambria" pitchFamily="34" charset="0"/>
                <a:ea typeface="Cambria" pitchFamily="34" charset="-122"/>
                <a:cs typeface="Cambria" pitchFamily="34" charset="-120"/>
              </a:rPr>
              <a:t>Equality Was Always India's Ideal</a:t>
            </a:r>
            <a:endParaRPr lang="en-US" sz="3200" dirty="0"/>
          </a:p>
        </p:txBody>
      </p:sp>
      <p:sp>
        <p:nvSpPr>
          <p:cNvPr id="5" name="Shape 3"/>
          <p:cNvSpPr/>
          <p:nvPr/>
        </p:nvSpPr>
        <p:spPr>
          <a:xfrm>
            <a:off x="457200" y="1737360"/>
            <a:ext cx="11247120" cy="2743200"/>
          </a:xfrm>
          <a:prstGeom prst="roundRect">
            <a:avLst>
              <a:gd name="adj" fmla="val 3333"/>
            </a:avLst>
          </a:prstGeom>
          <a:solidFill>
            <a:srgbClr val="1F2E73"/>
          </a:solidFill>
          <a:ln/>
        </p:spPr>
      </p:sp>
      <p:sp>
        <p:nvSpPr>
          <p:cNvPr id="6" name="Text 4"/>
          <p:cNvSpPr/>
          <p:nvPr/>
        </p:nvSpPr>
        <p:spPr>
          <a:xfrm>
            <a:off x="822960" y="1965960"/>
            <a:ext cx="10515600" cy="1920240"/>
          </a:xfrm>
          <a:prstGeom prst="rect">
            <a:avLst/>
          </a:prstGeom>
          <a:noFill/>
          <a:ln/>
        </p:spPr>
        <p:txBody>
          <a:bodyPr wrap="square" rtlCol="0" anchor="ctr"/>
          <a:lstStyle/>
          <a:p>
            <a:pPr indent="0" marL="0">
              <a:lnSpc>
                <a:spcPct val="140000"/>
              </a:lnSpc>
              <a:buNone/>
            </a:pPr>
            <a:r>
              <a:rPr lang="en-US" sz="1600" i="1" dirty="0">
                <a:solidFill>
                  <a:srgbClr val="D7DCEE"/>
                </a:solidFill>
                <a:latin typeface="Calibri" pitchFamily="34" charset="0"/>
                <a:ea typeface="Calibri" pitchFamily="34" charset="-122"/>
                <a:cs typeface="Calibri" pitchFamily="34" charset="-120"/>
              </a:rPr>
              <a:t>“The women of India are happy to step into their rightful heritage of complete equality with men... this is no new concept... but is an ideal that has long been cherished by India, though social conditions had tragically debased it in practice.”</a:t>
            </a:r>
            <a:endParaRPr lang="en-US" sz="1600" dirty="0"/>
          </a:p>
        </p:txBody>
      </p:sp>
      <p:sp>
        <p:nvSpPr>
          <p:cNvPr id="7" name="Text 5"/>
          <p:cNvSpPr/>
          <p:nvPr/>
        </p:nvSpPr>
        <p:spPr>
          <a:xfrm>
            <a:off x="822960" y="3931920"/>
            <a:ext cx="10515600" cy="365760"/>
          </a:xfrm>
          <a:prstGeom prst="rect">
            <a:avLst/>
          </a:prstGeom>
          <a:noFill/>
          <a:ln/>
        </p:spPr>
        <p:txBody>
          <a:bodyPr wrap="square" rtlCol="0" anchor="ctr"/>
          <a:lstStyle/>
          <a:p>
            <a:pPr indent="0" marL="0">
              <a:buNone/>
            </a:pPr>
            <a:r>
              <a:rPr lang="en-US" sz="1300" b="1" dirty="0">
                <a:solidFill>
                  <a:srgbClr val="C9A24B"/>
                </a:solidFill>
                <a:latin typeface="Calibri" pitchFamily="34" charset="0"/>
                <a:ea typeface="Calibri" pitchFamily="34" charset="-122"/>
                <a:cs typeface="Calibri" pitchFamily="34" charset="-120"/>
              </a:rPr>
              <a:t>— Begum Aizaz Rasul, 22 November 1949, Constituent Assembly Debates</a:t>
            </a:r>
            <a:endParaRPr lang="en-US" sz="1300" dirty="0"/>
          </a:p>
        </p:txBody>
      </p:sp>
      <p:sp>
        <p:nvSpPr>
          <p:cNvPr id="8" name="Shape 6"/>
          <p:cNvSpPr/>
          <p:nvPr/>
        </p:nvSpPr>
        <p:spPr>
          <a:xfrm>
            <a:off x="457200" y="4709160"/>
            <a:ext cx="11247120" cy="1371600"/>
          </a:xfrm>
          <a:prstGeom prst="roundRect">
            <a:avLst>
              <a:gd name="adj" fmla="val 6667"/>
            </a:avLst>
          </a:prstGeom>
          <a:solidFill>
            <a:srgbClr val="FF6B35"/>
          </a:solidFill>
          <a:ln/>
        </p:spPr>
      </p:sp>
      <p:sp>
        <p:nvSpPr>
          <p:cNvPr id="9" name="Text 7"/>
          <p:cNvSpPr/>
          <p:nvPr/>
        </p:nvSpPr>
        <p:spPr>
          <a:xfrm>
            <a:off x="731520" y="4709160"/>
            <a:ext cx="10698480" cy="1371600"/>
          </a:xfrm>
          <a:prstGeom prst="rect">
            <a:avLst/>
          </a:prstGeom>
          <a:noFill/>
          <a:ln/>
        </p:spPr>
        <p:txBody>
          <a:bodyPr wrap="square" rtlCol="0" anchor="ctr"/>
          <a:lstStyle/>
          <a:p>
            <a:pPr indent="0" marL="0">
              <a:buNone/>
            </a:pPr>
            <a:r>
              <a:rPr lang="en-US" sz="1400" i="1" dirty="0">
                <a:solidFill>
                  <a:srgbClr val="FFFFFF"/>
                </a:solidFill>
                <a:latin typeface="Calibri" pitchFamily="34" charset="0"/>
                <a:ea typeface="Calibri" pitchFamily="34" charset="-122"/>
                <a:cs typeface="Calibri" pitchFamily="34" charset="-120"/>
              </a:rPr>
              <a:t>Class discussion: Which Article/value of the Preamble does this reflect? Why did she say equality was 'not new' for India?</a:t>
            </a:r>
            <a:endParaRPr lang="en-US" sz="1400" dirty="0"/>
          </a:p>
        </p:txBody>
      </p:sp>
      <p:sp>
        <p:nvSpPr>
          <p:cNvPr id="10" name="Text 8"/>
          <p:cNvSpPr/>
          <p:nvPr/>
        </p:nvSpPr>
        <p:spPr>
          <a:xfrm>
            <a:off x="457200" y="6537960"/>
            <a:ext cx="7315200" cy="274320"/>
          </a:xfrm>
          <a:prstGeom prst="rect">
            <a:avLst/>
          </a:prstGeom>
          <a:noFill/>
          <a:ln/>
        </p:spPr>
        <p:txBody>
          <a:bodyPr wrap="square" rtlCol="0" anchor="ctr"/>
          <a:lstStyle/>
          <a:p>
            <a:pPr algn="l" indent="0" marL="0">
              <a:buNone/>
            </a:pPr>
            <a:r>
              <a:rPr lang="en-US" sz="900" dirty="0">
                <a:solidFill>
                  <a:srgbClr val="9AA3B2"/>
                </a:solidFill>
                <a:latin typeface="Calibri" pitchFamily="34" charset="0"/>
                <a:ea typeface="Calibri" pitchFamily="34" charset="-122"/>
                <a:cs typeface="Calibri" pitchFamily="34" charset="-120"/>
              </a:rPr>
              <a:t>Grade 7 · Governance and Democracy · Ch. 10</a:t>
            </a:r>
            <a:endParaRPr lang="en-US" sz="900" dirty="0"/>
          </a:p>
        </p:txBody>
      </p:sp>
      <p:sp>
        <p:nvSpPr>
          <p:cNvPr id="11" name="Text 9"/>
          <p:cNvSpPr/>
          <p:nvPr/>
        </p:nvSpPr>
        <p:spPr>
          <a:xfrm>
            <a:off x="11521440" y="6537960"/>
            <a:ext cx="457200" cy="274320"/>
          </a:xfrm>
          <a:prstGeom prst="rect">
            <a:avLst/>
          </a:prstGeom>
          <a:noFill/>
          <a:ln/>
        </p:spPr>
        <p:txBody>
          <a:bodyPr wrap="square" rtlCol="0" anchor="ctr"/>
          <a:lstStyle/>
          <a:p>
            <a:pPr algn="r" indent="0" marL="0">
              <a:buNone/>
            </a:pPr>
            <a:r>
              <a:rPr lang="en-US" sz="900" dirty="0">
                <a:solidFill>
                  <a:srgbClr val="9AA3B2"/>
                </a:solidFill>
                <a:latin typeface="Calibri" pitchFamily="34" charset="0"/>
                <a:ea typeface="Calibri" pitchFamily="34" charset="-122"/>
                <a:cs typeface="Calibri" pitchFamily="34" charset="-120"/>
              </a:rPr>
              <a:t>16</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411480"/>
            <a:ext cx="2377440" cy="365760"/>
          </a:xfrm>
          <a:prstGeom prst="roundRect">
            <a:avLst>
              <a:gd name="adj" fmla="val 20000"/>
            </a:avLst>
          </a:prstGeom>
          <a:solidFill>
            <a:srgbClr val="16205A"/>
          </a:solidFill>
          <a:ln/>
        </p:spPr>
      </p:sp>
      <p:sp>
        <p:nvSpPr>
          <p:cNvPr id="3" name="Text 1"/>
          <p:cNvSpPr/>
          <p:nvPr/>
        </p:nvSpPr>
        <p:spPr>
          <a:xfrm>
            <a:off x="457200" y="411480"/>
            <a:ext cx="2377440" cy="365760"/>
          </a:xfrm>
          <a:prstGeom prst="rect">
            <a:avLst/>
          </a:prstGeom>
          <a:noFill/>
          <a:ln/>
        </p:spPr>
        <p:txBody>
          <a:bodyPr wrap="square" rtlCol="0" anchor="ctr"/>
          <a:lstStyle/>
          <a:p>
            <a:pPr algn="ctr" indent="0" marL="0">
              <a:buNone/>
            </a:pPr>
            <a:r>
              <a:rPr lang="en-US" sz="1200" b="1" spc="100" kern="0" dirty="0">
                <a:solidFill>
                  <a:srgbClr val="FFFFFF"/>
                </a:solidFill>
                <a:latin typeface="Calibri" pitchFamily="34" charset="0"/>
                <a:ea typeface="Calibri" pitchFamily="34" charset="-122"/>
                <a:cs typeface="Calibri" pitchFamily="34" charset="-120"/>
              </a:rPr>
              <a:t>RECAP</a:t>
            </a:r>
            <a:endParaRPr lang="en-US" sz="1200" dirty="0"/>
          </a:p>
        </p:txBody>
      </p:sp>
      <p:sp>
        <p:nvSpPr>
          <p:cNvPr id="4" name="Text 2"/>
          <p:cNvSpPr/>
          <p:nvPr/>
        </p:nvSpPr>
        <p:spPr>
          <a:xfrm>
            <a:off x="457200" y="868680"/>
            <a:ext cx="11247120" cy="822960"/>
          </a:xfrm>
          <a:prstGeom prst="rect">
            <a:avLst/>
          </a:prstGeom>
          <a:noFill/>
          <a:ln/>
        </p:spPr>
        <p:txBody>
          <a:bodyPr wrap="square" rtlCol="0" anchor="ctr"/>
          <a:lstStyle/>
          <a:p>
            <a:pPr algn="l" indent="0" marL="0">
              <a:buNone/>
            </a:pPr>
            <a:r>
              <a:rPr lang="en-US" sz="3200" b="1" dirty="0">
                <a:solidFill>
                  <a:srgbClr val="16205A"/>
                </a:solidFill>
                <a:latin typeface="Cambria" pitchFamily="34" charset="0"/>
                <a:ea typeface="Cambria" pitchFamily="34" charset="-122"/>
                <a:cs typeface="Cambria" pitchFamily="34" charset="-120"/>
              </a:rPr>
              <a:t>Before We Move On…</a:t>
            </a:r>
            <a:endParaRPr lang="en-US" sz="3200" dirty="0"/>
          </a:p>
        </p:txBody>
      </p:sp>
      <p:sp>
        <p:nvSpPr>
          <p:cNvPr id="5" name="Shape 3"/>
          <p:cNvSpPr/>
          <p:nvPr/>
        </p:nvSpPr>
        <p:spPr>
          <a:xfrm>
            <a:off x="457200" y="1645920"/>
            <a:ext cx="5394960" cy="1874520"/>
          </a:xfrm>
          <a:prstGeom prst="roundRect">
            <a:avLst>
              <a:gd name="adj" fmla="val 4878"/>
            </a:avLst>
          </a:prstGeom>
          <a:solidFill>
            <a:srgbClr val="F7F7F7"/>
          </a:solidFill>
          <a:ln/>
        </p:spPr>
      </p:sp>
      <p:sp>
        <p:nvSpPr>
          <p:cNvPr id="6" name="Shape 4"/>
          <p:cNvSpPr/>
          <p:nvPr/>
        </p:nvSpPr>
        <p:spPr>
          <a:xfrm>
            <a:off x="685800" y="1874520"/>
            <a:ext cx="502920" cy="502920"/>
          </a:xfrm>
          <a:prstGeom prst="ellipse">
            <a:avLst/>
          </a:prstGeom>
          <a:solidFill>
            <a:srgbClr val="FF6B35"/>
          </a:solidFill>
          <a:ln/>
        </p:spPr>
      </p:sp>
      <p:sp>
        <p:nvSpPr>
          <p:cNvPr id="7" name="Text 5"/>
          <p:cNvSpPr/>
          <p:nvPr/>
        </p:nvSpPr>
        <p:spPr>
          <a:xfrm>
            <a:off x="685800" y="1874520"/>
            <a:ext cx="502920" cy="502920"/>
          </a:xfrm>
          <a:prstGeom prst="rect">
            <a:avLst/>
          </a:prstGeom>
          <a:noFill/>
          <a:ln/>
        </p:spPr>
        <p:txBody>
          <a:bodyPr wrap="square" rtlCol="0" anchor="ctr"/>
          <a:lstStyle/>
          <a:p>
            <a:pPr algn="ctr" indent="0" marL="0">
              <a:buNone/>
            </a:pPr>
            <a:r>
              <a:rPr lang="en-US" sz="2000" b="1" dirty="0">
                <a:solidFill>
                  <a:srgbClr val="FFFFFF"/>
                </a:solidFill>
                <a:latin typeface="Calibri" pitchFamily="34" charset="0"/>
                <a:ea typeface="Calibri" pitchFamily="34" charset="-122"/>
                <a:cs typeface="Calibri" pitchFamily="34" charset="-120"/>
              </a:rPr>
              <a:t>✓</a:t>
            </a:r>
            <a:endParaRPr lang="en-US" sz="2000" dirty="0"/>
          </a:p>
        </p:txBody>
      </p:sp>
      <p:sp>
        <p:nvSpPr>
          <p:cNvPr id="8" name="Text 6"/>
          <p:cNvSpPr/>
          <p:nvPr/>
        </p:nvSpPr>
        <p:spPr>
          <a:xfrm>
            <a:off x="1371600" y="1828800"/>
            <a:ext cx="4297680" cy="457200"/>
          </a:xfrm>
          <a:prstGeom prst="rect">
            <a:avLst/>
          </a:prstGeom>
          <a:noFill/>
          <a:ln/>
        </p:spPr>
        <p:txBody>
          <a:bodyPr wrap="square" rtlCol="0" anchor="ctr"/>
          <a:lstStyle/>
          <a:p>
            <a:pPr indent="0" marL="0">
              <a:buNone/>
            </a:pPr>
            <a:r>
              <a:rPr lang="en-US" sz="1500" b="1" dirty="0">
                <a:solidFill>
                  <a:srgbClr val="1E2430"/>
                </a:solidFill>
                <a:latin typeface="Calibri" pitchFamily="34" charset="0"/>
                <a:ea typeface="Calibri" pitchFamily="34" charset="-122"/>
                <a:cs typeface="Calibri" pitchFamily="34" charset="-120"/>
              </a:rPr>
              <a:t>A Rulebook for the Nation</a:t>
            </a:r>
            <a:endParaRPr lang="en-US" sz="1500" dirty="0"/>
          </a:p>
        </p:txBody>
      </p:sp>
      <p:sp>
        <p:nvSpPr>
          <p:cNvPr id="9" name="Text 7"/>
          <p:cNvSpPr/>
          <p:nvPr/>
        </p:nvSpPr>
        <p:spPr>
          <a:xfrm>
            <a:off x="731520" y="2514600"/>
            <a:ext cx="4846320" cy="914400"/>
          </a:xfrm>
          <a:prstGeom prst="rect">
            <a:avLst/>
          </a:prstGeom>
          <a:noFill/>
          <a:ln/>
        </p:spPr>
        <p:txBody>
          <a:bodyPr wrap="square" rtlCol="0" anchor="ctr"/>
          <a:lstStyle/>
          <a:p>
            <a:pPr indent="0" marL="0">
              <a:lnSpc>
                <a:spcPct val="130000"/>
              </a:lnSpc>
              <a:buNone/>
            </a:pPr>
            <a:r>
              <a:rPr lang="en-US" sz="1250" dirty="0">
                <a:solidFill>
                  <a:srgbClr val="555C6B"/>
                </a:solidFill>
                <a:latin typeface="Calibri" pitchFamily="34" charset="0"/>
                <a:ea typeface="Calibri" pitchFamily="34" charset="-122"/>
                <a:cs typeface="Calibri" pitchFamily="34" charset="-120"/>
              </a:rPr>
              <a:t>The Constitution guides government and protects citizens' rights and duties</a:t>
            </a:r>
            <a:endParaRPr lang="en-US" sz="1250" dirty="0"/>
          </a:p>
        </p:txBody>
      </p:sp>
      <p:sp>
        <p:nvSpPr>
          <p:cNvPr id="10" name="Shape 8"/>
          <p:cNvSpPr/>
          <p:nvPr/>
        </p:nvSpPr>
        <p:spPr>
          <a:xfrm>
            <a:off x="6080760" y="1645920"/>
            <a:ext cx="5394960" cy="1874520"/>
          </a:xfrm>
          <a:prstGeom prst="roundRect">
            <a:avLst>
              <a:gd name="adj" fmla="val 4878"/>
            </a:avLst>
          </a:prstGeom>
          <a:solidFill>
            <a:srgbClr val="F7F7F7"/>
          </a:solidFill>
          <a:ln/>
        </p:spPr>
      </p:sp>
      <p:sp>
        <p:nvSpPr>
          <p:cNvPr id="11" name="Shape 9"/>
          <p:cNvSpPr/>
          <p:nvPr/>
        </p:nvSpPr>
        <p:spPr>
          <a:xfrm>
            <a:off x="6309360" y="1874520"/>
            <a:ext cx="502920" cy="502920"/>
          </a:xfrm>
          <a:prstGeom prst="ellipse">
            <a:avLst/>
          </a:prstGeom>
          <a:solidFill>
            <a:srgbClr val="138A57"/>
          </a:solidFill>
          <a:ln/>
        </p:spPr>
      </p:sp>
      <p:sp>
        <p:nvSpPr>
          <p:cNvPr id="12" name="Text 10"/>
          <p:cNvSpPr/>
          <p:nvPr/>
        </p:nvSpPr>
        <p:spPr>
          <a:xfrm>
            <a:off x="6309360" y="1874520"/>
            <a:ext cx="502920" cy="502920"/>
          </a:xfrm>
          <a:prstGeom prst="rect">
            <a:avLst/>
          </a:prstGeom>
          <a:noFill/>
          <a:ln/>
        </p:spPr>
        <p:txBody>
          <a:bodyPr wrap="square" rtlCol="0" anchor="ctr"/>
          <a:lstStyle/>
          <a:p>
            <a:pPr algn="ctr" indent="0" marL="0">
              <a:buNone/>
            </a:pPr>
            <a:r>
              <a:rPr lang="en-US" sz="2000" b="1" dirty="0">
                <a:solidFill>
                  <a:srgbClr val="FFFFFF"/>
                </a:solidFill>
                <a:latin typeface="Calibri" pitchFamily="34" charset="0"/>
                <a:ea typeface="Calibri" pitchFamily="34" charset="-122"/>
                <a:cs typeface="Calibri" pitchFamily="34" charset="-120"/>
              </a:rPr>
              <a:t>✓</a:t>
            </a:r>
            <a:endParaRPr lang="en-US" sz="2000" dirty="0"/>
          </a:p>
        </p:txBody>
      </p:sp>
      <p:sp>
        <p:nvSpPr>
          <p:cNvPr id="13" name="Text 11"/>
          <p:cNvSpPr/>
          <p:nvPr/>
        </p:nvSpPr>
        <p:spPr>
          <a:xfrm>
            <a:off x="6995160" y="1828800"/>
            <a:ext cx="4297680" cy="457200"/>
          </a:xfrm>
          <a:prstGeom prst="rect">
            <a:avLst/>
          </a:prstGeom>
          <a:noFill/>
          <a:ln/>
        </p:spPr>
        <p:txBody>
          <a:bodyPr wrap="square" rtlCol="0" anchor="ctr"/>
          <a:lstStyle/>
          <a:p>
            <a:pPr indent="0" marL="0">
              <a:buNone/>
            </a:pPr>
            <a:r>
              <a:rPr lang="en-US" sz="1500" b="1" dirty="0">
                <a:solidFill>
                  <a:srgbClr val="1E2430"/>
                </a:solidFill>
                <a:latin typeface="Calibri" pitchFamily="34" charset="0"/>
                <a:ea typeface="Calibri" pitchFamily="34" charset="-122"/>
                <a:cs typeface="Calibri" pitchFamily="34" charset="-120"/>
              </a:rPr>
              <a:t>Rooted in India's Story</a:t>
            </a:r>
            <a:endParaRPr lang="en-US" sz="1500" dirty="0"/>
          </a:p>
        </p:txBody>
      </p:sp>
      <p:sp>
        <p:nvSpPr>
          <p:cNvPr id="14" name="Text 12"/>
          <p:cNvSpPr/>
          <p:nvPr/>
        </p:nvSpPr>
        <p:spPr>
          <a:xfrm>
            <a:off x="6355080" y="2514600"/>
            <a:ext cx="4846320" cy="914400"/>
          </a:xfrm>
          <a:prstGeom prst="rect">
            <a:avLst/>
          </a:prstGeom>
          <a:noFill/>
          <a:ln/>
        </p:spPr>
        <p:txBody>
          <a:bodyPr wrap="square" rtlCol="0" anchor="ctr"/>
          <a:lstStyle/>
          <a:p>
            <a:pPr indent="0" marL="0">
              <a:lnSpc>
                <a:spcPct val="130000"/>
              </a:lnSpc>
              <a:buNone/>
            </a:pPr>
            <a:r>
              <a:rPr lang="en-US" sz="1250" dirty="0">
                <a:solidFill>
                  <a:srgbClr val="555C6B"/>
                </a:solidFill>
                <a:latin typeface="Calibri" pitchFamily="34" charset="0"/>
                <a:ea typeface="Calibri" pitchFamily="34" charset="-122"/>
                <a:cs typeface="Calibri" pitchFamily="34" charset="-120"/>
              </a:rPr>
              <a:t>Freedom struggle, civilisational heritage &amp; world constitutions shaped it</a:t>
            </a:r>
            <a:endParaRPr lang="en-US" sz="1250" dirty="0"/>
          </a:p>
        </p:txBody>
      </p:sp>
      <p:sp>
        <p:nvSpPr>
          <p:cNvPr id="15" name="Shape 13"/>
          <p:cNvSpPr/>
          <p:nvPr/>
        </p:nvSpPr>
        <p:spPr>
          <a:xfrm>
            <a:off x="457200" y="3749040"/>
            <a:ext cx="5394960" cy="1874520"/>
          </a:xfrm>
          <a:prstGeom prst="roundRect">
            <a:avLst>
              <a:gd name="adj" fmla="val 4878"/>
            </a:avLst>
          </a:prstGeom>
          <a:solidFill>
            <a:srgbClr val="F7F7F7"/>
          </a:solidFill>
          <a:ln/>
        </p:spPr>
      </p:sp>
      <p:sp>
        <p:nvSpPr>
          <p:cNvPr id="16" name="Shape 14"/>
          <p:cNvSpPr/>
          <p:nvPr/>
        </p:nvSpPr>
        <p:spPr>
          <a:xfrm>
            <a:off x="685800" y="3977640"/>
            <a:ext cx="502920" cy="502920"/>
          </a:xfrm>
          <a:prstGeom prst="ellipse">
            <a:avLst/>
          </a:prstGeom>
          <a:solidFill>
            <a:srgbClr val="16205A"/>
          </a:solidFill>
          <a:ln/>
        </p:spPr>
      </p:sp>
      <p:sp>
        <p:nvSpPr>
          <p:cNvPr id="17" name="Text 15"/>
          <p:cNvSpPr/>
          <p:nvPr/>
        </p:nvSpPr>
        <p:spPr>
          <a:xfrm>
            <a:off x="685800" y="3977640"/>
            <a:ext cx="502920" cy="502920"/>
          </a:xfrm>
          <a:prstGeom prst="rect">
            <a:avLst/>
          </a:prstGeom>
          <a:noFill/>
          <a:ln/>
        </p:spPr>
        <p:txBody>
          <a:bodyPr wrap="square" rtlCol="0" anchor="ctr"/>
          <a:lstStyle/>
          <a:p>
            <a:pPr algn="ctr" indent="0" marL="0">
              <a:buNone/>
            </a:pPr>
            <a:r>
              <a:rPr lang="en-US" sz="2000" b="1" dirty="0">
                <a:solidFill>
                  <a:srgbClr val="FFFFFF"/>
                </a:solidFill>
                <a:latin typeface="Calibri" pitchFamily="34" charset="0"/>
                <a:ea typeface="Calibri" pitchFamily="34" charset="-122"/>
                <a:cs typeface="Calibri" pitchFamily="34" charset="-120"/>
              </a:rPr>
              <a:t>✓</a:t>
            </a:r>
            <a:endParaRPr lang="en-US" sz="2000" dirty="0"/>
          </a:p>
        </p:txBody>
      </p:sp>
      <p:sp>
        <p:nvSpPr>
          <p:cNvPr id="18" name="Text 16"/>
          <p:cNvSpPr/>
          <p:nvPr/>
        </p:nvSpPr>
        <p:spPr>
          <a:xfrm>
            <a:off x="1371600" y="3931920"/>
            <a:ext cx="4297680" cy="457200"/>
          </a:xfrm>
          <a:prstGeom prst="rect">
            <a:avLst/>
          </a:prstGeom>
          <a:noFill/>
          <a:ln/>
        </p:spPr>
        <p:txBody>
          <a:bodyPr wrap="square" rtlCol="0" anchor="ctr"/>
          <a:lstStyle/>
          <a:p>
            <a:pPr indent="0" marL="0">
              <a:buNone/>
            </a:pPr>
            <a:r>
              <a:rPr lang="en-US" sz="1500" b="1" dirty="0">
                <a:solidFill>
                  <a:srgbClr val="1E2430"/>
                </a:solidFill>
                <a:latin typeface="Calibri" pitchFamily="34" charset="0"/>
                <a:ea typeface="Calibri" pitchFamily="34" charset="-122"/>
                <a:cs typeface="Calibri" pitchFamily="34" charset="-120"/>
              </a:rPr>
              <a:t>Structured &amp; Comprehensive</a:t>
            </a:r>
            <a:endParaRPr lang="en-US" sz="1500" dirty="0"/>
          </a:p>
        </p:txBody>
      </p:sp>
      <p:sp>
        <p:nvSpPr>
          <p:cNvPr id="19" name="Text 17"/>
          <p:cNvSpPr/>
          <p:nvPr/>
        </p:nvSpPr>
        <p:spPr>
          <a:xfrm>
            <a:off x="731520" y="4617720"/>
            <a:ext cx="4846320" cy="914400"/>
          </a:xfrm>
          <a:prstGeom prst="rect">
            <a:avLst/>
          </a:prstGeom>
          <a:noFill/>
          <a:ln/>
        </p:spPr>
        <p:txBody>
          <a:bodyPr wrap="square" rtlCol="0" anchor="ctr"/>
          <a:lstStyle/>
          <a:p>
            <a:pPr indent="0" marL="0">
              <a:lnSpc>
                <a:spcPct val="130000"/>
              </a:lnSpc>
              <a:buNone/>
            </a:pPr>
            <a:r>
              <a:rPr lang="en-US" sz="1250" dirty="0">
                <a:solidFill>
                  <a:srgbClr val="555C6B"/>
                </a:solidFill>
                <a:latin typeface="Calibri" pitchFamily="34" charset="0"/>
                <a:ea typeface="Calibri" pitchFamily="34" charset="-122"/>
                <a:cs typeface="Calibri" pitchFamily="34" charset="-120"/>
              </a:rPr>
              <a:t>Defines the social, economic &amp; political structure of parliamentary govt.</a:t>
            </a:r>
            <a:endParaRPr lang="en-US" sz="1250" dirty="0"/>
          </a:p>
        </p:txBody>
      </p:sp>
      <p:sp>
        <p:nvSpPr>
          <p:cNvPr id="20" name="Shape 18"/>
          <p:cNvSpPr/>
          <p:nvPr/>
        </p:nvSpPr>
        <p:spPr>
          <a:xfrm>
            <a:off x="6080760" y="3749040"/>
            <a:ext cx="5394960" cy="1874520"/>
          </a:xfrm>
          <a:prstGeom prst="roundRect">
            <a:avLst>
              <a:gd name="adj" fmla="val 4878"/>
            </a:avLst>
          </a:prstGeom>
          <a:solidFill>
            <a:srgbClr val="F7F7F7"/>
          </a:solidFill>
          <a:ln/>
        </p:spPr>
      </p:sp>
      <p:sp>
        <p:nvSpPr>
          <p:cNvPr id="21" name="Shape 19"/>
          <p:cNvSpPr/>
          <p:nvPr/>
        </p:nvSpPr>
        <p:spPr>
          <a:xfrm>
            <a:off x="6309360" y="3977640"/>
            <a:ext cx="502920" cy="502920"/>
          </a:xfrm>
          <a:prstGeom prst="ellipse">
            <a:avLst/>
          </a:prstGeom>
          <a:solidFill>
            <a:srgbClr val="C9A24B"/>
          </a:solidFill>
          <a:ln/>
        </p:spPr>
      </p:sp>
      <p:sp>
        <p:nvSpPr>
          <p:cNvPr id="22" name="Text 20"/>
          <p:cNvSpPr/>
          <p:nvPr/>
        </p:nvSpPr>
        <p:spPr>
          <a:xfrm>
            <a:off x="6309360" y="3977640"/>
            <a:ext cx="502920" cy="502920"/>
          </a:xfrm>
          <a:prstGeom prst="rect">
            <a:avLst/>
          </a:prstGeom>
          <a:noFill/>
          <a:ln/>
        </p:spPr>
        <p:txBody>
          <a:bodyPr wrap="square" rtlCol="0" anchor="ctr"/>
          <a:lstStyle/>
          <a:p>
            <a:pPr algn="ctr" indent="0" marL="0">
              <a:buNone/>
            </a:pPr>
            <a:r>
              <a:rPr lang="en-US" sz="2000" b="1" dirty="0">
                <a:solidFill>
                  <a:srgbClr val="FFFFFF"/>
                </a:solidFill>
                <a:latin typeface="Calibri" pitchFamily="34" charset="0"/>
                <a:ea typeface="Calibri" pitchFamily="34" charset="-122"/>
                <a:cs typeface="Calibri" pitchFamily="34" charset="-120"/>
              </a:rPr>
              <a:t>✓</a:t>
            </a:r>
            <a:endParaRPr lang="en-US" sz="2000" dirty="0"/>
          </a:p>
        </p:txBody>
      </p:sp>
      <p:sp>
        <p:nvSpPr>
          <p:cNvPr id="23" name="Text 21"/>
          <p:cNvSpPr/>
          <p:nvPr/>
        </p:nvSpPr>
        <p:spPr>
          <a:xfrm>
            <a:off x="6995160" y="3931920"/>
            <a:ext cx="4297680" cy="457200"/>
          </a:xfrm>
          <a:prstGeom prst="rect">
            <a:avLst/>
          </a:prstGeom>
          <a:noFill/>
          <a:ln/>
        </p:spPr>
        <p:txBody>
          <a:bodyPr wrap="square" rtlCol="0" anchor="ctr"/>
          <a:lstStyle/>
          <a:p>
            <a:pPr indent="0" marL="0">
              <a:buNone/>
            </a:pPr>
            <a:r>
              <a:rPr lang="en-US" sz="1500" b="1" dirty="0">
                <a:solidFill>
                  <a:srgbClr val="1E2430"/>
                </a:solidFill>
                <a:latin typeface="Calibri" pitchFamily="34" charset="0"/>
                <a:ea typeface="Calibri" pitchFamily="34" charset="-122"/>
                <a:cs typeface="Calibri" pitchFamily="34" charset="-120"/>
              </a:rPr>
              <a:t>A Living Document</a:t>
            </a:r>
            <a:endParaRPr lang="en-US" sz="1500" dirty="0"/>
          </a:p>
        </p:txBody>
      </p:sp>
      <p:sp>
        <p:nvSpPr>
          <p:cNvPr id="24" name="Text 22"/>
          <p:cNvSpPr/>
          <p:nvPr/>
        </p:nvSpPr>
        <p:spPr>
          <a:xfrm>
            <a:off x="6355080" y="4617720"/>
            <a:ext cx="4846320" cy="914400"/>
          </a:xfrm>
          <a:prstGeom prst="rect">
            <a:avLst/>
          </a:prstGeom>
          <a:noFill/>
          <a:ln/>
        </p:spPr>
        <p:txBody>
          <a:bodyPr wrap="square" rtlCol="0" anchor="ctr"/>
          <a:lstStyle/>
          <a:p>
            <a:pPr indent="0" marL="0">
              <a:lnSpc>
                <a:spcPct val="130000"/>
              </a:lnSpc>
              <a:buNone/>
            </a:pPr>
            <a:r>
              <a:rPr lang="en-US" sz="1250" dirty="0">
                <a:solidFill>
                  <a:srgbClr val="555C6B"/>
                </a:solidFill>
                <a:latin typeface="Calibri" pitchFamily="34" charset="0"/>
                <a:ea typeface="Calibri" pitchFamily="34" charset="-122"/>
                <a:cs typeface="Calibri" pitchFamily="34" charset="-120"/>
              </a:rPr>
              <a:t>It can be — and has been — amended to meet the country's needs</a:t>
            </a:r>
            <a:endParaRPr lang="en-US" sz="1250" dirty="0"/>
          </a:p>
        </p:txBody>
      </p:sp>
      <p:sp>
        <p:nvSpPr>
          <p:cNvPr id="25" name="Text 23"/>
          <p:cNvSpPr/>
          <p:nvPr/>
        </p:nvSpPr>
        <p:spPr>
          <a:xfrm>
            <a:off x="457200" y="6537960"/>
            <a:ext cx="7315200" cy="274320"/>
          </a:xfrm>
          <a:prstGeom prst="rect">
            <a:avLst/>
          </a:prstGeom>
          <a:noFill/>
          <a:ln/>
        </p:spPr>
        <p:txBody>
          <a:bodyPr wrap="square" rtlCol="0" anchor="ctr"/>
          <a:lstStyle/>
          <a:p>
            <a:pPr algn="l" indent="0" marL="0">
              <a:buNone/>
            </a:pPr>
            <a:r>
              <a:rPr lang="en-US" sz="900" dirty="0">
                <a:solidFill>
                  <a:srgbClr val="9AA3B2"/>
                </a:solidFill>
                <a:latin typeface="Calibri" pitchFamily="34" charset="0"/>
                <a:ea typeface="Calibri" pitchFamily="34" charset="-122"/>
                <a:cs typeface="Calibri" pitchFamily="34" charset="-120"/>
              </a:rPr>
              <a:t>Grade 7 · Governance and Democracy · Ch. 10</a:t>
            </a:r>
            <a:endParaRPr lang="en-US" sz="900" dirty="0"/>
          </a:p>
        </p:txBody>
      </p:sp>
      <p:sp>
        <p:nvSpPr>
          <p:cNvPr id="26" name="Text 24"/>
          <p:cNvSpPr/>
          <p:nvPr/>
        </p:nvSpPr>
        <p:spPr>
          <a:xfrm>
            <a:off x="11521440" y="6537960"/>
            <a:ext cx="457200" cy="274320"/>
          </a:xfrm>
          <a:prstGeom prst="rect">
            <a:avLst/>
          </a:prstGeom>
          <a:noFill/>
          <a:ln/>
        </p:spPr>
        <p:txBody>
          <a:bodyPr wrap="square" rtlCol="0" anchor="ctr"/>
          <a:lstStyle/>
          <a:p>
            <a:pPr algn="r" indent="0" marL="0">
              <a:buNone/>
            </a:pPr>
            <a:r>
              <a:rPr lang="en-US" sz="900" dirty="0">
                <a:solidFill>
                  <a:srgbClr val="9AA3B2"/>
                </a:solidFill>
                <a:latin typeface="Calibri" pitchFamily="34" charset="0"/>
                <a:ea typeface="Calibri" pitchFamily="34" charset="-122"/>
                <a:cs typeface="Calibri" pitchFamily="34" charset="-120"/>
              </a:rPr>
              <a:t>17</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411480"/>
            <a:ext cx="2377440" cy="365760"/>
          </a:xfrm>
          <a:prstGeom prst="roundRect">
            <a:avLst>
              <a:gd name="adj" fmla="val 20000"/>
            </a:avLst>
          </a:prstGeom>
          <a:solidFill>
            <a:srgbClr val="138A57"/>
          </a:solidFill>
          <a:ln/>
        </p:spPr>
      </p:sp>
      <p:sp>
        <p:nvSpPr>
          <p:cNvPr id="3" name="Text 1"/>
          <p:cNvSpPr/>
          <p:nvPr/>
        </p:nvSpPr>
        <p:spPr>
          <a:xfrm>
            <a:off x="457200" y="411480"/>
            <a:ext cx="2377440" cy="365760"/>
          </a:xfrm>
          <a:prstGeom prst="rect">
            <a:avLst/>
          </a:prstGeom>
          <a:noFill/>
          <a:ln/>
        </p:spPr>
        <p:txBody>
          <a:bodyPr wrap="square" rtlCol="0" anchor="ctr"/>
          <a:lstStyle/>
          <a:p>
            <a:pPr algn="ctr" indent="0" marL="0">
              <a:buNone/>
            </a:pPr>
            <a:r>
              <a:rPr lang="en-US" sz="1200" b="1" spc="100" kern="0" dirty="0">
                <a:solidFill>
                  <a:srgbClr val="FFFFFF"/>
                </a:solidFill>
                <a:latin typeface="Calibri" pitchFamily="34" charset="0"/>
                <a:ea typeface="Calibri" pitchFamily="34" charset="-122"/>
                <a:cs typeface="Calibri" pitchFamily="34" charset="-120"/>
              </a:rPr>
              <a:t>CHECK FOR UNDERSTANDING</a:t>
            </a:r>
            <a:endParaRPr lang="en-US" sz="1200" dirty="0"/>
          </a:p>
        </p:txBody>
      </p:sp>
      <p:sp>
        <p:nvSpPr>
          <p:cNvPr id="4" name="Text 2"/>
          <p:cNvSpPr/>
          <p:nvPr/>
        </p:nvSpPr>
        <p:spPr>
          <a:xfrm>
            <a:off x="457200" y="868680"/>
            <a:ext cx="11247120" cy="822960"/>
          </a:xfrm>
          <a:prstGeom prst="rect">
            <a:avLst/>
          </a:prstGeom>
          <a:noFill/>
          <a:ln/>
        </p:spPr>
        <p:txBody>
          <a:bodyPr wrap="square" rtlCol="0" anchor="ctr"/>
          <a:lstStyle/>
          <a:p>
            <a:pPr algn="l" indent="0" marL="0">
              <a:buNone/>
            </a:pPr>
            <a:r>
              <a:rPr lang="en-US" sz="3200" b="1" dirty="0">
                <a:solidFill>
                  <a:srgbClr val="16205A"/>
                </a:solidFill>
                <a:latin typeface="Cambria" pitchFamily="34" charset="0"/>
                <a:ea typeface="Cambria" pitchFamily="34" charset="-122"/>
                <a:cs typeface="Cambria" pitchFamily="34" charset="-120"/>
              </a:rPr>
              <a:t>Questions for Discussion</a:t>
            </a:r>
            <a:endParaRPr lang="en-US" sz="3200" dirty="0"/>
          </a:p>
        </p:txBody>
      </p:sp>
      <p:sp>
        <p:nvSpPr>
          <p:cNvPr id="5" name="Shape 3"/>
          <p:cNvSpPr/>
          <p:nvPr/>
        </p:nvSpPr>
        <p:spPr>
          <a:xfrm>
            <a:off x="457200" y="1691640"/>
            <a:ext cx="11247120" cy="749808"/>
          </a:xfrm>
          <a:prstGeom prst="roundRect">
            <a:avLst>
              <a:gd name="adj" fmla="val 9756"/>
            </a:avLst>
          </a:prstGeom>
          <a:solidFill>
            <a:srgbClr val="F5F5F5"/>
          </a:solidFill>
          <a:ln/>
        </p:spPr>
      </p:sp>
      <p:sp>
        <p:nvSpPr>
          <p:cNvPr id="6" name="Shape 4"/>
          <p:cNvSpPr/>
          <p:nvPr/>
        </p:nvSpPr>
        <p:spPr>
          <a:xfrm>
            <a:off x="621792" y="1810512"/>
            <a:ext cx="502920" cy="502920"/>
          </a:xfrm>
          <a:prstGeom prst="ellipse">
            <a:avLst/>
          </a:prstGeom>
          <a:solidFill>
            <a:srgbClr val="FF6B35"/>
          </a:solidFill>
          <a:ln/>
        </p:spPr>
      </p:sp>
      <p:sp>
        <p:nvSpPr>
          <p:cNvPr id="7" name="Text 5"/>
          <p:cNvSpPr/>
          <p:nvPr/>
        </p:nvSpPr>
        <p:spPr>
          <a:xfrm>
            <a:off x="621792" y="1810512"/>
            <a:ext cx="502920" cy="502920"/>
          </a:xfrm>
          <a:prstGeom prst="rect">
            <a:avLst/>
          </a:prstGeom>
          <a:noFill/>
          <a:ln/>
        </p:spPr>
        <p:txBody>
          <a:bodyPr wrap="square"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1</a:t>
            </a:r>
            <a:endParaRPr lang="en-US" sz="1800" dirty="0"/>
          </a:p>
        </p:txBody>
      </p:sp>
      <p:sp>
        <p:nvSpPr>
          <p:cNvPr id="8" name="Text 6"/>
          <p:cNvSpPr/>
          <p:nvPr/>
        </p:nvSpPr>
        <p:spPr>
          <a:xfrm>
            <a:off x="1371600" y="1691640"/>
            <a:ext cx="10149840" cy="749808"/>
          </a:xfrm>
          <a:prstGeom prst="rect">
            <a:avLst/>
          </a:prstGeom>
          <a:noFill/>
          <a:ln/>
        </p:spPr>
        <p:txBody>
          <a:bodyPr wrap="square" rtlCol="0" anchor="ctr"/>
          <a:lstStyle/>
          <a:p>
            <a:pPr indent="0" marL="0">
              <a:buNone/>
            </a:pPr>
            <a:r>
              <a:rPr lang="en-US" sz="1350" dirty="0">
                <a:solidFill>
                  <a:srgbClr val="1E2430"/>
                </a:solidFill>
                <a:latin typeface="Calibri" pitchFamily="34" charset="0"/>
                <a:ea typeface="Calibri" pitchFamily="34" charset="-122"/>
                <a:cs typeface="Calibri" pitchFamily="34" charset="-120"/>
              </a:rPr>
              <a:t>Why was it important for the Constituent Assembly to have diverse representatives from all over India?</a:t>
            </a:r>
            <a:endParaRPr lang="en-US" sz="1350" dirty="0"/>
          </a:p>
        </p:txBody>
      </p:sp>
      <p:sp>
        <p:nvSpPr>
          <p:cNvPr id="9" name="Shape 7"/>
          <p:cNvSpPr/>
          <p:nvPr/>
        </p:nvSpPr>
        <p:spPr>
          <a:xfrm>
            <a:off x="457200" y="2587752"/>
            <a:ext cx="11247120" cy="749808"/>
          </a:xfrm>
          <a:prstGeom prst="roundRect">
            <a:avLst>
              <a:gd name="adj" fmla="val 9756"/>
            </a:avLst>
          </a:prstGeom>
          <a:solidFill>
            <a:srgbClr val="FAFAFA"/>
          </a:solidFill>
          <a:ln/>
        </p:spPr>
      </p:sp>
      <p:sp>
        <p:nvSpPr>
          <p:cNvPr id="10" name="Shape 8"/>
          <p:cNvSpPr/>
          <p:nvPr/>
        </p:nvSpPr>
        <p:spPr>
          <a:xfrm>
            <a:off x="621792" y="2706624"/>
            <a:ext cx="502920" cy="502920"/>
          </a:xfrm>
          <a:prstGeom prst="ellipse">
            <a:avLst/>
          </a:prstGeom>
          <a:solidFill>
            <a:srgbClr val="138A57"/>
          </a:solidFill>
          <a:ln/>
        </p:spPr>
      </p:sp>
      <p:sp>
        <p:nvSpPr>
          <p:cNvPr id="11" name="Text 9"/>
          <p:cNvSpPr/>
          <p:nvPr/>
        </p:nvSpPr>
        <p:spPr>
          <a:xfrm>
            <a:off x="621792" y="2706624"/>
            <a:ext cx="502920" cy="502920"/>
          </a:xfrm>
          <a:prstGeom prst="rect">
            <a:avLst/>
          </a:prstGeom>
          <a:noFill/>
          <a:ln/>
        </p:spPr>
        <p:txBody>
          <a:bodyPr wrap="square"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2</a:t>
            </a:r>
            <a:endParaRPr lang="en-US" sz="1800" dirty="0"/>
          </a:p>
        </p:txBody>
      </p:sp>
      <p:sp>
        <p:nvSpPr>
          <p:cNvPr id="12" name="Text 10"/>
          <p:cNvSpPr/>
          <p:nvPr/>
        </p:nvSpPr>
        <p:spPr>
          <a:xfrm>
            <a:off x="1371600" y="2587752"/>
            <a:ext cx="10149840" cy="749808"/>
          </a:xfrm>
          <a:prstGeom prst="rect">
            <a:avLst/>
          </a:prstGeom>
          <a:noFill/>
          <a:ln/>
        </p:spPr>
        <p:txBody>
          <a:bodyPr wrap="square" rtlCol="0" anchor="ctr"/>
          <a:lstStyle/>
          <a:p>
            <a:pPr indent="0" marL="0">
              <a:buNone/>
            </a:pPr>
            <a:r>
              <a:rPr lang="en-US" sz="1350" dirty="0">
                <a:solidFill>
                  <a:srgbClr val="1E2430"/>
                </a:solidFill>
                <a:latin typeface="Calibri" pitchFamily="34" charset="0"/>
                <a:ea typeface="Calibri" pitchFamily="34" charset="-122"/>
                <a:cs typeface="Calibri" pitchFamily="34" charset="-120"/>
              </a:rPr>
              <a:t>Is it a fact that 'all citizens in India are equal before the law'? Give arguments.</a:t>
            </a:r>
            <a:endParaRPr lang="en-US" sz="1350" dirty="0"/>
          </a:p>
        </p:txBody>
      </p:sp>
      <p:sp>
        <p:nvSpPr>
          <p:cNvPr id="13" name="Shape 11"/>
          <p:cNvSpPr/>
          <p:nvPr/>
        </p:nvSpPr>
        <p:spPr>
          <a:xfrm>
            <a:off x="457200" y="3483864"/>
            <a:ext cx="11247120" cy="749808"/>
          </a:xfrm>
          <a:prstGeom prst="roundRect">
            <a:avLst>
              <a:gd name="adj" fmla="val 9756"/>
            </a:avLst>
          </a:prstGeom>
          <a:solidFill>
            <a:srgbClr val="F5F5F5"/>
          </a:solidFill>
          <a:ln/>
        </p:spPr>
      </p:sp>
      <p:sp>
        <p:nvSpPr>
          <p:cNvPr id="14" name="Shape 12"/>
          <p:cNvSpPr/>
          <p:nvPr/>
        </p:nvSpPr>
        <p:spPr>
          <a:xfrm>
            <a:off x="621792" y="3602736"/>
            <a:ext cx="502920" cy="502920"/>
          </a:xfrm>
          <a:prstGeom prst="ellipse">
            <a:avLst/>
          </a:prstGeom>
          <a:solidFill>
            <a:srgbClr val="16205A"/>
          </a:solidFill>
          <a:ln/>
        </p:spPr>
      </p:sp>
      <p:sp>
        <p:nvSpPr>
          <p:cNvPr id="15" name="Text 13"/>
          <p:cNvSpPr/>
          <p:nvPr/>
        </p:nvSpPr>
        <p:spPr>
          <a:xfrm>
            <a:off x="621792" y="3602736"/>
            <a:ext cx="502920" cy="502920"/>
          </a:xfrm>
          <a:prstGeom prst="rect">
            <a:avLst/>
          </a:prstGeom>
          <a:noFill/>
          <a:ln/>
        </p:spPr>
        <p:txBody>
          <a:bodyPr wrap="square"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3</a:t>
            </a:r>
            <a:endParaRPr lang="en-US" sz="1800" dirty="0"/>
          </a:p>
        </p:txBody>
      </p:sp>
      <p:sp>
        <p:nvSpPr>
          <p:cNvPr id="16" name="Text 14"/>
          <p:cNvSpPr/>
          <p:nvPr/>
        </p:nvSpPr>
        <p:spPr>
          <a:xfrm>
            <a:off x="1371600" y="3483864"/>
            <a:ext cx="10149840" cy="749808"/>
          </a:xfrm>
          <a:prstGeom prst="rect">
            <a:avLst/>
          </a:prstGeom>
          <a:noFill/>
          <a:ln/>
        </p:spPr>
        <p:txBody>
          <a:bodyPr wrap="square" rtlCol="0" anchor="ctr"/>
          <a:lstStyle/>
          <a:p>
            <a:pPr indent="0" marL="0">
              <a:buNone/>
            </a:pPr>
            <a:r>
              <a:rPr lang="en-US" sz="1350" dirty="0">
                <a:solidFill>
                  <a:srgbClr val="1E2430"/>
                </a:solidFill>
                <a:latin typeface="Calibri" pitchFamily="34" charset="0"/>
                <a:ea typeface="Calibri" pitchFamily="34" charset="-122"/>
                <a:cs typeface="Calibri" pitchFamily="34" charset="-120"/>
              </a:rPr>
              <a:t>Why did India provide universal adult franchise from the very beginning?</a:t>
            </a:r>
            <a:endParaRPr lang="en-US" sz="1350" dirty="0"/>
          </a:p>
        </p:txBody>
      </p:sp>
      <p:sp>
        <p:nvSpPr>
          <p:cNvPr id="17" name="Shape 15"/>
          <p:cNvSpPr/>
          <p:nvPr/>
        </p:nvSpPr>
        <p:spPr>
          <a:xfrm>
            <a:off x="457200" y="4379976"/>
            <a:ext cx="11247120" cy="749808"/>
          </a:xfrm>
          <a:prstGeom prst="roundRect">
            <a:avLst>
              <a:gd name="adj" fmla="val 9756"/>
            </a:avLst>
          </a:prstGeom>
          <a:solidFill>
            <a:srgbClr val="FAFAFA"/>
          </a:solidFill>
          <a:ln/>
        </p:spPr>
      </p:sp>
      <p:sp>
        <p:nvSpPr>
          <p:cNvPr id="18" name="Shape 16"/>
          <p:cNvSpPr/>
          <p:nvPr/>
        </p:nvSpPr>
        <p:spPr>
          <a:xfrm>
            <a:off x="621792" y="4498848"/>
            <a:ext cx="502920" cy="502920"/>
          </a:xfrm>
          <a:prstGeom prst="ellipse">
            <a:avLst/>
          </a:prstGeom>
          <a:solidFill>
            <a:srgbClr val="C9A24B"/>
          </a:solidFill>
          <a:ln/>
        </p:spPr>
      </p:sp>
      <p:sp>
        <p:nvSpPr>
          <p:cNvPr id="19" name="Text 17"/>
          <p:cNvSpPr/>
          <p:nvPr/>
        </p:nvSpPr>
        <p:spPr>
          <a:xfrm>
            <a:off x="621792" y="4498848"/>
            <a:ext cx="502920" cy="502920"/>
          </a:xfrm>
          <a:prstGeom prst="rect">
            <a:avLst/>
          </a:prstGeom>
          <a:noFill/>
          <a:ln/>
        </p:spPr>
        <p:txBody>
          <a:bodyPr wrap="square"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4</a:t>
            </a:r>
            <a:endParaRPr lang="en-US" sz="1800" dirty="0"/>
          </a:p>
        </p:txBody>
      </p:sp>
      <p:sp>
        <p:nvSpPr>
          <p:cNvPr id="20" name="Text 18"/>
          <p:cNvSpPr/>
          <p:nvPr/>
        </p:nvSpPr>
        <p:spPr>
          <a:xfrm>
            <a:off x="1371600" y="4379976"/>
            <a:ext cx="10149840" cy="749808"/>
          </a:xfrm>
          <a:prstGeom prst="rect">
            <a:avLst/>
          </a:prstGeom>
          <a:noFill/>
          <a:ln/>
        </p:spPr>
        <p:txBody>
          <a:bodyPr wrap="square" rtlCol="0" anchor="ctr"/>
          <a:lstStyle/>
          <a:p>
            <a:pPr indent="0" marL="0">
              <a:buNone/>
            </a:pPr>
            <a:r>
              <a:rPr lang="en-US" sz="1350" dirty="0">
                <a:solidFill>
                  <a:srgbClr val="1E2430"/>
                </a:solidFill>
                <a:latin typeface="Calibri" pitchFamily="34" charset="0"/>
                <a:ea typeface="Calibri" pitchFamily="34" charset="-122"/>
                <a:cs typeface="Calibri" pitchFamily="34" charset="-120"/>
              </a:rPr>
              <a:t>How did the freedom struggle and India's civilisational heritage inspire the Constitution?</a:t>
            </a:r>
            <a:endParaRPr lang="en-US" sz="1350" dirty="0"/>
          </a:p>
        </p:txBody>
      </p:sp>
      <p:sp>
        <p:nvSpPr>
          <p:cNvPr id="21" name="Shape 19"/>
          <p:cNvSpPr/>
          <p:nvPr/>
        </p:nvSpPr>
        <p:spPr>
          <a:xfrm>
            <a:off x="457200" y="5276088"/>
            <a:ext cx="11247120" cy="749808"/>
          </a:xfrm>
          <a:prstGeom prst="roundRect">
            <a:avLst>
              <a:gd name="adj" fmla="val 9756"/>
            </a:avLst>
          </a:prstGeom>
          <a:solidFill>
            <a:srgbClr val="F5F5F5"/>
          </a:solidFill>
          <a:ln/>
        </p:spPr>
      </p:sp>
      <p:sp>
        <p:nvSpPr>
          <p:cNvPr id="22" name="Shape 20"/>
          <p:cNvSpPr/>
          <p:nvPr/>
        </p:nvSpPr>
        <p:spPr>
          <a:xfrm>
            <a:off x="621792" y="5394960"/>
            <a:ext cx="502920" cy="502920"/>
          </a:xfrm>
          <a:prstGeom prst="ellipse">
            <a:avLst/>
          </a:prstGeom>
          <a:solidFill>
            <a:srgbClr val="FF6B35"/>
          </a:solidFill>
          <a:ln/>
        </p:spPr>
      </p:sp>
      <p:sp>
        <p:nvSpPr>
          <p:cNvPr id="23" name="Text 21"/>
          <p:cNvSpPr/>
          <p:nvPr/>
        </p:nvSpPr>
        <p:spPr>
          <a:xfrm>
            <a:off x="621792" y="5394960"/>
            <a:ext cx="502920" cy="502920"/>
          </a:xfrm>
          <a:prstGeom prst="rect">
            <a:avLst/>
          </a:prstGeom>
          <a:noFill/>
          <a:ln/>
        </p:spPr>
        <p:txBody>
          <a:bodyPr wrap="square"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5</a:t>
            </a:r>
            <a:endParaRPr lang="en-US" sz="1800" dirty="0"/>
          </a:p>
        </p:txBody>
      </p:sp>
      <p:sp>
        <p:nvSpPr>
          <p:cNvPr id="24" name="Text 22"/>
          <p:cNvSpPr/>
          <p:nvPr/>
        </p:nvSpPr>
        <p:spPr>
          <a:xfrm>
            <a:off x="1371600" y="5276088"/>
            <a:ext cx="10149840" cy="749808"/>
          </a:xfrm>
          <a:prstGeom prst="rect">
            <a:avLst/>
          </a:prstGeom>
          <a:noFill/>
          <a:ln/>
        </p:spPr>
        <p:txBody>
          <a:bodyPr wrap="square" rtlCol="0" anchor="ctr"/>
          <a:lstStyle/>
          <a:p>
            <a:pPr indent="0" marL="0">
              <a:buNone/>
            </a:pPr>
            <a:r>
              <a:rPr lang="en-US" sz="1350" dirty="0">
                <a:solidFill>
                  <a:srgbClr val="1E2430"/>
                </a:solidFill>
                <a:latin typeface="Calibri" pitchFamily="34" charset="0"/>
                <a:ea typeface="Calibri" pitchFamily="34" charset="-122"/>
                <a:cs typeface="Calibri" pitchFamily="34" charset="-120"/>
              </a:rPr>
              <a:t>Have we, as a society, achieved all the ideals of the Constitution? What can citizens do?</a:t>
            </a:r>
            <a:endParaRPr lang="en-US" sz="1350" dirty="0"/>
          </a:p>
        </p:txBody>
      </p:sp>
      <p:sp>
        <p:nvSpPr>
          <p:cNvPr id="25" name="Text 23"/>
          <p:cNvSpPr/>
          <p:nvPr/>
        </p:nvSpPr>
        <p:spPr>
          <a:xfrm>
            <a:off x="457200" y="6537960"/>
            <a:ext cx="7315200" cy="274320"/>
          </a:xfrm>
          <a:prstGeom prst="rect">
            <a:avLst/>
          </a:prstGeom>
          <a:noFill/>
          <a:ln/>
        </p:spPr>
        <p:txBody>
          <a:bodyPr wrap="square" rtlCol="0" anchor="ctr"/>
          <a:lstStyle/>
          <a:p>
            <a:pPr algn="l" indent="0" marL="0">
              <a:buNone/>
            </a:pPr>
            <a:r>
              <a:rPr lang="en-US" sz="900" dirty="0">
                <a:solidFill>
                  <a:srgbClr val="9AA3B2"/>
                </a:solidFill>
                <a:latin typeface="Calibri" pitchFamily="34" charset="0"/>
                <a:ea typeface="Calibri" pitchFamily="34" charset="-122"/>
                <a:cs typeface="Calibri" pitchFamily="34" charset="-120"/>
              </a:rPr>
              <a:t>Grade 7 · Governance and Democracy · Ch. 10</a:t>
            </a:r>
            <a:endParaRPr lang="en-US" sz="900" dirty="0"/>
          </a:p>
        </p:txBody>
      </p:sp>
      <p:sp>
        <p:nvSpPr>
          <p:cNvPr id="26" name="Text 24"/>
          <p:cNvSpPr/>
          <p:nvPr/>
        </p:nvSpPr>
        <p:spPr>
          <a:xfrm>
            <a:off x="11521440" y="6537960"/>
            <a:ext cx="457200" cy="274320"/>
          </a:xfrm>
          <a:prstGeom prst="rect">
            <a:avLst/>
          </a:prstGeom>
          <a:noFill/>
          <a:ln/>
        </p:spPr>
        <p:txBody>
          <a:bodyPr wrap="square" rtlCol="0" anchor="ctr"/>
          <a:lstStyle/>
          <a:p>
            <a:pPr algn="r" indent="0" marL="0">
              <a:buNone/>
            </a:pPr>
            <a:r>
              <a:rPr lang="en-US" sz="900" dirty="0">
                <a:solidFill>
                  <a:srgbClr val="9AA3B2"/>
                </a:solidFill>
                <a:latin typeface="Calibri" pitchFamily="34" charset="0"/>
                <a:ea typeface="Calibri" pitchFamily="34" charset="-122"/>
                <a:cs typeface="Calibri" pitchFamily="34" charset="-120"/>
              </a:rPr>
              <a:t>18</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411480"/>
            <a:ext cx="2377440" cy="365760"/>
          </a:xfrm>
          <a:prstGeom prst="roundRect">
            <a:avLst>
              <a:gd name="adj" fmla="val 20000"/>
            </a:avLst>
          </a:prstGeom>
          <a:solidFill>
            <a:srgbClr val="16205A"/>
          </a:solidFill>
          <a:ln/>
        </p:spPr>
      </p:sp>
      <p:sp>
        <p:nvSpPr>
          <p:cNvPr id="3" name="Text 1"/>
          <p:cNvSpPr/>
          <p:nvPr/>
        </p:nvSpPr>
        <p:spPr>
          <a:xfrm>
            <a:off x="457200" y="411480"/>
            <a:ext cx="2377440" cy="365760"/>
          </a:xfrm>
          <a:prstGeom prst="rect">
            <a:avLst/>
          </a:prstGeom>
          <a:noFill/>
          <a:ln/>
        </p:spPr>
        <p:txBody>
          <a:bodyPr wrap="square" rtlCol="0" anchor="ctr"/>
          <a:lstStyle/>
          <a:p>
            <a:pPr algn="ctr" indent="0" marL="0">
              <a:buNone/>
            </a:pPr>
            <a:r>
              <a:rPr lang="en-US" sz="1200" b="1" spc="100" kern="0" dirty="0">
                <a:solidFill>
                  <a:srgbClr val="FFFFFF"/>
                </a:solidFill>
                <a:latin typeface="Calibri" pitchFamily="34" charset="0"/>
                <a:ea typeface="Calibri" pitchFamily="34" charset="-122"/>
                <a:cs typeface="Calibri" pitchFamily="34" charset="-120"/>
              </a:rPr>
              <a:t>FOR THE TEACHER</a:t>
            </a:r>
            <a:endParaRPr lang="en-US" sz="1200" dirty="0"/>
          </a:p>
        </p:txBody>
      </p:sp>
      <p:sp>
        <p:nvSpPr>
          <p:cNvPr id="4" name="Text 2"/>
          <p:cNvSpPr/>
          <p:nvPr/>
        </p:nvSpPr>
        <p:spPr>
          <a:xfrm>
            <a:off x="457200" y="868680"/>
            <a:ext cx="11247120" cy="822960"/>
          </a:xfrm>
          <a:prstGeom prst="rect">
            <a:avLst/>
          </a:prstGeom>
          <a:noFill/>
          <a:ln/>
        </p:spPr>
        <p:txBody>
          <a:bodyPr wrap="square" rtlCol="0" anchor="ctr"/>
          <a:lstStyle/>
          <a:p>
            <a:pPr algn="l" indent="0" marL="0">
              <a:buNone/>
            </a:pPr>
            <a:r>
              <a:rPr lang="en-US" sz="3200" b="1" dirty="0">
                <a:solidFill>
                  <a:srgbClr val="16205A"/>
                </a:solidFill>
                <a:latin typeface="Cambria" pitchFamily="34" charset="0"/>
                <a:ea typeface="Cambria" pitchFamily="34" charset="-122"/>
                <a:cs typeface="Cambria" pitchFamily="34" charset="-120"/>
              </a:rPr>
              <a:t>Classroom Activity Ideas</a:t>
            </a:r>
            <a:endParaRPr lang="en-US" sz="3200" dirty="0"/>
          </a:p>
        </p:txBody>
      </p:sp>
      <p:sp>
        <p:nvSpPr>
          <p:cNvPr id="5" name="Shape 3"/>
          <p:cNvSpPr/>
          <p:nvPr/>
        </p:nvSpPr>
        <p:spPr>
          <a:xfrm>
            <a:off x="457200" y="1691640"/>
            <a:ext cx="5394960" cy="1920240"/>
          </a:xfrm>
          <a:prstGeom prst="roundRect">
            <a:avLst>
              <a:gd name="adj" fmla="val 4762"/>
            </a:avLst>
          </a:prstGeom>
          <a:solidFill>
            <a:srgbClr val="F7F7F7"/>
          </a:solidFill>
          <a:ln/>
        </p:spPr>
      </p:sp>
      <p:sp>
        <p:nvSpPr>
          <p:cNvPr id="6" name="Shape 4"/>
          <p:cNvSpPr/>
          <p:nvPr/>
        </p:nvSpPr>
        <p:spPr>
          <a:xfrm>
            <a:off x="685800" y="1920240"/>
            <a:ext cx="457200" cy="457200"/>
          </a:xfrm>
          <a:prstGeom prst="ellipse">
            <a:avLst/>
          </a:prstGeom>
          <a:solidFill>
            <a:srgbClr val="FF6B35"/>
          </a:solidFill>
          <a:ln/>
        </p:spPr>
      </p:sp>
      <p:sp>
        <p:nvSpPr>
          <p:cNvPr id="7" name="Text 5"/>
          <p:cNvSpPr/>
          <p:nvPr/>
        </p:nvSpPr>
        <p:spPr>
          <a:xfrm>
            <a:off x="1325880" y="1874520"/>
            <a:ext cx="4297680" cy="502920"/>
          </a:xfrm>
          <a:prstGeom prst="rect">
            <a:avLst/>
          </a:prstGeom>
          <a:noFill/>
          <a:ln/>
        </p:spPr>
        <p:txBody>
          <a:bodyPr wrap="square" rtlCol="0" anchor="ctr"/>
          <a:lstStyle/>
          <a:p>
            <a:pPr indent="0" marL="0">
              <a:buNone/>
            </a:pPr>
            <a:r>
              <a:rPr lang="en-US" sz="1500" b="1" dirty="0">
                <a:solidFill>
                  <a:srgbClr val="1E2430"/>
                </a:solidFill>
                <a:latin typeface="Calibri" pitchFamily="34" charset="0"/>
                <a:ea typeface="Calibri" pitchFamily="34" charset="-122"/>
                <a:cs typeface="Calibri" pitchFamily="34" charset="-120"/>
              </a:rPr>
              <a:t>Rulebook-Making</a:t>
            </a:r>
            <a:endParaRPr lang="en-US" sz="1500" dirty="0"/>
          </a:p>
        </p:txBody>
      </p:sp>
      <p:sp>
        <p:nvSpPr>
          <p:cNvPr id="8" name="Text 6"/>
          <p:cNvSpPr/>
          <p:nvPr/>
        </p:nvSpPr>
        <p:spPr>
          <a:xfrm>
            <a:off x="731520" y="2514600"/>
            <a:ext cx="4846320" cy="1005840"/>
          </a:xfrm>
          <a:prstGeom prst="rect">
            <a:avLst/>
          </a:prstGeom>
          <a:noFill/>
          <a:ln/>
        </p:spPr>
        <p:txBody>
          <a:bodyPr wrap="square" rtlCol="0" anchor="ctr"/>
          <a:lstStyle/>
          <a:p>
            <a:pPr indent="0" marL="0">
              <a:lnSpc>
                <a:spcPct val="130000"/>
              </a:lnSpc>
              <a:buNone/>
            </a:pPr>
            <a:r>
              <a:rPr lang="en-US" sz="1200" dirty="0">
                <a:solidFill>
                  <a:srgbClr val="555C6B"/>
                </a:solidFill>
                <a:latin typeface="Calibri" pitchFamily="34" charset="0"/>
                <a:ea typeface="Calibri" pitchFamily="34" charset="-122"/>
                <a:cs typeface="Calibri" pitchFamily="34" charset="-120"/>
              </a:rPr>
              <a:t>Groups list rules of a favourite game, present &amp; negotiate a common set — mirrors Constitution-making</a:t>
            </a:r>
            <a:endParaRPr lang="en-US" sz="1200" dirty="0"/>
          </a:p>
        </p:txBody>
      </p:sp>
      <p:sp>
        <p:nvSpPr>
          <p:cNvPr id="9" name="Shape 7"/>
          <p:cNvSpPr/>
          <p:nvPr/>
        </p:nvSpPr>
        <p:spPr>
          <a:xfrm>
            <a:off x="6080760" y="1691640"/>
            <a:ext cx="5394960" cy="1920240"/>
          </a:xfrm>
          <a:prstGeom prst="roundRect">
            <a:avLst>
              <a:gd name="adj" fmla="val 4762"/>
            </a:avLst>
          </a:prstGeom>
          <a:solidFill>
            <a:srgbClr val="F7F7F7"/>
          </a:solidFill>
          <a:ln/>
        </p:spPr>
      </p:sp>
      <p:sp>
        <p:nvSpPr>
          <p:cNvPr id="10" name="Shape 8"/>
          <p:cNvSpPr/>
          <p:nvPr/>
        </p:nvSpPr>
        <p:spPr>
          <a:xfrm>
            <a:off x="6309360" y="1920240"/>
            <a:ext cx="457200" cy="457200"/>
          </a:xfrm>
          <a:prstGeom prst="ellipse">
            <a:avLst/>
          </a:prstGeom>
          <a:solidFill>
            <a:srgbClr val="138A57"/>
          </a:solidFill>
          <a:ln/>
        </p:spPr>
      </p:sp>
      <p:sp>
        <p:nvSpPr>
          <p:cNvPr id="11" name="Text 9"/>
          <p:cNvSpPr/>
          <p:nvPr/>
        </p:nvSpPr>
        <p:spPr>
          <a:xfrm>
            <a:off x="6949440" y="1874520"/>
            <a:ext cx="4297680" cy="502920"/>
          </a:xfrm>
          <a:prstGeom prst="rect">
            <a:avLst/>
          </a:prstGeom>
          <a:noFill/>
          <a:ln/>
        </p:spPr>
        <p:txBody>
          <a:bodyPr wrap="square" rtlCol="0" anchor="ctr"/>
          <a:lstStyle/>
          <a:p>
            <a:pPr indent="0" marL="0">
              <a:buNone/>
            </a:pPr>
            <a:r>
              <a:rPr lang="en-US" sz="1500" b="1" dirty="0">
                <a:solidFill>
                  <a:srgbClr val="1E2430"/>
                </a:solidFill>
                <a:latin typeface="Calibri" pitchFamily="34" charset="0"/>
                <a:ea typeface="Calibri" pitchFamily="34" charset="-122"/>
                <a:cs typeface="Calibri" pitchFamily="34" charset="-120"/>
              </a:rPr>
              <a:t>Local Constitution-Makers</a:t>
            </a:r>
            <a:endParaRPr lang="en-US" sz="1500" dirty="0"/>
          </a:p>
        </p:txBody>
      </p:sp>
      <p:sp>
        <p:nvSpPr>
          <p:cNvPr id="12" name="Text 10"/>
          <p:cNvSpPr/>
          <p:nvPr/>
        </p:nvSpPr>
        <p:spPr>
          <a:xfrm>
            <a:off x="6355080" y="2514600"/>
            <a:ext cx="4846320" cy="1005840"/>
          </a:xfrm>
          <a:prstGeom prst="rect">
            <a:avLst/>
          </a:prstGeom>
          <a:noFill/>
          <a:ln/>
        </p:spPr>
        <p:txBody>
          <a:bodyPr wrap="square" rtlCol="0" anchor="ctr"/>
          <a:lstStyle/>
          <a:p>
            <a:pPr indent="0" marL="0">
              <a:lnSpc>
                <a:spcPct val="130000"/>
              </a:lnSpc>
              <a:buNone/>
            </a:pPr>
            <a:r>
              <a:rPr lang="en-US" sz="1200" dirty="0">
                <a:solidFill>
                  <a:srgbClr val="555C6B"/>
                </a:solidFill>
                <a:latin typeface="Calibri" pitchFamily="34" charset="0"/>
                <a:ea typeface="Calibri" pitchFamily="34" charset="-122"/>
                <a:cs typeface="Calibri" pitchFamily="34" charset="-120"/>
              </a:rPr>
              <a:t>Research names from your region who joined the Constituent Assembly (use sansad.in resource)</a:t>
            </a:r>
            <a:endParaRPr lang="en-US" sz="1200" dirty="0"/>
          </a:p>
        </p:txBody>
      </p:sp>
      <p:sp>
        <p:nvSpPr>
          <p:cNvPr id="13" name="Shape 11"/>
          <p:cNvSpPr/>
          <p:nvPr/>
        </p:nvSpPr>
        <p:spPr>
          <a:xfrm>
            <a:off x="457200" y="3840480"/>
            <a:ext cx="5394960" cy="1920240"/>
          </a:xfrm>
          <a:prstGeom prst="roundRect">
            <a:avLst>
              <a:gd name="adj" fmla="val 4762"/>
            </a:avLst>
          </a:prstGeom>
          <a:solidFill>
            <a:srgbClr val="F7F7F7"/>
          </a:solidFill>
          <a:ln/>
        </p:spPr>
      </p:sp>
      <p:sp>
        <p:nvSpPr>
          <p:cNvPr id="14" name="Shape 12"/>
          <p:cNvSpPr/>
          <p:nvPr/>
        </p:nvSpPr>
        <p:spPr>
          <a:xfrm>
            <a:off x="685800" y="4069080"/>
            <a:ext cx="457200" cy="457200"/>
          </a:xfrm>
          <a:prstGeom prst="ellipse">
            <a:avLst/>
          </a:prstGeom>
          <a:solidFill>
            <a:srgbClr val="16205A"/>
          </a:solidFill>
          <a:ln/>
        </p:spPr>
      </p:sp>
      <p:sp>
        <p:nvSpPr>
          <p:cNvPr id="15" name="Text 13"/>
          <p:cNvSpPr/>
          <p:nvPr/>
        </p:nvSpPr>
        <p:spPr>
          <a:xfrm>
            <a:off x="1325880" y="4023360"/>
            <a:ext cx="4297680" cy="502920"/>
          </a:xfrm>
          <a:prstGeom prst="rect">
            <a:avLst/>
          </a:prstGeom>
          <a:noFill/>
          <a:ln/>
        </p:spPr>
        <p:txBody>
          <a:bodyPr wrap="square" rtlCol="0" anchor="ctr"/>
          <a:lstStyle/>
          <a:p>
            <a:pPr indent="0" marL="0">
              <a:buNone/>
            </a:pPr>
            <a:r>
              <a:rPr lang="en-US" sz="1500" b="1" dirty="0">
                <a:solidFill>
                  <a:srgbClr val="1E2430"/>
                </a:solidFill>
                <a:latin typeface="Calibri" pitchFamily="34" charset="0"/>
                <a:ea typeface="Calibri" pitchFamily="34" charset="-122"/>
                <a:cs typeface="Calibri" pitchFamily="34" charset="-120"/>
              </a:rPr>
              <a:t>Preamble Table</a:t>
            </a:r>
            <a:endParaRPr lang="en-US" sz="1500" dirty="0"/>
          </a:p>
        </p:txBody>
      </p:sp>
      <p:sp>
        <p:nvSpPr>
          <p:cNvPr id="16" name="Text 14"/>
          <p:cNvSpPr/>
          <p:nvPr/>
        </p:nvSpPr>
        <p:spPr>
          <a:xfrm>
            <a:off x="731520" y="4663440"/>
            <a:ext cx="4846320" cy="1005840"/>
          </a:xfrm>
          <a:prstGeom prst="rect">
            <a:avLst/>
          </a:prstGeom>
          <a:noFill/>
          <a:ln/>
        </p:spPr>
        <p:txBody>
          <a:bodyPr wrap="square" rtlCol="0" anchor="ctr"/>
          <a:lstStyle/>
          <a:p>
            <a:pPr indent="0" marL="0">
              <a:lnSpc>
                <a:spcPct val="130000"/>
              </a:lnSpc>
              <a:buNone/>
            </a:pPr>
            <a:r>
              <a:rPr lang="en-US" sz="1200" dirty="0">
                <a:solidFill>
                  <a:srgbClr val="555C6B"/>
                </a:solidFill>
                <a:latin typeface="Calibri" pitchFamily="34" charset="0"/>
                <a:ea typeface="Calibri" pitchFamily="34" charset="-122"/>
                <a:cs typeface="Calibri" pitchFamily="34" charset="-120"/>
              </a:rPr>
              <a:t>Complete the 'How we see it in daily life' table for Sovereign, Republic, Liberty, Equality, Fraternity</a:t>
            </a:r>
            <a:endParaRPr lang="en-US" sz="1200" dirty="0"/>
          </a:p>
        </p:txBody>
      </p:sp>
      <p:sp>
        <p:nvSpPr>
          <p:cNvPr id="17" name="Shape 15"/>
          <p:cNvSpPr/>
          <p:nvPr/>
        </p:nvSpPr>
        <p:spPr>
          <a:xfrm>
            <a:off x="6080760" y="3840480"/>
            <a:ext cx="5394960" cy="1920240"/>
          </a:xfrm>
          <a:prstGeom prst="roundRect">
            <a:avLst>
              <a:gd name="adj" fmla="val 4762"/>
            </a:avLst>
          </a:prstGeom>
          <a:solidFill>
            <a:srgbClr val="F7F7F7"/>
          </a:solidFill>
          <a:ln/>
        </p:spPr>
      </p:sp>
      <p:sp>
        <p:nvSpPr>
          <p:cNvPr id="18" name="Shape 16"/>
          <p:cNvSpPr/>
          <p:nvPr/>
        </p:nvSpPr>
        <p:spPr>
          <a:xfrm>
            <a:off x="6309360" y="4069080"/>
            <a:ext cx="457200" cy="457200"/>
          </a:xfrm>
          <a:prstGeom prst="ellipse">
            <a:avLst/>
          </a:prstGeom>
          <a:solidFill>
            <a:srgbClr val="C9A24B"/>
          </a:solidFill>
          <a:ln/>
        </p:spPr>
      </p:sp>
      <p:sp>
        <p:nvSpPr>
          <p:cNvPr id="19" name="Text 17"/>
          <p:cNvSpPr/>
          <p:nvPr/>
        </p:nvSpPr>
        <p:spPr>
          <a:xfrm>
            <a:off x="6949440" y="4023360"/>
            <a:ext cx="4297680" cy="502920"/>
          </a:xfrm>
          <a:prstGeom prst="rect">
            <a:avLst/>
          </a:prstGeom>
          <a:noFill/>
          <a:ln/>
        </p:spPr>
        <p:txBody>
          <a:bodyPr wrap="square" rtlCol="0" anchor="ctr"/>
          <a:lstStyle/>
          <a:p>
            <a:pPr indent="0" marL="0">
              <a:buNone/>
            </a:pPr>
            <a:r>
              <a:rPr lang="en-US" sz="1500" b="1" dirty="0">
                <a:solidFill>
                  <a:srgbClr val="1E2430"/>
                </a:solidFill>
                <a:latin typeface="Calibri" pitchFamily="34" charset="0"/>
                <a:ea typeface="Calibri" pitchFamily="34" charset="-122"/>
                <a:cs typeface="Calibri" pitchFamily="34" charset="-120"/>
              </a:rPr>
              <a:t>Crossword Challenge</a:t>
            </a:r>
            <a:endParaRPr lang="en-US" sz="1500" dirty="0"/>
          </a:p>
        </p:txBody>
      </p:sp>
      <p:sp>
        <p:nvSpPr>
          <p:cNvPr id="20" name="Text 18"/>
          <p:cNvSpPr/>
          <p:nvPr/>
        </p:nvSpPr>
        <p:spPr>
          <a:xfrm>
            <a:off x="6355080" y="4663440"/>
            <a:ext cx="4846320" cy="1005840"/>
          </a:xfrm>
          <a:prstGeom prst="rect">
            <a:avLst/>
          </a:prstGeom>
          <a:noFill/>
          <a:ln/>
        </p:spPr>
        <p:txBody>
          <a:bodyPr wrap="square" rtlCol="0" anchor="ctr"/>
          <a:lstStyle/>
          <a:p>
            <a:pPr indent="0" marL="0">
              <a:lnSpc>
                <a:spcPct val="130000"/>
              </a:lnSpc>
              <a:buNone/>
            </a:pPr>
            <a:r>
              <a:rPr lang="en-US" sz="1200" dirty="0">
                <a:solidFill>
                  <a:srgbClr val="555C6B"/>
                </a:solidFill>
                <a:latin typeface="Calibri" pitchFamily="34" charset="0"/>
                <a:ea typeface="Calibri" pitchFamily="34" charset="-122"/>
                <a:cs typeface="Calibri" pitchFamily="34" charset="-120"/>
              </a:rPr>
              <a:t>Solve the textbook crossword to reinforce key vocabulary (Constituent Assembly, Preamble, Supreme Court...)</a:t>
            </a:r>
            <a:endParaRPr lang="en-US" sz="1200" dirty="0"/>
          </a:p>
        </p:txBody>
      </p:sp>
      <p:sp>
        <p:nvSpPr>
          <p:cNvPr id="21" name="Text 19"/>
          <p:cNvSpPr/>
          <p:nvPr/>
        </p:nvSpPr>
        <p:spPr>
          <a:xfrm>
            <a:off x="457200" y="6537960"/>
            <a:ext cx="7315200" cy="274320"/>
          </a:xfrm>
          <a:prstGeom prst="rect">
            <a:avLst/>
          </a:prstGeom>
          <a:noFill/>
          <a:ln/>
        </p:spPr>
        <p:txBody>
          <a:bodyPr wrap="square" rtlCol="0" anchor="ctr"/>
          <a:lstStyle/>
          <a:p>
            <a:pPr algn="l" indent="0" marL="0">
              <a:buNone/>
            </a:pPr>
            <a:r>
              <a:rPr lang="en-US" sz="900" dirty="0">
                <a:solidFill>
                  <a:srgbClr val="9AA3B2"/>
                </a:solidFill>
                <a:latin typeface="Calibri" pitchFamily="34" charset="0"/>
                <a:ea typeface="Calibri" pitchFamily="34" charset="-122"/>
                <a:cs typeface="Calibri" pitchFamily="34" charset="-120"/>
              </a:rPr>
              <a:t>Grade 7 · Governance and Democracy · Ch. 10</a:t>
            </a:r>
            <a:endParaRPr lang="en-US" sz="900" dirty="0"/>
          </a:p>
        </p:txBody>
      </p:sp>
      <p:sp>
        <p:nvSpPr>
          <p:cNvPr id="22" name="Text 20"/>
          <p:cNvSpPr/>
          <p:nvPr/>
        </p:nvSpPr>
        <p:spPr>
          <a:xfrm>
            <a:off x="11521440" y="6537960"/>
            <a:ext cx="457200" cy="274320"/>
          </a:xfrm>
          <a:prstGeom prst="rect">
            <a:avLst/>
          </a:prstGeom>
          <a:noFill/>
          <a:ln/>
        </p:spPr>
        <p:txBody>
          <a:bodyPr wrap="square" rtlCol="0" anchor="ctr"/>
          <a:lstStyle/>
          <a:p>
            <a:pPr algn="r" indent="0" marL="0">
              <a:buNone/>
            </a:pPr>
            <a:r>
              <a:rPr lang="en-US" sz="900" dirty="0">
                <a:solidFill>
                  <a:srgbClr val="9AA3B2"/>
                </a:solidFill>
                <a:latin typeface="Calibri" pitchFamily="34" charset="0"/>
                <a:ea typeface="Calibri" pitchFamily="34" charset="-122"/>
                <a:cs typeface="Calibri" pitchFamily="34" charset="-120"/>
              </a:rPr>
              <a:t>19</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411480"/>
            <a:ext cx="2377440" cy="365760"/>
          </a:xfrm>
          <a:prstGeom prst="roundRect">
            <a:avLst>
              <a:gd name="adj" fmla="val 20000"/>
            </a:avLst>
          </a:prstGeom>
          <a:solidFill>
            <a:srgbClr val="138A57"/>
          </a:solidFill>
          <a:ln/>
        </p:spPr>
      </p:sp>
      <p:sp>
        <p:nvSpPr>
          <p:cNvPr id="3" name="Text 1"/>
          <p:cNvSpPr/>
          <p:nvPr/>
        </p:nvSpPr>
        <p:spPr>
          <a:xfrm>
            <a:off x="457200" y="411480"/>
            <a:ext cx="2377440" cy="365760"/>
          </a:xfrm>
          <a:prstGeom prst="rect">
            <a:avLst/>
          </a:prstGeom>
          <a:noFill/>
          <a:ln/>
        </p:spPr>
        <p:txBody>
          <a:bodyPr wrap="square" rtlCol="0" anchor="ctr"/>
          <a:lstStyle/>
          <a:p>
            <a:pPr algn="ctr" indent="0" marL="0">
              <a:buNone/>
            </a:pPr>
            <a:r>
              <a:rPr lang="en-US" sz="1200" b="1" spc="100" kern="0" dirty="0">
                <a:solidFill>
                  <a:srgbClr val="FFFFFF"/>
                </a:solidFill>
                <a:latin typeface="Calibri" pitchFamily="34" charset="0"/>
                <a:ea typeface="Calibri" pitchFamily="34" charset="-122"/>
                <a:cs typeface="Calibri" pitchFamily="34" charset="-120"/>
              </a:rPr>
              <a:t>WARM-UP</a:t>
            </a:r>
            <a:endParaRPr lang="en-US" sz="1200" dirty="0"/>
          </a:p>
        </p:txBody>
      </p:sp>
      <p:sp>
        <p:nvSpPr>
          <p:cNvPr id="4" name="Text 2"/>
          <p:cNvSpPr/>
          <p:nvPr/>
        </p:nvSpPr>
        <p:spPr>
          <a:xfrm>
            <a:off x="457200" y="868680"/>
            <a:ext cx="11247120" cy="822960"/>
          </a:xfrm>
          <a:prstGeom prst="rect">
            <a:avLst/>
          </a:prstGeom>
          <a:noFill/>
          <a:ln/>
        </p:spPr>
        <p:txBody>
          <a:bodyPr wrap="square" rtlCol="0" anchor="ctr"/>
          <a:lstStyle/>
          <a:p>
            <a:pPr algn="l" indent="0" marL="0">
              <a:buNone/>
            </a:pPr>
            <a:r>
              <a:rPr lang="en-US" sz="3200" b="1" dirty="0">
                <a:solidFill>
                  <a:srgbClr val="16205A"/>
                </a:solidFill>
                <a:latin typeface="Cambria" pitchFamily="34" charset="0"/>
                <a:ea typeface="Cambria" pitchFamily="34" charset="-122"/>
                <a:cs typeface="Cambria" pitchFamily="34" charset="-120"/>
              </a:rPr>
              <a:t>The Big Questions</a:t>
            </a:r>
            <a:endParaRPr lang="en-US" sz="3200" dirty="0"/>
          </a:p>
        </p:txBody>
      </p:sp>
      <p:sp>
        <p:nvSpPr>
          <p:cNvPr id="5" name="Text 3"/>
          <p:cNvSpPr/>
          <p:nvPr/>
        </p:nvSpPr>
        <p:spPr>
          <a:xfrm>
            <a:off x="457200" y="1417320"/>
            <a:ext cx="10058400" cy="365760"/>
          </a:xfrm>
          <a:prstGeom prst="rect">
            <a:avLst/>
          </a:prstGeom>
          <a:noFill/>
          <a:ln/>
        </p:spPr>
        <p:txBody>
          <a:bodyPr wrap="square" rtlCol="0" anchor="ctr"/>
          <a:lstStyle/>
          <a:p>
            <a:pPr indent="0" marL="0">
              <a:buNone/>
            </a:pPr>
            <a:r>
              <a:rPr lang="en-US" sz="1400" i="1" dirty="0">
                <a:solidFill>
                  <a:srgbClr val="555C6B"/>
                </a:solidFill>
                <a:latin typeface="Calibri" pitchFamily="34" charset="0"/>
                <a:ea typeface="Calibri" pitchFamily="34" charset="-122"/>
                <a:cs typeface="Calibri" pitchFamily="34" charset="-120"/>
              </a:rPr>
              <a:t>Today's learning goals — keep these in mind as we go</a:t>
            </a:r>
            <a:endParaRPr lang="en-US" sz="1400" dirty="0"/>
          </a:p>
        </p:txBody>
      </p:sp>
      <p:sp>
        <p:nvSpPr>
          <p:cNvPr id="6" name="Shape 4"/>
          <p:cNvSpPr/>
          <p:nvPr/>
        </p:nvSpPr>
        <p:spPr>
          <a:xfrm>
            <a:off x="457200" y="2011680"/>
            <a:ext cx="10789920" cy="868680"/>
          </a:xfrm>
          <a:prstGeom prst="roundRect">
            <a:avLst>
              <a:gd name="adj" fmla="val 8421"/>
            </a:avLst>
          </a:prstGeom>
          <a:solidFill>
            <a:srgbClr val="F5F5F5"/>
          </a:solidFill>
          <a:ln/>
        </p:spPr>
      </p:sp>
      <p:sp>
        <p:nvSpPr>
          <p:cNvPr id="7" name="Shape 5"/>
          <p:cNvSpPr/>
          <p:nvPr/>
        </p:nvSpPr>
        <p:spPr>
          <a:xfrm>
            <a:off x="640080" y="2167128"/>
            <a:ext cx="548640" cy="548640"/>
          </a:xfrm>
          <a:prstGeom prst="ellipse">
            <a:avLst/>
          </a:prstGeom>
          <a:solidFill>
            <a:srgbClr val="FF6B35"/>
          </a:solidFill>
          <a:ln/>
        </p:spPr>
      </p:sp>
      <p:sp>
        <p:nvSpPr>
          <p:cNvPr id="8" name="Text 6"/>
          <p:cNvSpPr/>
          <p:nvPr/>
        </p:nvSpPr>
        <p:spPr>
          <a:xfrm>
            <a:off x="640080" y="2167128"/>
            <a:ext cx="548640" cy="548640"/>
          </a:xfrm>
          <a:prstGeom prst="rect">
            <a:avLst/>
          </a:prstGeom>
          <a:noFill/>
          <a:ln/>
        </p:spPr>
        <p:txBody>
          <a:bodyPr wrap="square" rtlCol="0" anchor="ctr"/>
          <a:lstStyle/>
          <a:p>
            <a:pPr algn="ctr" indent="0" marL="0">
              <a:buNone/>
            </a:pPr>
            <a:r>
              <a:rPr lang="en-US" sz="2200" b="1" dirty="0">
                <a:solidFill>
                  <a:srgbClr val="FFFFFF"/>
                </a:solidFill>
                <a:latin typeface="Calibri" pitchFamily="34" charset="0"/>
                <a:ea typeface="Calibri" pitchFamily="34" charset="-122"/>
                <a:cs typeface="Calibri" pitchFamily="34" charset="-120"/>
              </a:rPr>
              <a:t>1</a:t>
            </a:r>
            <a:endParaRPr lang="en-US" sz="2200" dirty="0"/>
          </a:p>
        </p:txBody>
      </p:sp>
      <p:sp>
        <p:nvSpPr>
          <p:cNvPr id="9" name="Text 7"/>
          <p:cNvSpPr/>
          <p:nvPr/>
        </p:nvSpPr>
        <p:spPr>
          <a:xfrm>
            <a:off x="1417320" y="2011680"/>
            <a:ext cx="9601200" cy="868680"/>
          </a:xfrm>
          <a:prstGeom prst="rect">
            <a:avLst/>
          </a:prstGeom>
          <a:noFill/>
          <a:ln/>
        </p:spPr>
        <p:txBody>
          <a:bodyPr wrap="square" rtlCol="0" anchor="ctr"/>
          <a:lstStyle/>
          <a:p>
            <a:pPr indent="0" marL="0">
              <a:buNone/>
            </a:pPr>
            <a:r>
              <a:rPr lang="en-US" sz="1500" dirty="0">
                <a:solidFill>
                  <a:srgbClr val="1E2430"/>
                </a:solidFill>
                <a:latin typeface="Calibri" pitchFamily="34" charset="0"/>
                <a:ea typeface="Calibri" pitchFamily="34" charset="-122"/>
                <a:cs typeface="Calibri" pitchFamily="34" charset="-120"/>
              </a:rPr>
              <a:t>What is a constitution, and why do we need one?</a:t>
            </a:r>
            <a:endParaRPr lang="en-US" sz="1500" dirty="0"/>
          </a:p>
        </p:txBody>
      </p:sp>
      <p:sp>
        <p:nvSpPr>
          <p:cNvPr id="10" name="Shape 8"/>
          <p:cNvSpPr/>
          <p:nvPr/>
        </p:nvSpPr>
        <p:spPr>
          <a:xfrm>
            <a:off x="457200" y="3017520"/>
            <a:ext cx="10789920" cy="868680"/>
          </a:xfrm>
          <a:prstGeom prst="roundRect">
            <a:avLst>
              <a:gd name="adj" fmla="val 8421"/>
            </a:avLst>
          </a:prstGeom>
          <a:solidFill>
            <a:srgbClr val="F5F5F5"/>
          </a:solidFill>
          <a:ln/>
        </p:spPr>
      </p:sp>
      <p:sp>
        <p:nvSpPr>
          <p:cNvPr id="11" name="Shape 9"/>
          <p:cNvSpPr/>
          <p:nvPr/>
        </p:nvSpPr>
        <p:spPr>
          <a:xfrm>
            <a:off x="640080" y="3172968"/>
            <a:ext cx="548640" cy="548640"/>
          </a:xfrm>
          <a:prstGeom prst="ellipse">
            <a:avLst/>
          </a:prstGeom>
          <a:solidFill>
            <a:srgbClr val="138A57"/>
          </a:solidFill>
          <a:ln/>
        </p:spPr>
      </p:sp>
      <p:sp>
        <p:nvSpPr>
          <p:cNvPr id="12" name="Text 10"/>
          <p:cNvSpPr/>
          <p:nvPr/>
        </p:nvSpPr>
        <p:spPr>
          <a:xfrm>
            <a:off x="640080" y="3172968"/>
            <a:ext cx="548640" cy="548640"/>
          </a:xfrm>
          <a:prstGeom prst="rect">
            <a:avLst/>
          </a:prstGeom>
          <a:noFill/>
          <a:ln/>
        </p:spPr>
        <p:txBody>
          <a:bodyPr wrap="square" rtlCol="0" anchor="ctr"/>
          <a:lstStyle/>
          <a:p>
            <a:pPr algn="ctr" indent="0" marL="0">
              <a:buNone/>
            </a:pPr>
            <a:r>
              <a:rPr lang="en-US" sz="2200" b="1" dirty="0">
                <a:solidFill>
                  <a:srgbClr val="FFFFFF"/>
                </a:solidFill>
                <a:latin typeface="Calibri" pitchFamily="34" charset="0"/>
                <a:ea typeface="Calibri" pitchFamily="34" charset="-122"/>
                <a:cs typeface="Calibri" pitchFamily="34" charset="-120"/>
              </a:rPr>
              <a:t>2</a:t>
            </a:r>
            <a:endParaRPr lang="en-US" sz="2200" dirty="0"/>
          </a:p>
        </p:txBody>
      </p:sp>
      <p:sp>
        <p:nvSpPr>
          <p:cNvPr id="13" name="Text 11"/>
          <p:cNvSpPr/>
          <p:nvPr/>
        </p:nvSpPr>
        <p:spPr>
          <a:xfrm>
            <a:off x="1417320" y="3017520"/>
            <a:ext cx="9601200" cy="868680"/>
          </a:xfrm>
          <a:prstGeom prst="rect">
            <a:avLst/>
          </a:prstGeom>
          <a:noFill/>
          <a:ln/>
        </p:spPr>
        <p:txBody>
          <a:bodyPr wrap="square" rtlCol="0" anchor="ctr"/>
          <a:lstStyle/>
          <a:p>
            <a:pPr indent="0" marL="0">
              <a:buNone/>
            </a:pPr>
            <a:r>
              <a:rPr lang="en-US" sz="1500" dirty="0">
                <a:solidFill>
                  <a:srgbClr val="1E2430"/>
                </a:solidFill>
                <a:latin typeface="Calibri" pitchFamily="34" charset="0"/>
                <a:ea typeface="Calibri" pitchFamily="34" charset="-122"/>
                <a:cs typeface="Calibri" pitchFamily="34" charset="-120"/>
              </a:rPr>
              <a:t>How was the Indian Constitution prepared?</a:t>
            </a:r>
            <a:endParaRPr lang="en-US" sz="1500" dirty="0"/>
          </a:p>
        </p:txBody>
      </p:sp>
      <p:sp>
        <p:nvSpPr>
          <p:cNvPr id="14" name="Shape 12"/>
          <p:cNvSpPr/>
          <p:nvPr/>
        </p:nvSpPr>
        <p:spPr>
          <a:xfrm>
            <a:off x="457200" y="4023360"/>
            <a:ext cx="10789920" cy="868680"/>
          </a:xfrm>
          <a:prstGeom prst="roundRect">
            <a:avLst>
              <a:gd name="adj" fmla="val 8421"/>
            </a:avLst>
          </a:prstGeom>
          <a:solidFill>
            <a:srgbClr val="F5F5F5"/>
          </a:solidFill>
          <a:ln/>
        </p:spPr>
      </p:sp>
      <p:sp>
        <p:nvSpPr>
          <p:cNvPr id="15" name="Shape 13"/>
          <p:cNvSpPr/>
          <p:nvPr/>
        </p:nvSpPr>
        <p:spPr>
          <a:xfrm>
            <a:off x="640080" y="4178808"/>
            <a:ext cx="548640" cy="548640"/>
          </a:xfrm>
          <a:prstGeom prst="ellipse">
            <a:avLst/>
          </a:prstGeom>
          <a:solidFill>
            <a:srgbClr val="16205A"/>
          </a:solidFill>
          <a:ln/>
        </p:spPr>
      </p:sp>
      <p:sp>
        <p:nvSpPr>
          <p:cNvPr id="16" name="Text 14"/>
          <p:cNvSpPr/>
          <p:nvPr/>
        </p:nvSpPr>
        <p:spPr>
          <a:xfrm>
            <a:off x="640080" y="4178808"/>
            <a:ext cx="548640" cy="548640"/>
          </a:xfrm>
          <a:prstGeom prst="rect">
            <a:avLst/>
          </a:prstGeom>
          <a:noFill/>
          <a:ln/>
        </p:spPr>
        <p:txBody>
          <a:bodyPr wrap="square" rtlCol="0" anchor="ctr"/>
          <a:lstStyle/>
          <a:p>
            <a:pPr algn="ctr" indent="0" marL="0">
              <a:buNone/>
            </a:pPr>
            <a:r>
              <a:rPr lang="en-US" sz="2200" b="1" dirty="0">
                <a:solidFill>
                  <a:srgbClr val="FFFFFF"/>
                </a:solidFill>
                <a:latin typeface="Calibri" pitchFamily="34" charset="0"/>
                <a:ea typeface="Calibri" pitchFamily="34" charset="-122"/>
                <a:cs typeface="Calibri" pitchFamily="34" charset="-120"/>
              </a:rPr>
              <a:t>3</a:t>
            </a:r>
            <a:endParaRPr lang="en-US" sz="2200" dirty="0"/>
          </a:p>
        </p:txBody>
      </p:sp>
      <p:sp>
        <p:nvSpPr>
          <p:cNvPr id="17" name="Text 15"/>
          <p:cNvSpPr/>
          <p:nvPr/>
        </p:nvSpPr>
        <p:spPr>
          <a:xfrm>
            <a:off x="1417320" y="4023360"/>
            <a:ext cx="9601200" cy="868680"/>
          </a:xfrm>
          <a:prstGeom prst="rect">
            <a:avLst/>
          </a:prstGeom>
          <a:noFill/>
          <a:ln/>
        </p:spPr>
        <p:txBody>
          <a:bodyPr wrap="square" rtlCol="0" anchor="ctr"/>
          <a:lstStyle/>
          <a:p>
            <a:pPr indent="0" marL="0">
              <a:buNone/>
            </a:pPr>
            <a:r>
              <a:rPr lang="en-US" sz="1500" dirty="0">
                <a:solidFill>
                  <a:srgbClr val="1E2430"/>
                </a:solidFill>
                <a:latin typeface="Calibri" pitchFamily="34" charset="0"/>
                <a:ea typeface="Calibri" pitchFamily="34" charset="-122"/>
                <a:cs typeface="Calibri" pitchFamily="34" charset="-120"/>
              </a:rPr>
              <a:t>How did our freedom struggle and civilisational heritage influence the Constitution?</a:t>
            </a:r>
            <a:endParaRPr lang="en-US" sz="1500" dirty="0"/>
          </a:p>
        </p:txBody>
      </p:sp>
      <p:sp>
        <p:nvSpPr>
          <p:cNvPr id="18" name="Shape 16"/>
          <p:cNvSpPr/>
          <p:nvPr/>
        </p:nvSpPr>
        <p:spPr>
          <a:xfrm>
            <a:off x="457200" y="5029200"/>
            <a:ext cx="10789920" cy="868680"/>
          </a:xfrm>
          <a:prstGeom prst="roundRect">
            <a:avLst>
              <a:gd name="adj" fmla="val 8421"/>
            </a:avLst>
          </a:prstGeom>
          <a:solidFill>
            <a:srgbClr val="F5F5F5"/>
          </a:solidFill>
          <a:ln/>
        </p:spPr>
      </p:sp>
      <p:sp>
        <p:nvSpPr>
          <p:cNvPr id="19" name="Shape 17"/>
          <p:cNvSpPr/>
          <p:nvPr/>
        </p:nvSpPr>
        <p:spPr>
          <a:xfrm>
            <a:off x="640080" y="5184648"/>
            <a:ext cx="548640" cy="548640"/>
          </a:xfrm>
          <a:prstGeom prst="ellipse">
            <a:avLst/>
          </a:prstGeom>
          <a:solidFill>
            <a:srgbClr val="C9A24B"/>
          </a:solidFill>
          <a:ln/>
        </p:spPr>
      </p:sp>
      <p:sp>
        <p:nvSpPr>
          <p:cNvPr id="20" name="Text 18"/>
          <p:cNvSpPr/>
          <p:nvPr/>
        </p:nvSpPr>
        <p:spPr>
          <a:xfrm>
            <a:off x="640080" y="5184648"/>
            <a:ext cx="548640" cy="548640"/>
          </a:xfrm>
          <a:prstGeom prst="rect">
            <a:avLst/>
          </a:prstGeom>
          <a:noFill/>
          <a:ln/>
        </p:spPr>
        <p:txBody>
          <a:bodyPr wrap="square" rtlCol="0" anchor="ctr"/>
          <a:lstStyle/>
          <a:p>
            <a:pPr algn="ctr" indent="0" marL="0">
              <a:buNone/>
            </a:pPr>
            <a:r>
              <a:rPr lang="en-US" sz="2200" b="1" dirty="0">
                <a:solidFill>
                  <a:srgbClr val="FFFFFF"/>
                </a:solidFill>
                <a:latin typeface="Calibri" pitchFamily="34" charset="0"/>
                <a:ea typeface="Calibri" pitchFamily="34" charset="-122"/>
                <a:cs typeface="Calibri" pitchFamily="34" charset="-120"/>
              </a:rPr>
              <a:t>4</a:t>
            </a:r>
            <a:endParaRPr lang="en-US" sz="2200" dirty="0"/>
          </a:p>
        </p:txBody>
      </p:sp>
      <p:sp>
        <p:nvSpPr>
          <p:cNvPr id="21" name="Text 19"/>
          <p:cNvSpPr/>
          <p:nvPr/>
        </p:nvSpPr>
        <p:spPr>
          <a:xfrm>
            <a:off x="1417320" y="5029200"/>
            <a:ext cx="9601200" cy="868680"/>
          </a:xfrm>
          <a:prstGeom prst="rect">
            <a:avLst/>
          </a:prstGeom>
          <a:noFill/>
          <a:ln/>
        </p:spPr>
        <p:txBody>
          <a:bodyPr wrap="square" rtlCol="0" anchor="ctr"/>
          <a:lstStyle/>
          <a:p>
            <a:pPr indent="0" marL="0">
              <a:buNone/>
            </a:pPr>
            <a:r>
              <a:rPr lang="en-US" sz="1500" dirty="0">
                <a:solidFill>
                  <a:srgbClr val="1E2430"/>
                </a:solidFill>
                <a:latin typeface="Calibri" pitchFamily="34" charset="0"/>
                <a:ea typeface="Calibri" pitchFamily="34" charset="-122"/>
                <a:cs typeface="Calibri" pitchFamily="34" charset="-120"/>
              </a:rPr>
              <a:t>What are the key features of the Constitution? Why is it still relevant today?</a:t>
            </a:r>
            <a:endParaRPr lang="en-US" sz="1500" dirty="0"/>
          </a:p>
        </p:txBody>
      </p:sp>
      <p:sp>
        <p:nvSpPr>
          <p:cNvPr id="22" name="Text 20"/>
          <p:cNvSpPr/>
          <p:nvPr/>
        </p:nvSpPr>
        <p:spPr>
          <a:xfrm>
            <a:off x="457200" y="6537960"/>
            <a:ext cx="7315200" cy="274320"/>
          </a:xfrm>
          <a:prstGeom prst="rect">
            <a:avLst/>
          </a:prstGeom>
          <a:noFill/>
          <a:ln/>
        </p:spPr>
        <p:txBody>
          <a:bodyPr wrap="square" rtlCol="0" anchor="ctr"/>
          <a:lstStyle/>
          <a:p>
            <a:pPr algn="l" indent="0" marL="0">
              <a:buNone/>
            </a:pPr>
            <a:r>
              <a:rPr lang="en-US" sz="900" dirty="0">
                <a:solidFill>
                  <a:srgbClr val="9AA3B2"/>
                </a:solidFill>
                <a:latin typeface="Calibri" pitchFamily="34" charset="0"/>
                <a:ea typeface="Calibri" pitchFamily="34" charset="-122"/>
                <a:cs typeface="Calibri" pitchFamily="34" charset="-120"/>
              </a:rPr>
              <a:t>Grade 7 · Governance and Democracy · Ch. 10</a:t>
            </a:r>
            <a:endParaRPr lang="en-US" sz="900" dirty="0"/>
          </a:p>
        </p:txBody>
      </p:sp>
      <p:sp>
        <p:nvSpPr>
          <p:cNvPr id="23" name="Text 21"/>
          <p:cNvSpPr/>
          <p:nvPr/>
        </p:nvSpPr>
        <p:spPr>
          <a:xfrm>
            <a:off x="11521440" y="6537960"/>
            <a:ext cx="457200" cy="274320"/>
          </a:xfrm>
          <a:prstGeom prst="rect">
            <a:avLst/>
          </a:prstGeom>
          <a:noFill/>
          <a:ln/>
        </p:spPr>
        <p:txBody>
          <a:bodyPr wrap="square" rtlCol="0" anchor="ctr"/>
          <a:lstStyle/>
          <a:p>
            <a:pPr algn="r" indent="0" marL="0">
              <a:buNone/>
            </a:pPr>
            <a:r>
              <a:rPr lang="en-US" sz="900" dirty="0">
                <a:solidFill>
                  <a:srgbClr val="9AA3B2"/>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16205A"/>
        </a:solidFill>
      </p:bgPr>
    </p:bg>
    <p:spTree>
      <p:nvGrpSpPr>
        <p:cNvPr id="1" name=""/>
        <p:cNvGrpSpPr/>
        <p:nvPr/>
      </p:nvGrpSpPr>
      <p:grpSpPr>
        <a:xfrm>
          <a:off x="0" y="0"/>
          <a:ext cx="0" cy="0"/>
          <a:chOff x="0" y="0"/>
          <a:chExt cx="0" cy="0"/>
        </a:xfrm>
      </p:grpSpPr>
      <p:sp>
        <p:nvSpPr>
          <p:cNvPr id="2" name="Shape 0"/>
          <p:cNvSpPr/>
          <p:nvPr/>
        </p:nvSpPr>
        <p:spPr>
          <a:xfrm>
            <a:off x="9509760" y="-1097280"/>
            <a:ext cx="4114800" cy="4114800"/>
          </a:xfrm>
          <a:prstGeom prst="ellipse">
            <a:avLst/>
          </a:prstGeom>
          <a:solidFill>
            <a:srgbClr val="1F2E73"/>
          </a:solidFill>
          <a:ln/>
        </p:spPr>
      </p:sp>
      <p:sp>
        <p:nvSpPr>
          <p:cNvPr id="3" name="Shape 1"/>
          <p:cNvSpPr/>
          <p:nvPr/>
        </p:nvSpPr>
        <p:spPr>
          <a:xfrm>
            <a:off x="-1371600" y="4754880"/>
            <a:ext cx="3657600" cy="3657600"/>
          </a:xfrm>
          <a:prstGeom prst="ellipse">
            <a:avLst/>
          </a:prstGeom>
          <a:solidFill>
            <a:srgbClr val="1F2E73"/>
          </a:solidFill>
          <a:ln/>
        </p:spPr>
      </p:sp>
      <p:sp>
        <p:nvSpPr>
          <p:cNvPr id="4" name="Text 2"/>
          <p:cNvSpPr/>
          <p:nvPr/>
        </p:nvSpPr>
        <p:spPr>
          <a:xfrm>
            <a:off x="640080" y="2286000"/>
            <a:ext cx="10515600" cy="1097280"/>
          </a:xfrm>
          <a:prstGeom prst="rect">
            <a:avLst/>
          </a:prstGeom>
          <a:noFill/>
          <a:ln/>
        </p:spPr>
        <p:txBody>
          <a:bodyPr wrap="square" rtlCol="0" anchor="ctr"/>
          <a:lstStyle/>
          <a:p>
            <a:pPr indent="0" marL="0">
              <a:buNone/>
            </a:pPr>
            <a:r>
              <a:rPr lang="en-US" sz="4400" b="1" dirty="0">
                <a:solidFill>
                  <a:srgbClr val="FFFFFF"/>
                </a:solidFill>
                <a:latin typeface="Cambria" pitchFamily="34" charset="0"/>
                <a:ea typeface="Cambria" pitchFamily="34" charset="-122"/>
                <a:cs typeface="Cambria" pitchFamily="34" charset="-120"/>
              </a:rPr>
              <a:t>Thank You</a:t>
            </a:r>
            <a:endParaRPr lang="en-US" sz="4400" dirty="0"/>
          </a:p>
        </p:txBody>
      </p:sp>
      <p:sp>
        <p:nvSpPr>
          <p:cNvPr id="5" name="Text 3"/>
          <p:cNvSpPr/>
          <p:nvPr/>
        </p:nvSpPr>
        <p:spPr>
          <a:xfrm>
            <a:off x="640080" y="3200400"/>
            <a:ext cx="10515600" cy="640080"/>
          </a:xfrm>
          <a:prstGeom prst="rect">
            <a:avLst/>
          </a:prstGeom>
          <a:noFill/>
          <a:ln/>
        </p:spPr>
        <p:txBody>
          <a:bodyPr wrap="square" rtlCol="0" anchor="ctr"/>
          <a:lstStyle/>
          <a:p>
            <a:pPr indent="0" marL="0">
              <a:buNone/>
            </a:pPr>
            <a:r>
              <a:rPr lang="en-US" sz="2200" i="1" dirty="0">
                <a:solidFill>
                  <a:srgbClr val="C9A24B"/>
                </a:solidFill>
                <a:latin typeface="Cambria" pitchFamily="34" charset="0"/>
                <a:ea typeface="Cambria" pitchFamily="34" charset="-122"/>
                <a:cs typeface="Cambria" pitchFamily="34" charset="-120"/>
              </a:rPr>
              <a:t>Jai Hind</a:t>
            </a:r>
            <a:endParaRPr lang="en-US" sz="2200" dirty="0"/>
          </a:p>
        </p:txBody>
      </p:sp>
      <p:sp>
        <p:nvSpPr>
          <p:cNvPr id="6" name="Shape 4"/>
          <p:cNvSpPr/>
          <p:nvPr/>
        </p:nvSpPr>
        <p:spPr>
          <a:xfrm>
            <a:off x="685800" y="4023360"/>
            <a:ext cx="2011680" cy="0"/>
          </a:xfrm>
          <a:prstGeom prst="line">
            <a:avLst/>
          </a:prstGeom>
          <a:noFill/>
          <a:ln w="38100">
            <a:solidFill>
              <a:srgbClr val="138A57"/>
            </a:solidFill>
            <a:prstDash val="solid"/>
          </a:ln>
        </p:spPr>
      </p:sp>
      <p:sp>
        <p:nvSpPr>
          <p:cNvPr id="7" name="Text 5"/>
          <p:cNvSpPr/>
          <p:nvPr/>
        </p:nvSpPr>
        <p:spPr>
          <a:xfrm>
            <a:off x="685800" y="4297680"/>
            <a:ext cx="8686800" cy="1188720"/>
          </a:xfrm>
          <a:prstGeom prst="rect">
            <a:avLst/>
          </a:prstGeom>
          <a:noFill/>
          <a:ln/>
        </p:spPr>
        <p:txBody>
          <a:bodyPr wrap="square" rtlCol="0" anchor="ctr"/>
          <a:lstStyle/>
          <a:p>
            <a:pPr indent="0" marL="0">
              <a:lnSpc>
                <a:spcPct val="130000"/>
              </a:lnSpc>
              <a:buNone/>
            </a:pPr>
            <a:r>
              <a:rPr lang="en-US" sz="1400" i="1" dirty="0">
                <a:solidFill>
                  <a:srgbClr val="D7DCEE"/>
                </a:solidFill>
                <a:latin typeface="Calibri" pitchFamily="34" charset="0"/>
                <a:ea typeface="Calibri" pitchFamily="34" charset="-122"/>
                <a:cs typeface="Calibri" pitchFamily="34" charset="-120"/>
              </a:rPr>
              <a:t>“This is a goal which is within our power to reach, but its realisation would require hard physical and mental labour and above all great moral regeneration.” — Dr. Rajendra Prasad</a:t>
            </a:r>
            <a:endParaRPr lang="en-US" sz="1400" dirty="0"/>
          </a:p>
        </p:txBody>
      </p:sp>
      <p:sp>
        <p:nvSpPr>
          <p:cNvPr id="8" name="Text 6"/>
          <p:cNvSpPr/>
          <p:nvPr/>
        </p:nvSpPr>
        <p:spPr>
          <a:xfrm>
            <a:off x="640080" y="5852160"/>
            <a:ext cx="7315200" cy="365760"/>
          </a:xfrm>
          <a:prstGeom prst="rect">
            <a:avLst/>
          </a:prstGeom>
          <a:noFill/>
          <a:ln/>
        </p:spPr>
        <p:txBody>
          <a:bodyPr wrap="square" rtlCol="0" anchor="ctr"/>
          <a:lstStyle/>
          <a:p>
            <a:pPr indent="0" marL="0">
              <a:buNone/>
            </a:pPr>
            <a:r>
              <a:rPr lang="en-US" sz="1300" dirty="0">
                <a:solidFill>
                  <a:srgbClr val="9AA3B2"/>
                </a:solidFill>
                <a:latin typeface="Calibri" pitchFamily="34" charset="0"/>
                <a:ea typeface="Calibri" pitchFamily="34" charset="-122"/>
                <a:cs typeface="Calibri" pitchFamily="34" charset="-120"/>
              </a:rPr>
              <a:t>Next: The organs of government in detail →</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411480"/>
            <a:ext cx="2377440" cy="365760"/>
          </a:xfrm>
          <a:prstGeom prst="roundRect">
            <a:avLst>
              <a:gd name="adj" fmla="val 20000"/>
            </a:avLst>
          </a:prstGeom>
          <a:solidFill>
            <a:srgbClr val="16205A"/>
          </a:solidFill>
          <a:ln/>
        </p:spPr>
      </p:sp>
      <p:sp>
        <p:nvSpPr>
          <p:cNvPr id="3" name="Text 1"/>
          <p:cNvSpPr/>
          <p:nvPr/>
        </p:nvSpPr>
        <p:spPr>
          <a:xfrm>
            <a:off x="457200" y="411480"/>
            <a:ext cx="2377440" cy="365760"/>
          </a:xfrm>
          <a:prstGeom prst="rect">
            <a:avLst/>
          </a:prstGeom>
          <a:noFill/>
          <a:ln/>
        </p:spPr>
        <p:txBody>
          <a:bodyPr wrap="square" rtlCol="0" anchor="ctr"/>
          <a:lstStyle/>
          <a:p>
            <a:pPr algn="ctr" indent="0" marL="0">
              <a:buNone/>
            </a:pPr>
            <a:r>
              <a:rPr lang="en-US" sz="1200" b="1" spc="100" kern="0" dirty="0">
                <a:solidFill>
                  <a:srgbClr val="FFFFFF"/>
                </a:solidFill>
                <a:latin typeface="Calibri" pitchFamily="34" charset="0"/>
                <a:ea typeface="Calibri" pitchFamily="34" charset="-122"/>
                <a:cs typeface="Calibri" pitchFamily="34" charset="-120"/>
              </a:rPr>
              <a:t>FOR THE TEACHER</a:t>
            </a:r>
            <a:endParaRPr lang="en-US" sz="1200" dirty="0"/>
          </a:p>
        </p:txBody>
      </p:sp>
      <p:sp>
        <p:nvSpPr>
          <p:cNvPr id="4" name="Text 2"/>
          <p:cNvSpPr/>
          <p:nvPr/>
        </p:nvSpPr>
        <p:spPr>
          <a:xfrm>
            <a:off x="457200" y="868680"/>
            <a:ext cx="11247120" cy="822960"/>
          </a:xfrm>
          <a:prstGeom prst="rect">
            <a:avLst/>
          </a:prstGeom>
          <a:noFill/>
          <a:ln/>
        </p:spPr>
        <p:txBody>
          <a:bodyPr wrap="square" rtlCol="0" anchor="ctr"/>
          <a:lstStyle/>
          <a:p>
            <a:pPr algn="l" indent="0" marL="0">
              <a:buNone/>
            </a:pPr>
            <a:r>
              <a:rPr lang="en-US" sz="3200" b="1" dirty="0">
                <a:solidFill>
                  <a:srgbClr val="16205A"/>
                </a:solidFill>
                <a:latin typeface="Cambria" pitchFamily="34" charset="0"/>
                <a:ea typeface="Cambria" pitchFamily="34" charset="-122"/>
                <a:cs typeface="Cambria" pitchFamily="34" charset="-120"/>
              </a:rPr>
              <a:t>Learning Objectives &amp; Lesson Flow</a:t>
            </a:r>
            <a:endParaRPr lang="en-US" sz="3200" dirty="0"/>
          </a:p>
        </p:txBody>
      </p:sp>
      <p:sp>
        <p:nvSpPr>
          <p:cNvPr id="5" name="Shape 3"/>
          <p:cNvSpPr/>
          <p:nvPr/>
        </p:nvSpPr>
        <p:spPr>
          <a:xfrm>
            <a:off x="457200" y="1554480"/>
            <a:ext cx="5486400" cy="4480560"/>
          </a:xfrm>
          <a:prstGeom prst="rect">
            <a:avLst/>
          </a:prstGeom>
          <a:solidFill>
            <a:srgbClr val="EFF6F1"/>
          </a:solidFill>
          <a:ln/>
        </p:spPr>
      </p:sp>
      <p:sp>
        <p:nvSpPr>
          <p:cNvPr id="6" name="Text 4"/>
          <p:cNvSpPr/>
          <p:nvPr/>
        </p:nvSpPr>
        <p:spPr>
          <a:xfrm>
            <a:off x="685800" y="1737360"/>
            <a:ext cx="5029200" cy="457200"/>
          </a:xfrm>
          <a:prstGeom prst="rect">
            <a:avLst/>
          </a:prstGeom>
          <a:noFill/>
          <a:ln/>
        </p:spPr>
        <p:txBody>
          <a:bodyPr wrap="square" rtlCol="0" anchor="ctr"/>
          <a:lstStyle/>
          <a:p>
            <a:pPr indent="0" marL="0">
              <a:buNone/>
            </a:pPr>
            <a:r>
              <a:rPr lang="en-US" sz="1800" b="1" dirty="0">
                <a:solidFill>
                  <a:srgbClr val="138A57"/>
                </a:solidFill>
                <a:latin typeface="Cambria" pitchFamily="34" charset="0"/>
                <a:ea typeface="Cambria" pitchFamily="34" charset="-122"/>
                <a:cs typeface="Cambria" pitchFamily="34" charset="-120"/>
              </a:rPr>
              <a:t>Learning Objectives</a:t>
            </a:r>
            <a:endParaRPr lang="en-US" sz="1800" dirty="0"/>
          </a:p>
        </p:txBody>
      </p:sp>
      <p:sp>
        <p:nvSpPr>
          <p:cNvPr id="7" name="Text 5"/>
          <p:cNvSpPr/>
          <p:nvPr/>
        </p:nvSpPr>
        <p:spPr>
          <a:xfrm>
            <a:off x="777240" y="2286000"/>
            <a:ext cx="4937760" cy="3566160"/>
          </a:xfrm>
          <a:prstGeom prst="rect">
            <a:avLst/>
          </a:prstGeom>
          <a:noFill/>
          <a:ln/>
        </p:spPr>
        <p:txBody>
          <a:bodyPr wrap="square" rtlCol="0" anchor="ctr"/>
          <a:lstStyle/>
          <a:p>
            <a:pPr marL="342900" indent="-342900">
              <a:lnSpc>
                <a:spcPct val="130000"/>
              </a:lnSpc>
              <a:buSzPct val="100000"/>
              <a:buChar char="•"/>
            </a:pPr>
            <a:r>
              <a:rPr lang="en-US" sz="1400" dirty="0">
                <a:solidFill>
                  <a:srgbClr val="1E2430"/>
                </a:solidFill>
                <a:latin typeface="Calibri" pitchFamily="34" charset="0"/>
                <a:ea typeface="Calibri" pitchFamily="34" charset="-122"/>
                <a:cs typeface="Calibri" pitchFamily="34" charset="-120"/>
              </a:rPr>
              <a:t>Define a constitution and explain its purpose</a:t>
            </a:r>
            <a:endParaRPr lang="en-US" sz="1400" dirty="0"/>
          </a:p>
          <a:p>
            <a:pPr marL="342900" indent="-342900">
              <a:lnSpc>
                <a:spcPct val="130000"/>
              </a:lnSpc>
              <a:buSzPct val="100000"/>
              <a:buChar char="•"/>
            </a:pPr>
            <a:r>
              <a:rPr lang="en-US" sz="1400" dirty="0">
                <a:solidFill>
                  <a:srgbClr val="1E2430"/>
                </a:solidFill>
                <a:latin typeface="Calibri" pitchFamily="34" charset="0"/>
                <a:ea typeface="Calibri" pitchFamily="34" charset="-122"/>
                <a:cs typeface="Calibri" pitchFamily="34" charset="-120"/>
              </a:rPr>
              <a:t>Trace the making of the Indian Constitution (1946–1950)</a:t>
            </a:r>
            <a:endParaRPr lang="en-US" sz="1400" dirty="0"/>
          </a:p>
          <a:p>
            <a:pPr marL="342900" indent="-342900">
              <a:lnSpc>
                <a:spcPct val="130000"/>
              </a:lnSpc>
              <a:buSzPct val="100000"/>
              <a:buChar char="•"/>
            </a:pPr>
            <a:r>
              <a:rPr lang="en-US" sz="1400" dirty="0">
                <a:solidFill>
                  <a:srgbClr val="1E2430"/>
                </a:solidFill>
                <a:latin typeface="Calibri" pitchFamily="34" charset="0"/>
                <a:ea typeface="Calibri" pitchFamily="34" charset="-122"/>
                <a:cs typeface="Calibri" pitchFamily="34" charset="-120"/>
              </a:rPr>
              <a:t>Identify influences: freedom struggle, Indian heritage, world constitutions</a:t>
            </a:r>
            <a:endParaRPr lang="en-US" sz="1400" dirty="0"/>
          </a:p>
          <a:p>
            <a:pPr marL="342900" indent="-342900">
              <a:lnSpc>
                <a:spcPct val="130000"/>
              </a:lnSpc>
              <a:buSzPct val="100000"/>
              <a:buChar char="•"/>
            </a:pPr>
            <a:r>
              <a:rPr lang="en-US" sz="1400" dirty="0">
                <a:solidFill>
                  <a:srgbClr val="1E2430"/>
                </a:solidFill>
                <a:latin typeface="Calibri" pitchFamily="34" charset="0"/>
                <a:ea typeface="Calibri" pitchFamily="34" charset="-122"/>
                <a:cs typeface="Calibri" pitchFamily="34" charset="-120"/>
              </a:rPr>
              <a:t>Recall key features: Fundamental Rights, Duties, DPSP, Preamble</a:t>
            </a:r>
            <a:endParaRPr lang="en-US" sz="1400" dirty="0"/>
          </a:p>
          <a:p>
            <a:pPr marL="342900" indent="-342900">
              <a:lnSpc>
                <a:spcPct val="130000"/>
              </a:lnSpc>
              <a:buSzPct val="100000"/>
              <a:buChar char="•"/>
            </a:pPr>
            <a:r>
              <a:rPr lang="en-US" sz="1400" dirty="0">
                <a:solidFill>
                  <a:srgbClr val="1E2430"/>
                </a:solidFill>
                <a:latin typeface="Calibri" pitchFamily="34" charset="0"/>
                <a:ea typeface="Calibri" pitchFamily="34" charset="-122"/>
                <a:cs typeface="Calibri" pitchFamily="34" charset="-120"/>
              </a:rPr>
              <a:t>Appreciate the Constitution as a living document</a:t>
            </a:r>
            <a:endParaRPr lang="en-US" sz="1400" dirty="0"/>
          </a:p>
        </p:txBody>
      </p:sp>
      <p:sp>
        <p:nvSpPr>
          <p:cNvPr id="8" name="Shape 6"/>
          <p:cNvSpPr/>
          <p:nvPr/>
        </p:nvSpPr>
        <p:spPr>
          <a:xfrm>
            <a:off x="6217920" y="1554480"/>
            <a:ext cx="5486400" cy="4480560"/>
          </a:xfrm>
          <a:prstGeom prst="rect">
            <a:avLst/>
          </a:prstGeom>
          <a:solidFill>
            <a:srgbClr val="FDF1EA"/>
          </a:solidFill>
          <a:ln/>
        </p:spPr>
      </p:sp>
      <p:sp>
        <p:nvSpPr>
          <p:cNvPr id="9" name="Text 7"/>
          <p:cNvSpPr/>
          <p:nvPr/>
        </p:nvSpPr>
        <p:spPr>
          <a:xfrm>
            <a:off x="6446520" y="1737360"/>
            <a:ext cx="5029200" cy="457200"/>
          </a:xfrm>
          <a:prstGeom prst="rect">
            <a:avLst/>
          </a:prstGeom>
          <a:noFill/>
          <a:ln/>
        </p:spPr>
        <p:txBody>
          <a:bodyPr wrap="square" rtlCol="0" anchor="ctr"/>
          <a:lstStyle/>
          <a:p>
            <a:pPr indent="0" marL="0">
              <a:buNone/>
            </a:pPr>
            <a:r>
              <a:rPr lang="en-US" sz="1800" b="1" dirty="0">
                <a:solidFill>
                  <a:srgbClr val="FF6B35"/>
                </a:solidFill>
                <a:latin typeface="Cambria" pitchFamily="34" charset="0"/>
                <a:ea typeface="Cambria" pitchFamily="34" charset="-122"/>
                <a:cs typeface="Cambria" pitchFamily="34" charset="-120"/>
              </a:rPr>
              <a:t>Suggested Lesson Flow (40 min)</a:t>
            </a:r>
            <a:endParaRPr lang="en-US" sz="1800" dirty="0"/>
          </a:p>
        </p:txBody>
      </p:sp>
      <p:sp>
        <p:nvSpPr>
          <p:cNvPr id="10" name="Text 8"/>
          <p:cNvSpPr/>
          <p:nvPr/>
        </p:nvSpPr>
        <p:spPr>
          <a:xfrm>
            <a:off x="6492240" y="2286000"/>
            <a:ext cx="4937760" cy="3566160"/>
          </a:xfrm>
          <a:prstGeom prst="rect">
            <a:avLst/>
          </a:prstGeom>
          <a:noFill/>
          <a:ln/>
        </p:spPr>
        <p:txBody>
          <a:bodyPr wrap="square" rtlCol="0" anchor="ctr"/>
          <a:lstStyle/>
          <a:p>
            <a:pPr marL="342900" indent="-342900">
              <a:lnSpc>
                <a:spcPct val="130000"/>
              </a:lnSpc>
              <a:buSzPct val="100000"/>
              <a:buChar char="▸"/>
            </a:pPr>
            <a:r>
              <a:rPr lang="en-US" sz="1400" dirty="0">
                <a:solidFill>
                  <a:srgbClr val="1E2430"/>
                </a:solidFill>
                <a:latin typeface="Calibri" pitchFamily="34" charset="0"/>
                <a:ea typeface="Calibri" pitchFamily="34" charset="-122"/>
                <a:cs typeface="Calibri" pitchFamily="34" charset="-120"/>
              </a:rPr>
              <a:t>5 min — Hook: Republic Day parade &amp; Big Questions</a:t>
            </a:r>
            <a:endParaRPr lang="en-US" sz="1400" dirty="0"/>
          </a:p>
          <a:p>
            <a:pPr marL="342900" indent="-342900">
              <a:lnSpc>
                <a:spcPct val="130000"/>
              </a:lnSpc>
              <a:buSzPct val="100000"/>
              <a:buChar char="▸"/>
            </a:pPr>
            <a:r>
              <a:rPr lang="en-US" sz="1400" dirty="0">
                <a:solidFill>
                  <a:srgbClr val="1E2430"/>
                </a:solidFill>
                <a:latin typeface="Calibri" pitchFamily="34" charset="0"/>
                <a:ea typeface="Calibri" pitchFamily="34" charset="-122"/>
                <a:cs typeface="Calibri" pitchFamily="34" charset="-120"/>
              </a:rPr>
              <a:t>10 min — What is a constitution? Kabaddi activity</a:t>
            </a:r>
            <a:endParaRPr lang="en-US" sz="1400" dirty="0"/>
          </a:p>
          <a:p>
            <a:pPr marL="342900" indent="-342900">
              <a:lnSpc>
                <a:spcPct val="130000"/>
              </a:lnSpc>
              <a:buSzPct val="100000"/>
              <a:buChar char="▸"/>
            </a:pPr>
            <a:r>
              <a:rPr lang="en-US" sz="1400" dirty="0">
                <a:solidFill>
                  <a:srgbClr val="1E2430"/>
                </a:solidFill>
                <a:latin typeface="Calibri" pitchFamily="34" charset="0"/>
                <a:ea typeface="Calibri" pitchFamily="34" charset="-122"/>
                <a:cs typeface="Calibri" pitchFamily="34" charset="-120"/>
              </a:rPr>
              <a:t>10 min — Making of the Constitution (Constituent Assembly)</a:t>
            </a:r>
            <a:endParaRPr lang="en-US" sz="1400" dirty="0"/>
          </a:p>
          <a:p>
            <a:pPr marL="342900" indent="-342900">
              <a:lnSpc>
                <a:spcPct val="130000"/>
              </a:lnSpc>
              <a:buSzPct val="100000"/>
              <a:buChar char="▸"/>
            </a:pPr>
            <a:r>
              <a:rPr lang="en-US" sz="1400" dirty="0">
                <a:solidFill>
                  <a:srgbClr val="1E2430"/>
                </a:solidFill>
                <a:latin typeface="Calibri" pitchFamily="34" charset="0"/>
                <a:ea typeface="Calibri" pitchFamily="34" charset="-122"/>
                <a:cs typeface="Calibri" pitchFamily="34" charset="-120"/>
              </a:rPr>
              <a:t>10 min — Influences &amp; Key Features (Rights, Duties, DPSP)</a:t>
            </a:r>
            <a:endParaRPr lang="en-US" sz="1400" dirty="0"/>
          </a:p>
          <a:p>
            <a:pPr marL="342900" indent="-342900">
              <a:lnSpc>
                <a:spcPct val="130000"/>
              </a:lnSpc>
              <a:buSzPct val="100000"/>
              <a:buChar char="▸"/>
            </a:pPr>
            <a:r>
              <a:rPr lang="en-US" sz="1400" dirty="0">
                <a:solidFill>
                  <a:srgbClr val="1E2430"/>
                </a:solidFill>
                <a:latin typeface="Calibri" pitchFamily="34" charset="0"/>
                <a:ea typeface="Calibri" pitchFamily="34" charset="-122"/>
                <a:cs typeface="Calibri" pitchFamily="34" charset="-120"/>
              </a:rPr>
              <a:t>5 min — Preamble reading + recap + Q&amp;A</a:t>
            </a:r>
            <a:endParaRPr lang="en-US" sz="1400" dirty="0"/>
          </a:p>
        </p:txBody>
      </p:sp>
      <p:sp>
        <p:nvSpPr>
          <p:cNvPr id="11" name="Text 9"/>
          <p:cNvSpPr/>
          <p:nvPr/>
        </p:nvSpPr>
        <p:spPr>
          <a:xfrm>
            <a:off x="457200" y="6537960"/>
            <a:ext cx="7315200" cy="274320"/>
          </a:xfrm>
          <a:prstGeom prst="rect">
            <a:avLst/>
          </a:prstGeom>
          <a:noFill/>
          <a:ln/>
        </p:spPr>
        <p:txBody>
          <a:bodyPr wrap="square" rtlCol="0" anchor="ctr"/>
          <a:lstStyle/>
          <a:p>
            <a:pPr algn="l" indent="0" marL="0">
              <a:buNone/>
            </a:pPr>
            <a:r>
              <a:rPr lang="en-US" sz="900" dirty="0">
                <a:solidFill>
                  <a:srgbClr val="9AA3B2"/>
                </a:solidFill>
                <a:latin typeface="Calibri" pitchFamily="34" charset="0"/>
                <a:ea typeface="Calibri" pitchFamily="34" charset="-122"/>
                <a:cs typeface="Calibri" pitchFamily="34" charset="-120"/>
              </a:rPr>
              <a:t>Grade 7 · Governance and Democracy · Ch. 10</a:t>
            </a:r>
            <a:endParaRPr lang="en-US" sz="900" dirty="0"/>
          </a:p>
        </p:txBody>
      </p:sp>
      <p:sp>
        <p:nvSpPr>
          <p:cNvPr id="12" name="Text 10"/>
          <p:cNvSpPr/>
          <p:nvPr/>
        </p:nvSpPr>
        <p:spPr>
          <a:xfrm>
            <a:off x="11521440" y="6537960"/>
            <a:ext cx="457200" cy="274320"/>
          </a:xfrm>
          <a:prstGeom prst="rect">
            <a:avLst/>
          </a:prstGeom>
          <a:noFill/>
          <a:ln/>
        </p:spPr>
        <p:txBody>
          <a:bodyPr wrap="square" rtlCol="0" anchor="ctr"/>
          <a:lstStyle/>
          <a:p>
            <a:pPr algn="r" indent="0" marL="0">
              <a:buNone/>
            </a:pPr>
            <a:r>
              <a:rPr lang="en-US" sz="900" dirty="0">
                <a:solidFill>
                  <a:srgbClr val="9AA3B2"/>
                </a:solidFill>
                <a:latin typeface="Calibri" pitchFamily="34" charset="0"/>
                <a:ea typeface="Calibri" pitchFamily="34" charset="-122"/>
                <a:cs typeface="Calibri" pitchFamily="34" charset="-120"/>
              </a:rPr>
              <a:t>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411480"/>
            <a:ext cx="2377440" cy="365760"/>
          </a:xfrm>
          <a:prstGeom prst="roundRect">
            <a:avLst>
              <a:gd name="adj" fmla="val 20000"/>
            </a:avLst>
          </a:prstGeom>
          <a:solidFill>
            <a:srgbClr val="FF6B35"/>
          </a:solidFill>
          <a:ln/>
        </p:spPr>
      </p:sp>
      <p:sp>
        <p:nvSpPr>
          <p:cNvPr id="3" name="Text 1"/>
          <p:cNvSpPr/>
          <p:nvPr/>
        </p:nvSpPr>
        <p:spPr>
          <a:xfrm>
            <a:off x="457200" y="411480"/>
            <a:ext cx="2377440" cy="365760"/>
          </a:xfrm>
          <a:prstGeom prst="rect">
            <a:avLst/>
          </a:prstGeom>
          <a:noFill/>
          <a:ln/>
        </p:spPr>
        <p:txBody>
          <a:bodyPr wrap="square" rtlCol="0" anchor="ctr"/>
          <a:lstStyle/>
          <a:p>
            <a:pPr algn="ctr" indent="0" marL="0">
              <a:buNone/>
            </a:pPr>
            <a:r>
              <a:rPr lang="en-US" sz="1200" b="1" spc="100" kern="0" dirty="0">
                <a:solidFill>
                  <a:srgbClr val="FFFFFF"/>
                </a:solidFill>
                <a:latin typeface="Calibri" pitchFamily="34" charset="0"/>
                <a:ea typeface="Calibri" pitchFamily="34" charset="-122"/>
                <a:cs typeface="Calibri" pitchFamily="34" charset="-120"/>
              </a:rPr>
              <a:t>CONCEPT</a:t>
            </a:r>
            <a:endParaRPr lang="en-US" sz="1200" dirty="0"/>
          </a:p>
        </p:txBody>
      </p:sp>
      <p:sp>
        <p:nvSpPr>
          <p:cNvPr id="4" name="Text 2"/>
          <p:cNvSpPr/>
          <p:nvPr/>
        </p:nvSpPr>
        <p:spPr>
          <a:xfrm>
            <a:off x="457200" y="868680"/>
            <a:ext cx="11247120" cy="822960"/>
          </a:xfrm>
          <a:prstGeom prst="rect">
            <a:avLst/>
          </a:prstGeom>
          <a:noFill/>
          <a:ln/>
        </p:spPr>
        <p:txBody>
          <a:bodyPr wrap="square" rtlCol="0" anchor="ctr"/>
          <a:lstStyle/>
          <a:p>
            <a:pPr algn="l" indent="0" marL="0">
              <a:buNone/>
            </a:pPr>
            <a:r>
              <a:rPr lang="en-US" sz="3200" b="1" dirty="0">
                <a:solidFill>
                  <a:srgbClr val="16205A"/>
                </a:solidFill>
                <a:latin typeface="Cambria" pitchFamily="34" charset="0"/>
                <a:ea typeface="Cambria" pitchFamily="34" charset="-122"/>
                <a:cs typeface="Cambria" pitchFamily="34" charset="-120"/>
              </a:rPr>
              <a:t>What Is a Constitution?</a:t>
            </a:r>
            <a:endParaRPr lang="en-US" sz="3200" dirty="0"/>
          </a:p>
        </p:txBody>
      </p:sp>
      <p:sp>
        <p:nvSpPr>
          <p:cNvPr id="5" name="Shape 3"/>
          <p:cNvSpPr/>
          <p:nvPr/>
        </p:nvSpPr>
        <p:spPr>
          <a:xfrm>
            <a:off x="457200" y="1554480"/>
            <a:ext cx="6400800" cy="914400"/>
          </a:xfrm>
          <a:prstGeom prst="roundRect">
            <a:avLst>
              <a:gd name="adj" fmla="val 10000"/>
            </a:avLst>
          </a:prstGeom>
          <a:solidFill>
            <a:srgbClr val="16205A"/>
          </a:solidFill>
          <a:ln/>
        </p:spPr>
      </p:sp>
      <p:sp>
        <p:nvSpPr>
          <p:cNvPr id="6" name="Text 4"/>
          <p:cNvSpPr/>
          <p:nvPr/>
        </p:nvSpPr>
        <p:spPr>
          <a:xfrm>
            <a:off x="685800" y="1554480"/>
            <a:ext cx="5943600" cy="914400"/>
          </a:xfrm>
          <a:prstGeom prst="rect">
            <a:avLst/>
          </a:prstGeom>
          <a:noFill/>
          <a:ln/>
        </p:spPr>
        <p:txBody>
          <a:bodyPr wrap="square" rtlCol="0" anchor="ctr"/>
          <a:lstStyle/>
          <a:p>
            <a:pPr indent="0" marL="0">
              <a:buNone/>
            </a:pPr>
            <a:r>
              <a:rPr lang="en-US" sz="1600" b="1" dirty="0">
                <a:solidFill>
                  <a:srgbClr val="FFFFFF"/>
                </a:solidFill>
                <a:latin typeface="Calibri" pitchFamily="34" charset="0"/>
                <a:ea typeface="Calibri" pitchFamily="34" charset="-122"/>
                <a:cs typeface="Calibri" pitchFamily="34" charset="-120"/>
              </a:rPr>
              <a:t>A document that spells out a nation's basic principles and laws.</a:t>
            </a:r>
            <a:endParaRPr lang="en-US" sz="1600" dirty="0"/>
          </a:p>
        </p:txBody>
      </p:sp>
      <p:sp>
        <p:nvSpPr>
          <p:cNvPr id="7" name="Shape 5"/>
          <p:cNvSpPr/>
          <p:nvPr/>
        </p:nvSpPr>
        <p:spPr>
          <a:xfrm>
            <a:off x="457200" y="2743200"/>
            <a:ext cx="3017520" cy="1554480"/>
          </a:xfrm>
          <a:prstGeom prst="roundRect">
            <a:avLst>
              <a:gd name="adj" fmla="val 4706"/>
            </a:avLst>
          </a:prstGeom>
          <a:solidFill>
            <a:srgbClr val="F7F7F7"/>
          </a:solidFill>
          <a:ln/>
        </p:spPr>
      </p:sp>
      <p:sp>
        <p:nvSpPr>
          <p:cNvPr id="8" name="Shape 6"/>
          <p:cNvSpPr/>
          <p:nvPr/>
        </p:nvSpPr>
        <p:spPr>
          <a:xfrm>
            <a:off x="640080" y="2926080"/>
            <a:ext cx="502920" cy="502920"/>
          </a:xfrm>
          <a:prstGeom prst="ellipse">
            <a:avLst/>
          </a:prstGeom>
          <a:solidFill>
            <a:srgbClr val="FF6B35"/>
          </a:solidFill>
          <a:ln/>
        </p:spPr>
      </p:sp>
      <p:sp>
        <p:nvSpPr>
          <p:cNvPr id="9" name="Text 7"/>
          <p:cNvSpPr/>
          <p:nvPr/>
        </p:nvSpPr>
        <p:spPr>
          <a:xfrm>
            <a:off x="640080" y="2926080"/>
            <a:ext cx="502920" cy="502920"/>
          </a:xfrm>
          <a:prstGeom prst="rect">
            <a:avLst/>
          </a:prstGeom>
          <a:noFill/>
          <a:ln/>
        </p:spPr>
        <p:txBody>
          <a:bodyPr wrap="square" rtlCol="0" anchor="ctr"/>
          <a:lstStyle/>
          <a:p>
            <a:pPr algn="ctr" indent="0" marL="0">
              <a:buNone/>
            </a:pPr>
            <a:r>
              <a:rPr lang="en-US" sz="2000" b="1" dirty="0">
                <a:solidFill>
                  <a:srgbClr val="FFFFFF"/>
                </a:solidFill>
                <a:latin typeface="Calibri" pitchFamily="34" charset="0"/>
                <a:ea typeface="Calibri" pitchFamily="34" charset="-122"/>
                <a:cs typeface="Calibri" pitchFamily="34" charset="-120"/>
              </a:rPr>
              <a:t>G</a:t>
            </a:r>
            <a:endParaRPr lang="en-US" sz="2000" dirty="0"/>
          </a:p>
        </p:txBody>
      </p:sp>
      <p:sp>
        <p:nvSpPr>
          <p:cNvPr id="10" name="Text 8"/>
          <p:cNvSpPr/>
          <p:nvPr/>
        </p:nvSpPr>
        <p:spPr>
          <a:xfrm>
            <a:off x="640080" y="3520440"/>
            <a:ext cx="2651760" cy="365760"/>
          </a:xfrm>
          <a:prstGeom prst="rect">
            <a:avLst/>
          </a:prstGeom>
          <a:noFill/>
          <a:ln/>
        </p:spPr>
        <p:txBody>
          <a:bodyPr wrap="square" rtlCol="0" anchor="ctr"/>
          <a:lstStyle/>
          <a:p>
            <a:pPr indent="0" marL="0">
              <a:buNone/>
            </a:pPr>
            <a:r>
              <a:rPr lang="en-US" sz="1300" b="1" dirty="0">
                <a:solidFill>
                  <a:srgbClr val="1E2430"/>
                </a:solidFill>
                <a:latin typeface="Calibri" pitchFamily="34" charset="0"/>
                <a:ea typeface="Calibri" pitchFamily="34" charset="-122"/>
                <a:cs typeface="Calibri" pitchFamily="34" charset="-120"/>
              </a:rPr>
              <a:t>Framework of Government</a:t>
            </a:r>
            <a:endParaRPr lang="en-US" sz="1300" dirty="0"/>
          </a:p>
        </p:txBody>
      </p:sp>
      <p:sp>
        <p:nvSpPr>
          <p:cNvPr id="11" name="Text 9"/>
          <p:cNvSpPr/>
          <p:nvPr/>
        </p:nvSpPr>
        <p:spPr>
          <a:xfrm>
            <a:off x="640080" y="3886200"/>
            <a:ext cx="2651760" cy="365760"/>
          </a:xfrm>
          <a:prstGeom prst="rect">
            <a:avLst/>
          </a:prstGeom>
          <a:noFill/>
          <a:ln/>
        </p:spPr>
        <p:txBody>
          <a:bodyPr wrap="square" rtlCol="0" anchor="ctr"/>
          <a:lstStyle/>
          <a:p>
            <a:pPr indent="0" marL="0">
              <a:buNone/>
            </a:pPr>
            <a:r>
              <a:rPr lang="en-US" sz="1100" dirty="0">
                <a:solidFill>
                  <a:srgbClr val="555C6B"/>
                </a:solidFill>
                <a:latin typeface="Calibri" pitchFamily="34" charset="0"/>
                <a:ea typeface="Calibri" pitchFamily="34" charset="-122"/>
                <a:cs typeface="Calibri" pitchFamily="34" charset="-120"/>
              </a:rPr>
              <a:t>Roles of legislature, executive &amp; judiciary</a:t>
            </a:r>
            <a:endParaRPr lang="en-US" sz="1100" dirty="0"/>
          </a:p>
        </p:txBody>
      </p:sp>
      <p:sp>
        <p:nvSpPr>
          <p:cNvPr id="12" name="Shape 10"/>
          <p:cNvSpPr/>
          <p:nvPr/>
        </p:nvSpPr>
        <p:spPr>
          <a:xfrm>
            <a:off x="3749040" y="2743200"/>
            <a:ext cx="3017520" cy="1554480"/>
          </a:xfrm>
          <a:prstGeom prst="roundRect">
            <a:avLst>
              <a:gd name="adj" fmla="val 4706"/>
            </a:avLst>
          </a:prstGeom>
          <a:solidFill>
            <a:srgbClr val="F7F7F7"/>
          </a:solidFill>
          <a:ln/>
        </p:spPr>
      </p:sp>
      <p:sp>
        <p:nvSpPr>
          <p:cNvPr id="13" name="Shape 11"/>
          <p:cNvSpPr/>
          <p:nvPr/>
        </p:nvSpPr>
        <p:spPr>
          <a:xfrm>
            <a:off x="3931920" y="2926080"/>
            <a:ext cx="502920" cy="502920"/>
          </a:xfrm>
          <a:prstGeom prst="ellipse">
            <a:avLst/>
          </a:prstGeom>
          <a:solidFill>
            <a:srgbClr val="138A57"/>
          </a:solidFill>
          <a:ln/>
        </p:spPr>
      </p:sp>
      <p:sp>
        <p:nvSpPr>
          <p:cNvPr id="14" name="Text 12"/>
          <p:cNvSpPr/>
          <p:nvPr/>
        </p:nvSpPr>
        <p:spPr>
          <a:xfrm>
            <a:off x="3931920" y="2926080"/>
            <a:ext cx="502920" cy="502920"/>
          </a:xfrm>
          <a:prstGeom prst="rect">
            <a:avLst/>
          </a:prstGeom>
          <a:noFill/>
          <a:ln/>
        </p:spPr>
        <p:txBody>
          <a:bodyPr wrap="square" rtlCol="0" anchor="ctr"/>
          <a:lstStyle/>
          <a:p>
            <a:pPr algn="ctr" indent="0" marL="0">
              <a:buNone/>
            </a:pPr>
            <a:r>
              <a:rPr lang="en-US" sz="2000" b="1" dirty="0">
                <a:solidFill>
                  <a:srgbClr val="FFFFFF"/>
                </a:solidFill>
                <a:latin typeface="Calibri" pitchFamily="34" charset="0"/>
                <a:ea typeface="Calibri" pitchFamily="34" charset="-122"/>
                <a:cs typeface="Calibri" pitchFamily="34" charset="-120"/>
              </a:rPr>
              <a:t>C</a:t>
            </a:r>
            <a:endParaRPr lang="en-US" sz="2000" dirty="0"/>
          </a:p>
        </p:txBody>
      </p:sp>
      <p:sp>
        <p:nvSpPr>
          <p:cNvPr id="15" name="Text 13"/>
          <p:cNvSpPr/>
          <p:nvPr/>
        </p:nvSpPr>
        <p:spPr>
          <a:xfrm>
            <a:off x="3931920" y="3520440"/>
            <a:ext cx="2651760" cy="365760"/>
          </a:xfrm>
          <a:prstGeom prst="rect">
            <a:avLst/>
          </a:prstGeom>
          <a:noFill/>
          <a:ln/>
        </p:spPr>
        <p:txBody>
          <a:bodyPr wrap="square" rtlCol="0" anchor="ctr"/>
          <a:lstStyle/>
          <a:p>
            <a:pPr indent="0" marL="0">
              <a:buNone/>
            </a:pPr>
            <a:r>
              <a:rPr lang="en-US" sz="1300" b="1" dirty="0">
                <a:solidFill>
                  <a:srgbClr val="1E2430"/>
                </a:solidFill>
                <a:latin typeface="Calibri" pitchFamily="34" charset="0"/>
                <a:ea typeface="Calibri" pitchFamily="34" charset="-122"/>
                <a:cs typeface="Calibri" pitchFamily="34" charset="-120"/>
              </a:rPr>
              <a:t>Checks &amp; Balances</a:t>
            </a:r>
            <a:endParaRPr lang="en-US" sz="1300" dirty="0"/>
          </a:p>
        </p:txBody>
      </p:sp>
      <p:sp>
        <p:nvSpPr>
          <p:cNvPr id="16" name="Text 14"/>
          <p:cNvSpPr/>
          <p:nvPr/>
        </p:nvSpPr>
        <p:spPr>
          <a:xfrm>
            <a:off x="3931920" y="3886200"/>
            <a:ext cx="2651760" cy="365760"/>
          </a:xfrm>
          <a:prstGeom prst="rect">
            <a:avLst/>
          </a:prstGeom>
          <a:noFill/>
          <a:ln/>
        </p:spPr>
        <p:txBody>
          <a:bodyPr wrap="square" rtlCol="0" anchor="ctr"/>
          <a:lstStyle/>
          <a:p>
            <a:pPr indent="0" marL="0">
              <a:buNone/>
            </a:pPr>
            <a:r>
              <a:rPr lang="en-US" sz="1100" dirty="0">
                <a:solidFill>
                  <a:srgbClr val="555C6B"/>
                </a:solidFill>
                <a:latin typeface="Calibri" pitchFamily="34" charset="0"/>
                <a:ea typeface="Calibri" pitchFamily="34" charset="-122"/>
                <a:cs typeface="Calibri" pitchFamily="34" charset="-120"/>
              </a:rPr>
              <a:t>Fairness, responsibility, accountability</a:t>
            </a:r>
            <a:endParaRPr lang="en-US" sz="1100" dirty="0"/>
          </a:p>
        </p:txBody>
      </p:sp>
      <p:sp>
        <p:nvSpPr>
          <p:cNvPr id="17" name="Shape 15"/>
          <p:cNvSpPr/>
          <p:nvPr/>
        </p:nvSpPr>
        <p:spPr>
          <a:xfrm>
            <a:off x="457200" y="4480560"/>
            <a:ext cx="3017520" cy="1554480"/>
          </a:xfrm>
          <a:prstGeom prst="roundRect">
            <a:avLst>
              <a:gd name="adj" fmla="val 4706"/>
            </a:avLst>
          </a:prstGeom>
          <a:solidFill>
            <a:srgbClr val="F7F7F7"/>
          </a:solidFill>
          <a:ln/>
        </p:spPr>
      </p:sp>
      <p:sp>
        <p:nvSpPr>
          <p:cNvPr id="18" name="Shape 16"/>
          <p:cNvSpPr/>
          <p:nvPr/>
        </p:nvSpPr>
        <p:spPr>
          <a:xfrm>
            <a:off x="640080" y="4663440"/>
            <a:ext cx="502920" cy="502920"/>
          </a:xfrm>
          <a:prstGeom prst="ellipse">
            <a:avLst/>
          </a:prstGeom>
          <a:solidFill>
            <a:srgbClr val="16205A"/>
          </a:solidFill>
          <a:ln/>
        </p:spPr>
      </p:sp>
      <p:sp>
        <p:nvSpPr>
          <p:cNvPr id="19" name="Text 17"/>
          <p:cNvSpPr/>
          <p:nvPr/>
        </p:nvSpPr>
        <p:spPr>
          <a:xfrm>
            <a:off x="640080" y="4663440"/>
            <a:ext cx="502920" cy="502920"/>
          </a:xfrm>
          <a:prstGeom prst="rect">
            <a:avLst/>
          </a:prstGeom>
          <a:noFill/>
          <a:ln/>
        </p:spPr>
        <p:txBody>
          <a:bodyPr wrap="square" rtlCol="0" anchor="ctr"/>
          <a:lstStyle/>
          <a:p>
            <a:pPr algn="ctr" indent="0" marL="0">
              <a:buNone/>
            </a:pPr>
            <a:r>
              <a:rPr lang="en-US" sz="2000" b="1" dirty="0">
                <a:solidFill>
                  <a:srgbClr val="FFFFFF"/>
                </a:solidFill>
                <a:latin typeface="Calibri" pitchFamily="34" charset="0"/>
                <a:ea typeface="Calibri" pitchFamily="34" charset="-122"/>
                <a:cs typeface="Calibri" pitchFamily="34" charset="-120"/>
              </a:rPr>
              <a:t>R</a:t>
            </a:r>
            <a:endParaRPr lang="en-US" sz="2000" dirty="0"/>
          </a:p>
        </p:txBody>
      </p:sp>
      <p:sp>
        <p:nvSpPr>
          <p:cNvPr id="20" name="Text 18"/>
          <p:cNvSpPr/>
          <p:nvPr/>
        </p:nvSpPr>
        <p:spPr>
          <a:xfrm>
            <a:off x="640080" y="5257800"/>
            <a:ext cx="2651760" cy="365760"/>
          </a:xfrm>
          <a:prstGeom prst="rect">
            <a:avLst/>
          </a:prstGeom>
          <a:noFill/>
          <a:ln/>
        </p:spPr>
        <p:txBody>
          <a:bodyPr wrap="square" rtlCol="0" anchor="ctr"/>
          <a:lstStyle/>
          <a:p>
            <a:pPr indent="0" marL="0">
              <a:buNone/>
            </a:pPr>
            <a:r>
              <a:rPr lang="en-US" sz="1300" b="1" dirty="0">
                <a:solidFill>
                  <a:srgbClr val="1E2430"/>
                </a:solidFill>
                <a:latin typeface="Calibri" pitchFamily="34" charset="0"/>
                <a:ea typeface="Calibri" pitchFamily="34" charset="-122"/>
                <a:cs typeface="Calibri" pitchFamily="34" charset="-120"/>
              </a:rPr>
              <a:t>Rights &amp; Duties</a:t>
            </a:r>
            <a:endParaRPr lang="en-US" sz="1300" dirty="0"/>
          </a:p>
        </p:txBody>
      </p:sp>
      <p:sp>
        <p:nvSpPr>
          <p:cNvPr id="21" name="Text 19"/>
          <p:cNvSpPr/>
          <p:nvPr/>
        </p:nvSpPr>
        <p:spPr>
          <a:xfrm>
            <a:off x="640080" y="5623560"/>
            <a:ext cx="2651760" cy="365760"/>
          </a:xfrm>
          <a:prstGeom prst="rect">
            <a:avLst/>
          </a:prstGeom>
          <a:noFill/>
          <a:ln/>
        </p:spPr>
        <p:txBody>
          <a:bodyPr wrap="square" rtlCol="0" anchor="ctr"/>
          <a:lstStyle/>
          <a:p>
            <a:pPr indent="0" marL="0">
              <a:buNone/>
            </a:pPr>
            <a:r>
              <a:rPr lang="en-US" sz="1100" dirty="0">
                <a:solidFill>
                  <a:srgbClr val="555C6B"/>
                </a:solidFill>
                <a:latin typeface="Calibri" pitchFamily="34" charset="0"/>
                <a:ea typeface="Calibri" pitchFamily="34" charset="-122"/>
                <a:cs typeface="Calibri" pitchFamily="34" charset="-120"/>
              </a:rPr>
              <a:t>Of every citizen</a:t>
            </a:r>
            <a:endParaRPr lang="en-US" sz="1100" dirty="0"/>
          </a:p>
        </p:txBody>
      </p:sp>
      <p:sp>
        <p:nvSpPr>
          <p:cNvPr id="22" name="Shape 20"/>
          <p:cNvSpPr/>
          <p:nvPr/>
        </p:nvSpPr>
        <p:spPr>
          <a:xfrm>
            <a:off x="3749040" y="4480560"/>
            <a:ext cx="3017520" cy="1554480"/>
          </a:xfrm>
          <a:prstGeom prst="roundRect">
            <a:avLst>
              <a:gd name="adj" fmla="val 4706"/>
            </a:avLst>
          </a:prstGeom>
          <a:solidFill>
            <a:srgbClr val="F7F7F7"/>
          </a:solidFill>
          <a:ln/>
        </p:spPr>
      </p:sp>
      <p:sp>
        <p:nvSpPr>
          <p:cNvPr id="23" name="Shape 21"/>
          <p:cNvSpPr/>
          <p:nvPr/>
        </p:nvSpPr>
        <p:spPr>
          <a:xfrm>
            <a:off x="3931920" y="4663440"/>
            <a:ext cx="502920" cy="502920"/>
          </a:xfrm>
          <a:prstGeom prst="ellipse">
            <a:avLst/>
          </a:prstGeom>
          <a:solidFill>
            <a:srgbClr val="C9A24B"/>
          </a:solidFill>
          <a:ln/>
        </p:spPr>
      </p:sp>
      <p:sp>
        <p:nvSpPr>
          <p:cNvPr id="24" name="Text 22"/>
          <p:cNvSpPr/>
          <p:nvPr/>
        </p:nvSpPr>
        <p:spPr>
          <a:xfrm>
            <a:off x="3931920" y="4663440"/>
            <a:ext cx="502920" cy="502920"/>
          </a:xfrm>
          <a:prstGeom prst="rect">
            <a:avLst/>
          </a:prstGeom>
          <a:noFill/>
          <a:ln/>
        </p:spPr>
        <p:txBody>
          <a:bodyPr wrap="square" rtlCol="0" anchor="ctr"/>
          <a:lstStyle/>
          <a:p>
            <a:pPr algn="ctr" indent="0" marL="0">
              <a:buNone/>
            </a:pPr>
            <a:r>
              <a:rPr lang="en-US" sz="2000" b="1" dirty="0">
                <a:solidFill>
                  <a:srgbClr val="FFFFFF"/>
                </a:solidFill>
                <a:latin typeface="Calibri" pitchFamily="34" charset="0"/>
                <a:ea typeface="Calibri" pitchFamily="34" charset="-122"/>
                <a:cs typeface="Calibri" pitchFamily="34" charset="-120"/>
              </a:rPr>
              <a:t>★</a:t>
            </a:r>
            <a:endParaRPr lang="en-US" sz="2000" dirty="0"/>
          </a:p>
        </p:txBody>
      </p:sp>
      <p:sp>
        <p:nvSpPr>
          <p:cNvPr id="25" name="Text 23"/>
          <p:cNvSpPr/>
          <p:nvPr/>
        </p:nvSpPr>
        <p:spPr>
          <a:xfrm>
            <a:off x="3931920" y="5257800"/>
            <a:ext cx="2651760" cy="365760"/>
          </a:xfrm>
          <a:prstGeom prst="rect">
            <a:avLst/>
          </a:prstGeom>
          <a:noFill/>
          <a:ln/>
        </p:spPr>
        <p:txBody>
          <a:bodyPr wrap="square" rtlCol="0" anchor="ctr"/>
          <a:lstStyle/>
          <a:p>
            <a:pPr indent="0" marL="0">
              <a:buNone/>
            </a:pPr>
            <a:r>
              <a:rPr lang="en-US" sz="1300" b="1" dirty="0">
                <a:solidFill>
                  <a:srgbClr val="1E2430"/>
                </a:solidFill>
                <a:latin typeface="Calibri" pitchFamily="34" charset="0"/>
                <a:ea typeface="Calibri" pitchFamily="34" charset="-122"/>
                <a:cs typeface="Calibri" pitchFamily="34" charset="-120"/>
              </a:rPr>
              <a:t>Long-Term Goals</a:t>
            </a:r>
            <a:endParaRPr lang="en-US" sz="1300" dirty="0"/>
          </a:p>
        </p:txBody>
      </p:sp>
      <p:sp>
        <p:nvSpPr>
          <p:cNvPr id="26" name="Text 24"/>
          <p:cNvSpPr/>
          <p:nvPr/>
        </p:nvSpPr>
        <p:spPr>
          <a:xfrm>
            <a:off x="3931920" y="5623560"/>
            <a:ext cx="2651760" cy="365760"/>
          </a:xfrm>
          <a:prstGeom prst="rect">
            <a:avLst/>
          </a:prstGeom>
          <a:noFill/>
          <a:ln/>
        </p:spPr>
        <p:txBody>
          <a:bodyPr wrap="square" rtlCol="0" anchor="ctr"/>
          <a:lstStyle/>
          <a:p>
            <a:pPr indent="0" marL="0">
              <a:buNone/>
            </a:pPr>
            <a:r>
              <a:rPr lang="en-US" sz="1100" dirty="0">
                <a:solidFill>
                  <a:srgbClr val="555C6B"/>
                </a:solidFill>
                <a:latin typeface="Calibri" pitchFamily="34" charset="0"/>
                <a:ea typeface="Calibri" pitchFamily="34" charset="-122"/>
                <a:cs typeface="Calibri" pitchFamily="34" charset="-120"/>
              </a:rPr>
              <a:t>The nation's aspirations</a:t>
            </a:r>
            <a:endParaRPr lang="en-US" sz="1100" dirty="0"/>
          </a:p>
        </p:txBody>
      </p:sp>
      <p:sp>
        <p:nvSpPr>
          <p:cNvPr id="27" name="Shape 25"/>
          <p:cNvSpPr/>
          <p:nvPr/>
        </p:nvSpPr>
        <p:spPr>
          <a:xfrm>
            <a:off x="7315200" y="1554480"/>
            <a:ext cx="4389120" cy="4572000"/>
          </a:xfrm>
          <a:prstGeom prst="roundRect">
            <a:avLst>
              <a:gd name="adj" fmla="val 2083"/>
            </a:avLst>
          </a:prstGeom>
          <a:solidFill>
            <a:srgbClr val="F0EDE3"/>
          </a:solidFill>
          <a:ln/>
        </p:spPr>
      </p:sp>
      <p:sp>
        <p:nvSpPr>
          <p:cNvPr id="28" name="Text 26"/>
          <p:cNvSpPr/>
          <p:nvPr/>
        </p:nvSpPr>
        <p:spPr>
          <a:xfrm>
            <a:off x="7589520" y="1783080"/>
            <a:ext cx="3840480" cy="365760"/>
          </a:xfrm>
          <a:prstGeom prst="rect">
            <a:avLst/>
          </a:prstGeom>
          <a:noFill/>
          <a:ln/>
        </p:spPr>
        <p:txBody>
          <a:bodyPr wrap="square" rtlCol="0" anchor="ctr"/>
          <a:lstStyle/>
          <a:p>
            <a:pPr indent="0" marL="0">
              <a:buNone/>
            </a:pPr>
            <a:r>
              <a:rPr lang="en-US" sz="1200" b="1" dirty="0">
                <a:solidFill>
                  <a:srgbClr val="FF6B35"/>
                </a:solidFill>
                <a:latin typeface="Calibri" pitchFamily="34" charset="0"/>
                <a:ea typeface="Calibri" pitchFamily="34" charset="-122"/>
                <a:cs typeface="Calibri" pitchFamily="34" charset="-120"/>
              </a:rPr>
              <a:t>DID YOU KNOW?</a:t>
            </a:r>
            <a:endParaRPr lang="en-US" sz="1200" dirty="0"/>
          </a:p>
        </p:txBody>
      </p:sp>
      <p:sp>
        <p:nvSpPr>
          <p:cNvPr id="29" name="Text 27"/>
          <p:cNvSpPr/>
          <p:nvPr/>
        </p:nvSpPr>
        <p:spPr>
          <a:xfrm>
            <a:off x="7589520" y="2194560"/>
            <a:ext cx="3840480" cy="1097280"/>
          </a:xfrm>
          <a:prstGeom prst="rect">
            <a:avLst/>
          </a:prstGeom>
          <a:noFill/>
          <a:ln/>
        </p:spPr>
        <p:txBody>
          <a:bodyPr wrap="square" rtlCol="0" anchor="ctr"/>
          <a:lstStyle/>
          <a:p>
            <a:pPr indent="0" marL="0">
              <a:buNone/>
            </a:pPr>
            <a:r>
              <a:rPr lang="en-US" sz="1400" i="1" dirty="0">
                <a:solidFill>
                  <a:srgbClr val="1E2430"/>
                </a:solidFill>
                <a:latin typeface="Calibri" pitchFamily="34" charset="0"/>
                <a:ea typeface="Calibri" pitchFamily="34" charset="-122"/>
                <a:cs typeface="Calibri" pitchFamily="34" charset="-120"/>
              </a:rPr>
              <a:t>The original Constitution is preserved in a helium-filled glass case in Parliament — helium doesn't react with paper or ink.</a:t>
            </a:r>
            <a:endParaRPr lang="en-US" sz="1400" dirty="0"/>
          </a:p>
        </p:txBody>
      </p:sp>
      <p:sp>
        <p:nvSpPr>
          <p:cNvPr id="30" name="Shape 28"/>
          <p:cNvSpPr/>
          <p:nvPr/>
        </p:nvSpPr>
        <p:spPr>
          <a:xfrm>
            <a:off x="7589520" y="3383280"/>
            <a:ext cx="3749040" cy="0"/>
          </a:xfrm>
          <a:prstGeom prst="line">
            <a:avLst/>
          </a:prstGeom>
          <a:noFill/>
          <a:ln w="19050">
            <a:solidFill>
              <a:srgbClr val="C9A24B"/>
            </a:solidFill>
            <a:prstDash val="solid"/>
          </a:ln>
        </p:spPr>
      </p:sp>
      <p:sp>
        <p:nvSpPr>
          <p:cNvPr id="31" name="Text 29"/>
          <p:cNvSpPr/>
          <p:nvPr/>
        </p:nvSpPr>
        <p:spPr>
          <a:xfrm>
            <a:off x="7589520" y="3566160"/>
            <a:ext cx="3840480" cy="365760"/>
          </a:xfrm>
          <a:prstGeom prst="rect">
            <a:avLst/>
          </a:prstGeom>
          <a:noFill/>
          <a:ln/>
        </p:spPr>
        <p:txBody>
          <a:bodyPr wrap="square" rtlCol="0" anchor="ctr"/>
          <a:lstStyle/>
          <a:p>
            <a:pPr indent="0" marL="0">
              <a:buNone/>
            </a:pPr>
            <a:r>
              <a:rPr lang="en-US" sz="1300" b="1" dirty="0">
                <a:solidFill>
                  <a:srgbClr val="16205A"/>
                </a:solidFill>
                <a:latin typeface="Calibri" pitchFamily="34" charset="0"/>
                <a:ea typeface="Calibri" pitchFamily="34" charset="-122"/>
                <a:cs typeface="Calibri" pitchFamily="34" charset="-120"/>
              </a:rPr>
              <a:t>It is the WORLD'S LARGEST written constitution:</a:t>
            </a:r>
            <a:endParaRPr lang="en-US" sz="1300" dirty="0"/>
          </a:p>
        </p:txBody>
      </p:sp>
      <p:sp>
        <p:nvSpPr>
          <p:cNvPr id="32" name="Text 30"/>
          <p:cNvSpPr/>
          <p:nvPr/>
        </p:nvSpPr>
        <p:spPr>
          <a:xfrm>
            <a:off x="7589520" y="3977640"/>
            <a:ext cx="3840480" cy="457200"/>
          </a:xfrm>
          <a:prstGeom prst="rect">
            <a:avLst/>
          </a:prstGeom>
          <a:noFill/>
          <a:ln/>
        </p:spPr>
        <p:txBody>
          <a:bodyPr wrap="square" rtlCol="0" anchor="ctr"/>
          <a:lstStyle/>
          <a:p>
            <a:pPr indent="0" marL="0">
              <a:buNone/>
            </a:pPr>
            <a:r>
              <a:rPr lang="en-US" sz="2000" b="1" dirty="0">
                <a:solidFill>
                  <a:srgbClr val="138A57"/>
                </a:solidFill>
                <a:latin typeface="Cambria" pitchFamily="34" charset="0"/>
                <a:ea typeface="Cambria" pitchFamily="34" charset="-122"/>
                <a:cs typeface="Cambria" pitchFamily="34" charset="-120"/>
              </a:rPr>
              <a:t>25 Parts · 12 Schedules</a:t>
            </a:r>
            <a:endParaRPr lang="en-US" sz="2000" dirty="0"/>
          </a:p>
        </p:txBody>
      </p:sp>
      <p:sp>
        <p:nvSpPr>
          <p:cNvPr id="33" name="Text 31"/>
          <p:cNvSpPr/>
          <p:nvPr/>
        </p:nvSpPr>
        <p:spPr>
          <a:xfrm>
            <a:off x="7589520" y="4480560"/>
            <a:ext cx="3840480" cy="365760"/>
          </a:xfrm>
          <a:prstGeom prst="rect">
            <a:avLst/>
          </a:prstGeom>
          <a:noFill/>
          <a:ln/>
        </p:spPr>
        <p:txBody>
          <a:bodyPr wrap="square" rtlCol="0" anchor="ctr"/>
          <a:lstStyle/>
          <a:p>
            <a:pPr indent="0" marL="0">
              <a:buNone/>
            </a:pPr>
            <a:r>
              <a:rPr lang="en-US" sz="1100" i="1" dirty="0">
                <a:solidFill>
                  <a:srgbClr val="555C6B"/>
                </a:solidFill>
                <a:latin typeface="Calibri" pitchFamily="34" charset="0"/>
                <a:ea typeface="Calibri" pitchFamily="34" charset="-122"/>
                <a:cs typeface="Calibri" pitchFamily="34" charset="-120"/>
              </a:rPr>
              <a:t>(Originally 22 Parts &amp; 8 Schedules in 1950)</a:t>
            </a:r>
            <a:endParaRPr lang="en-US" sz="1100" dirty="0"/>
          </a:p>
        </p:txBody>
      </p:sp>
      <p:sp>
        <p:nvSpPr>
          <p:cNvPr id="34" name="Text 32"/>
          <p:cNvSpPr/>
          <p:nvPr/>
        </p:nvSpPr>
        <p:spPr>
          <a:xfrm>
            <a:off x="457200" y="6537960"/>
            <a:ext cx="7315200" cy="274320"/>
          </a:xfrm>
          <a:prstGeom prst="rect">
            <a:avLst/>
          </a:prstGeom>
          <a:noFill/>
          <a:ln/>
        </p:spPr>
        <p:txBody>
          <a:bodyPr wrap="square" rtlCol="0" anchor="ctr"/>
          <a:lstStyle/>
          <a:p>
            <a:pPr algn="l" indent="0" marL="0">
              <a:buNone/>
            </a:pPr>
            <a:r>
              <a:rPr lang="en-US" sz="900" dirty="0">
                <a:solidFill>
                  <a:srgbClr val="9AA3B2"/>
                </a:solidFill>
                <a:latin typeface="Calibri" pitchFamily="34" charset="0"/>
                <a:ea typeface="Calibri" pitchFamily="34" charset="-122"/>
                <a:cs typeface="Calibri" pitchFamily="34" charset="-120"/>
              </a:rPr>
              <a:t>Grade 7 · Governance and Democracy · Ch. 10</a:t>
            </a:r>
            <a:endParaRPr lang="en-US" sz="900" dirty="0"/>
          </a:p>
        </p:txBody>
      </p:sp>
      <p:sp>
        <p:nvSpPr>
          <p:cNvPr id="35" name="Text 33"/>
          <p:cNvSpPr/>
          <p:nvPr/>
        </p:nvSpPr>
        <p:spPr>
          <a:xfrm>
            <a:off x="11521440" y="6537960"/>
            <a:ext cx="457200" cy="274320"/>
          </a:xfrm>
          <a:prstGeom prst="rect">
            <a:avLst/>
          </a:prstGeom>
          <a:noFill/>
          <a:ln/>
        </p:spPr>
        <p:txBody>
          <a:bodyPr wrap="square" rtlCol="0" anchor="ctr"/>
          <a:lstStyle/>
          <a:p>
            <a:pPr algn="r" indent="0" marL="0">
              <a:buNone/>
            </a:pPr>
            <a:r>
              <a:rPr lang="en-US" sz="900" dirty="0">
                <a:solidFill>
                  <a:srgbClr val="9AA3B2"/>
                </a:solidFill>
                <a:latin typeface="Calibri" pitchFamily="34" charset="0"/>
                <a:ea typeface="Calibri" pitchFamily="34" charset="-122"/>
                <a:cs typeface="Calibri"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411480"/>
            <a:ext cx="2377440" cy="365760"/>
          </a:xfrm>
          <a:prstGeom prst="roundRect">
            <a:avLst>
              <a:gd name="adj" fmla="val 20000"/>
            </a:avLst>
          </a:prstGeom>
          <a:solidFill>
            <a:srgbClr val="138A57"/>
          </a:solidFill>
          <a:ln/>
        </p:spPr>
      </p:sp>
      <p:sp>
        <p:nvSpPr>
          <p:cNvPr id="3" name="Text 1"/>
          <p:cNvSpPr/>
          <p:nvPr/>
        </p:nvSpPr>
        <p:spPr>
          <a:xfrm>
            <a:off x="457200" y="411480"/>
            <a:ext cx="2377440" cy="365760"/>
          </a:xfrm>
          <a:prstGeom prst="rect">
            <a:avLst/>
          </a:prstGeom>
          <a:noFill/>
          <a:ln/>
        </p:spPr>
        <p:txBody>
          <a:bodyPr wrap="square" rtlCol="0" anchor="ctr"/>
          <a:lstStyle/>
          <a:p>
            <a:pPr algn="ctr" indent="0" marL="0">
              <a:buNone/>
            </a:pPr>
            <a:r>
              <a:rPr lang="en-US" sz="1200" b="1" spc="100" kern="0" dirty="0">
                <a:solidFill>
                  <a:srgbClr val="FFFFFF"/>
                </a:solidFill>
                <a:latin typeface="Calibri" pitchFamily="34" charset="0"/>
                <a:ea typeface="Calibri" pitchFamily="34" charset="-122"/>
                <a:cs typeface="Calibri" pitchFamily="34" charset="-120"/>
              </a:rPr>
              <a:t>CLASS ACTIVITY</a:t>
            </a:r>
            <a:endParaRPr lang="en-US" sz="1200" dirty="0"/>
          </a:p>
        </p:txBody>
      </p:sp>
      <p:sp>
        <p:nvSpPr>
          <p:cNvPr id="4" name="Text 2"/>
          <p:cNvSpPr/>
          <p:nvPr/>
        </p:nvSpPr>
        <p:spPr>
          <a:xfrm>
            <a:off x="457200" y="868680"/>
            <a:ext cx="11247120" cy="822960"/>
          </a:xfrm>
          <a:prstGeom prst="rect">
            <a:avLst/>
          </a:prstGeom>
          <a:noFill/>
          <a:ln/>
        </p:spPr>
        <p:txBody>
          <a:bodyPr wrap="square" rtlCol="0" anchor="ctr"/>
          <a:lstStyle/>
          <a:p>
            <a:pPr algn="l" indent="0" marL="0">
              <a:buNone/>
            </a:pPr>
            <a:r>
              <a:rPr lang="en-US" sz="3200" b="1" dirty="0">
                <a:solidFill>
                  <a:srgbClr val="16205A"/>
                </a:solidFill>
                <a:latin typeface="Cambria" pitchFamily="34" charset="0"/>
                <a:ea typeface="Cambria" pitchFamily="34" charset="-122"/>
                <a:cs typeface="Cambria" pitchFamily="34" charset="-120"/>
              </a:rPr>
              <a:t>Why Do We Need a Constitution?</a:t>
            </a:r>
            <a:endParaRPr lang="en-US" sz="3200" dirty="0"/>
          </a:p>
        </p:txBody>
      </p:sp>
      <p:sp>
        <p:nvSpPr>
          <p:cNvPr id="5" name="Shape 3"/>
          <p:cNvSpPr/>
          <p:nvPr/>
        </p:nvSpPr>
        <p:spPr>
          <a:xfrm>
            <a:off x="457200" y="1554480"/>
            <a:ext cx="11247120" cy="2286000"/>
          </a:xfrm>
          <a:prstGeom prst="roundRect">
            <a:avLst>
              <a:gd name="adj" fmla="val 4000"/>
            </a:avLst>
          </a:prstGeom>
          <a:solidFill>
            <a:srgbClr val="EAF3EC"/>
          </a:solidFill>
          <a:ln/>
        </p:spPr>
      </p:sp>
      <p:sp>
        <p:nvSpPr>
          <p:cNvPr id="6" name="Text 4"/>
          <p:cNvSpPr/>
          <p:nvPr/>
        </p:nvSpPr>
        <p:spPr>
          <a:xfrm>
            <a:off x="731520" y="1737360"/>
            <a:ext cx="4572000" cy="365760"/>
          </a:xfrm>
          <a:prstGeom prst="rect">
            <a:avLst/>
          </a:prstGeom>
          <a:noFill/>
          <a:ln/>
        </p:spPr>
        <p:txBody>
          <a:bodyPr wrap="square" rtlCol="0" anchor="ctr"/>
          <a:lstStyle/>
          <a:p>
            <a:pPr indent="0" marL="0">
              <a:buNone/>
            </a:pPr>
            <a:r>
              <a:rPr lang="en-US" sz="1400" b="1" dirty="0">
                <a:solidFill>
                  <a:srgbClr val="138A57"/>
                </a:solidFill>
                <a:latin typeface="Calibri" pitchFamily="34" charset="0"/>
                <a:ea typeface="Calibri" pitchFamily="34" charset="-122"/>
                <a:cs typeface="Calibri" pitchFamily="34" charset="-120"/>
              </a:rPr>
              <a:t>THE KABADDI STORY</a:t>
            </a:r>
            <a:endParaRPr lang="en-US" sz="1400" dirty="0"/>
          </a:p>
        </p:txBody>
      </p:sp>
      <p:sp>
        <p:nvSpPr>
          <p:cNvPr id="7" name="Text 5"/>
          <p:cNvSpPr/>
          <p:nvPr/>
        </p:nvSpPr>
        <p:spPr>
          <a:xfrm>
            <a:off x="731520" y="2148840"/>
            <a:ext cx="10698480" cy="1554480"/>
          </a:xfrm>
          <a:prstGeom prst="rect">
            <a:avLst/>
          </a:prstGeom>
          <a:noFill/>
          <a:ln/>
        </p:spPr>
        <p:txBody>
          <a:bodyPr wrap="square" rtlCol="0" anchor="ctr"/>
          <a:lstStyle/>
          <a:p>
            <a:pPr indent="0" marL="0">
              <a:lnSpc>
                <a:spcPct val="130000"/>
              </a:lnSpc>
              <a:buNone/>
            </a:pPr>
            <a:r>
              <a:rPr lang="en-US" sz="1500" dirty="0">
                <a:solidFill>
                  <a:srgbClr val="1E2430"/>
                </a:solidFill>
                <a:latin typeface="Calibri" pitchFamily="34" charset="0"/>
                <a:ea typeface="Calibri" pitchFamily="34" charset="-122"/>
                <a:cs typeface="Calibri" pitchFamily="34" charset="-120"/>
              </a:rPr>
              <a:t>Your school reaches the state-level kabaddi final. A dispute breaks out over whether a player was 'out'. The referee pulls out the official rulebook — both teams agree, and the match is settled fairly.</a:t>
            </a:r>
            <a:endParaRPr lang="en-US" sz="1500" dirty="0"/>
          </a:p>
        </p:txBody>
      </p:sp>
      <p:sp>
        <p:nvSpPr>
          <p:cNvPr id="8" name="Shape 6"/>
          <p:cNvSpPr/>
          <p:nvPr/>
        </p:nvSpPr>
        <p:spPr>
          <a:xfrm>
            <a:off x="457200" y="4023360"/>
            <a:ext cx="11247120" cy="1737360"/>
          </a:xfrm>
          <a:prstGeom prst="roundRect">
            <a:avLst>
              <a:gd name="adj" fmla="val 5263"/>
            </a:avLst>
          </a:prstGeom>
          <a:solidFill>
            <a:srgbClr val="16205A"/>
          </a:solidFill>
          <a:ln/>
        </p:spPr>
      </p:sp>
      <p:sp>
        <p:nvSpPr>
          <p:cNvPr id="9" name="Text 7"/>
          <p:cNvSpPr/>
          <p:nvPr/>
        </p:nvSpPr>
        <p:spPr>
          <a:xfrm>
            <a:off x="731520" y="4206240"/>
            <a:ext cx="5486400" cy="365760"/>
          </a:xfrm>
          <a:prstGeom prst="rect">
            <a:avLst/>
          </a:prstGeom>
          <a:noFill/>
          <a:ln/>
        </p:spPr>
        <p:txBody>
          <a:bodyPr wrap="square" rtlCol="0" anchor="ctr"/>
          <a:lstStyle/>
          <a:p>
            <a:pPr indent="0" marL="0">
              <a:buNone/>
            </a:pPr>
            <a:r>
              <a:rPr lang="en-US" sz="1300" b="1" dirty="0">
                <a:solidFill>
                  <a:srgbClr val="C9A24B"/>
                </a:solidFill>
                <a:latin typeface="Calibri" pitchFamily="34" charset="0"/>
                <a:ea typeface="Calibri" pitchFamily="34" charset="-122"/>
                <a:cs typeface="Calibri" pitchFamily="34" charset="-120"/>
              </a:rPr>
              <a:t>THINK &amp; DISCUSS IN GROUPS</a:t>
            </a:r>
            <a:endParaRPr lang="en-US" sz="1300" dirty="0"/>
          </a:p>
        </p:txBody>
      </p:sp>
      <p:sp>
        <p:nvSpPr>
          <p:cNvPr id="10" name="Text 8"/>
          <p:cNvSpPr/>
          <p:nvPr/>
        </p:nvSpPr>
        <p:spPr>
          <a:xfrm>
            <a:off x="777240" y="4617720"/>
            <a:ext cx="10698480" cy="1097280"/>
          </a:xfrm>
          <a:prstGeom prst="rect">
            <a:avLst/>
          </a:prstGeom>
          <a:noFill/>
          <a:ln/>
        </p:spPr>
        <p:txBody>
          <a:bodyPr wrap="square" rtlCol="0" anchor="ctr"/>
          <a:lstStyle/>
          <a:p>
            <a:pPr marL="342900" indent="-342900">
              <a:lnSpc>
                <a:spcPct val="125000"/>
              </a:lnSpc>
              <a:buSzPct val="100000"/>
              <a:buChar char="•"/>
            </a:pPr>
            <a:r>
              <a:rPr lang="en-US" sz="1400" dirty="0">
                <a:solidFill>
                  <a:srgbClr val="FFFFFF"/>
                </a:solidFill>
                <a:latin typeface="Calibri" pitchFamily="34" charset="0"/>
                <a:ea typeface="Calibri" pitchFamily="34" charset="-122"/>
                <a:cs typeface="Calibri" pitchFamily="34" charset="-120"/>
              </a:rPr>
              <a:t>What if there was no rulebook to refer to?</a:t>
            </a:r>
            <a:endParaRPr lang="en-US" sz="1400" dirty="0"/>
          </a:p>
          <a:p>
            <a:pPr marL="342900" indent="-342900">
              <a:lnSpc>
                <a:spcPct val="125000"/>
              </a:lnSpc>
              <a:buSzPct val="100000"/>
              <a:buChar char="•"/>
            </a:pPr>
            <a:r>
              <a:rPr lang="en-US" sz="1400" dirty="0">
                <a:solidFill>
                  <a:srgbClr val="FFFFFF"/>
                </a:solidFill>
                <a:latin typeface="Calibri" pitchFamily="34" charset="0"/>
                <a:ea typeface="Calibri" pitchFamily="34" charset="-122"/>
                <a:cs typeface="Calibri" pitchFamily="34" charset="-120"/>
              </a:rPr>
              <a:t>What is needed for everyone to agree to abide by it?</a:t>
            </a:r>
            <a:endParaRPr lang="en-US" sz="1400" dirty="0"/>
          </a:p>
          <a:p>
            <a:pPr marL="342900" indent="-342900">
              <a:lnSpc>
                <a:spcPct val="125000"/>
              </a:lnSpc>
              <a:buSzPct val="100000"/>
              <a:buChar char="•"/>
            </a:pPr>
            <a:r>
              <a:rPr lang="en-US" sz="1400" dirty="0">
                <a:solidFill>
                  <a:srgbClr val="FFFFFF"/>
                </a:solidFill>
                <a:latin typeface="Calibri" pitchFamily="34" charset="0"/>
                <a:ea typeface="Calibri" pitchFamily="34" charset="-122"/>
                <a:cs typeface="Calibri" pitchFamily="34" charset="-120"/>
              </a:rPr>
              <a:t>What could be the 'rulebook' for an entire country?</a:t>
            </a:r>
            <a:endParaRPr lang="en-US" sz="1400" dirty="0"/>
          </a:p>
        </p:txBody>
      </p:sp>
      <p:sp>
        <p:nvSpPr>
          <p:cNvPr id="11" name="Text 9"/>
          <p:cNvSpPr/>
          <p:nvPr/>
        </p:nvSpPr>
        <p:spPr>
          <a:xfrm>
            <a:off x="457200" y="5897880"/>
            <a:ext cx="11247120" cy="457200"/>
          </a:xfrm>
          <a:prstGeom prst="rect">
            <a:avLst/>
          </a:prstGeom>
          <a:noFill/>
          <a:ln/>
        </p:spPr>
        <p:txBody>
          <a:bodyPr wrap="square" rtlCol="0" anchor="ctr"/>
          <a:lstStyle/>
          <a:p>
            <a:pPr indent="0" marL="0">
              <a:buNone/>
            </a:pPr>
            <a:r>
              <a:rPr lang="en-US" sz="1500" b="1" i="1" dirty="0">
                <a:solidFill>
                  <a:srgbClr val="FF6B35"/>
                </a:solidFill>
                <a:latin typeface="Calibri" pitchFamily="34" charset="0"/>
                <a:ea typeface="Calibri" pitchFamily="34" charset="-122"/>
                <a:cs typeface="Calibri" pitchFamily="34" charset="-120"/>
              </a:rPr>
              <a:t>→  Our Constitution is something like a rulebook for the country.</a:t>
            </a:r>
            <a:endParaRPr lang="en-US" sz="1500" dirty="0"/>
          </a:p>
        </p:txBody>
      </p:sp>
      <p:sp>
        <p:nvSpPr>
          <p:cNvPr id="12" name="Text 10"/>
          <p:cNvSpPr/>
          <p:nvPr/>
        </p:nvSpPr>
        <p:spPr>
          <a:xfrm>
            <a:off x="457200" y="6537960"/>
            <a:ext cx="7315200" cy="274320"/>
          </a:xfrm>
          <a:prstGeom prst="rect">
            <a:avLst/>
          </a:prstGeom>
          <a:noFill/>
          <a:ln/>
        </p:spPr>
        <p:txBody>
          <a:bodyPr wrap="square" rtlCol="0" anchor="ctr"/>
          <a:lstStyle/>
          <a:p>
            <a:pPr algn="l" indent="0" marL="0">
              <a:buNone/>
            </a:pPr>
            <a:r>
              <a:rPr lang="en-US" sz="900" dirty="0">
                <a:solidFill>
                  <a:srgbClr val="9AA3B2"/>
                </a:solidFill>
                <a:latin typeface="Calibri" pitchFamily="34" charset="0"/>
                <a:ea typeface="Calibri" pitchFamily="34" charset="-122"/>
                <a:cs typeface="Calibri" pitchFamily="34" charset="-120"/>
              </a:rPr>
              <a:t>Grade 7 · Governance and Democracy · Ch. 10</a:t>
            </a:r>
            <a:endParaRPr lang="en-US" sz="900" dirty="0"/>
          </a:p>
        </p:txBody>
      </p:sp>
      <p:sp>
        <p:nvSpPr>
          <p:cNvPr id="13" name="Text 11"/>
          <p:cNvSpPr/>
          <p:nvPr/>
        </p:nvSpPr>
        <p:spPr>
          <a:xfrm>
            <a:off x="11521440" y="6537960"/>
            <a:ext cx="457200" cy="274320"/>
          </a:xfrm>
          <a:prstGeom prst="rect">
            <a:avLst/>
          </a:prstGeom>
          <a:noFill/>
          <a:ln/>
        </p:spPr>
        <p:txBody>
          <a:bodyPr wrap="square" rtlCol="0" anchor="ctr"/>
          <a:lstStyle/>
          <a:p>
            <a:pPr algn="r" indent="0" marL="0">
              <a:buNone/>
            </a:pPr>
            <a:r>
              <a:rPr lang="en-US" sz="900" dirty="0">
                <a:solidFill>
                  <a:srgbClr val="9AA3B2"/>
                </a:solidFill>
                <a:latin typeface="Calibri" pitchFamily="34" charset="0"/>
                <a:ea typeface="Calibri" pitchFamily="34" charset="-122"/>
                <a:cs typeface="Calibri"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411480"/>
            <a:ext cx="2377440" cy="365760"/>
          </a:xfrm>
          <a:prstGeom prst="roundRect">
            <a:avLst>
              <a:gd name="adj" fmla="val 20000"/>
            </a:avLst>
          </a:prstGeom>
          <a:solidFill>
            <a:srgbClr val="16205A"/>
          </a:solidFill>
          <a:ln/>
        </p:spPr>
      </p:sp>
      <p:sp>
        <p:nvSpPr>
          <p:cNvPr id="3" name="Text 1"/>
          <p:cNvSpPr/>
          <p:nvPr/>
        </p:nvSpPr>
        <p:spPr>
          <a:xfrm>
            <a:off x="457200" y="411480"/>
            <a:ext cx="2377440" cy="365760"/>
          </a:xfrm>
          <a:prstGeom prst="rect">
            <a:avLst/>
          </a:prstGeom>
          <a:noFill/>
          <a:ln/>
        </p:spPr>
        <p:txBody>
          <a:bodyPr wrap="square" rtlCol="0" anchor="ctr"/>
          <a:lstStyle/>
          <a:p>
            <a:pPr algn="ctr" indent="0" marL="0">
              <a:buNone/>
            </a:pPr>
            <a:r>
              <a:rPr lang="en-US" sz="1200" b="1" spc="100" kern="0" dirty="0">
                <a:solidFill>
                  <a:srgbClr val="FFFFFF"/>
                </a:solidFill>
                <a:latin typeface="Calibri" pitchFamily="34" charset="0"/>
                <a:ea typeface="Calibri" pitchFamily="34" charset="-122"/>
                <a:cs typeface="Calibri" pitchFamily="34" charset="-120"/>
              </a:rPr>
              <a:t>HISTORY</a:t>
            </a:r>
            <a:endParaRPr lang="en-US" sz="1200" dirty="0"/>
          </a:p>
        </p:txBody>
      </p:sp>
      <p:sp>
        <p:nvSpPr>
          <p:cNvPr id="4" name="Text 2"/>
          <p:cNvSpPr/>
          <p:nvPr/>
        </p:nvSpPr>
        <p:spPr>
          <a:xfrm>
            <a:off x="457200" y="868680"/>
            <a:ext cx="11247120" cy="822960"/>
          </a:xfrm>
          <a:prstGeom prst="rect">
            <a:avLst/>
          </a:prstGeom>
          <a:noFill/>
          <a:ln/>
        </p:spPr>
        <p:txBody>
          <a:bodyPr wrap="square" rtlCol="0" anchor="ctr"/>
          <a:lstStyle/>
          <a:p>
            <a:pPr algn="l" indent="0" marL="0">
              <a:buNone/>
            </a:pPr>
            <a:r>
              <a:rPr lang="en-US" sz="3200" b="1" dirty="0">
                <a:solidFill>
                  <a:srgbClr val="16205A"/>
                </a:solidFill>
                <a:latin typeface="Cambria" pitchFamily="34" charset="0"/>
                <a:ea typeface="Cambria" pitchFamily="34" charset="-122"/>
                <a:cs typeface="Cambria" pitchFamily="34" charset="-120"/>
              </a:rPr>
              <a:t>Writing the Constitution of India</a:t>
            </a:r>
            <a:endParaRPr lang="en-US" sz="3200" dirty="0"/>
          </a:p>
        </p:txBody>
      </p:sp>
      <p:sp>
        <p:nvSpPr>
          <p:cNvPr id="5" name="Shape 3"/>
          <p:cNvSpPr/>
          <p:nvPr/>
        </p:nvSpPr>
        <p:spPr>
          <a:xfrm>
            <a:off x="457200" y="1554480"/>
            <a:ext cx="11247120" cy="1005840"/>
          </a:xfrm>
          <a:prstGeom prst="roundRect">
            <a:avLst>
              <a:gd name="adj" fmla="val 9091"/>
            </a:avLst>
          </a:prstGeom>
          <a:solidFill>
            <a:srgbClr val="F0EDE3"/>
          </a:solidFill>
          <a:ln/>
        </p:spPr>
      </p:sp>
      <p:sp>
        <p:nvSpPr>
          <p:cNvPr id="6" name="Text 4"/>
          <p:cNvSpPr/>
          <p:nvPr/>
        </p:nvSpPr>
        <p:spPr>
          <a:xfrm>
            <a:off x="731520" y="1554480"/>
            <a:ext cx="10698480" cy="1005840"/>
          </a:xfrm>
          <a:prstGeom prst="rect">
            <a:avLst/>
          </a:prstGeom>
          <a:noFill/>
          <a:ln/>
        </p:spPr>
        <p:txBody>
          <a:bodyPr wrap="square" rtlCol="0" anchor="ctr"/>
          <a:lstStyle/>
          <a:p>
            <a:pPr indent="0" marL="0">
              <a:buNone/>
            </a:pPr>
            <a:r>
              <a:rPr lang="en-US" sz="1400" i="1" dirty="0">
                <a:solidFill>
                  <a:srgbClr val="1E2430"/>
                </a:solidFill>
                <a:latin typeface="Calibri" pitchFamily="34" charset="0"/>
                <a:ea typeface="Calibri" pitchFamily="34" charset="-122"/>
                <a:cs typeface="Calibri" pitchFamily="34" charset="-120"/>
              </a:rPr>
              <a:t>The Constituent Assembly was formed to answer key questions: What type of government? What rules should guide us? Who gets the right to vote? How do we settle disputes?</a:t>
            </a:r>
            <a:endParaRPr lang="en-US" sz="1400" dirty="0"/>
          </a:p>
        </p:txBody>
      </p:sp>
      <p:sp>
        <p:nvSpPr>
          <p:cNvPr id="7" name="Shape 5"/>
          <p:cNvSpPr/>
          <p:nvPr/>
        </p:nvSpPr>
        <p:spPr>
          <a:xfrm>
            <a:off x="457200" y="2743200"/>
            <a:ext cx="2651760" cy="1371600"/>
          </a:xfrm>
          <a:prstGeom prst="roundRect">
            <a:avLst>
              <a:gd name="adj" fmla="val 5333"/>
            </a:avLst>
          </a:prstGeom>
          <a:solidFill>
            <a:srgbClr val="FF6B35"/>
          </a:solidFill>
          <a:ln/>
        </p:spPr>
      </p:sp>
      <p:sp>
        <p:nvSpPr>
          <p:cNvPr id="8" name="Text 6"/>
          <p:cNvSpPr/>
          <p:nvPr/>
        </p:nvSpPr>
        <p:spPr>
          <a:xfrm>
            <a:off x="457200" y="2834640"/>
            <a:ext cx="2651760" cy="640080"/>
          </a:xfrm>
          <a:prstGeom prst="rect">
            <a:avLst/>
          </a:prstGeom>
          <a:noFill/>
          <a:ln/>
        </p:spPr>
        <p:txBody>
          <a:bodyPr wrap="square" rtlCol="0" anchor="ctr"/>
          <a:lstStyle/>
          <a:p>
            <a:pPr algn="ctr" indent="0" marL="0">
              <a:buNone/>
            </a:pPr>
            <a:r>
              <a:rPr lang="en-US" sz="2600" b="1" dirty="0">
                <a:solidFill>
                  <a:srgbClr val="FFFFFF"/>
                </a:solidFill>
                <a:latin typeface="Cambria" pitchFamily="34" charset="0"/>
                <a:ea typeface="Cambria" pitchFamily="34" charset="-122"/>
                <a:cs typeface="Cambria" pitchFamily="34" charset="-120"/>
              </a:rPr>
              <a:t>1946</a:t>
            </a:r>
            <a:endParaRPr lang="en-US" sz="2600" dirty="0"/>
          </a:p>
        </p:txBody>
      </p:sp>
      <p:sp>
        <p:nvSpPr>
          <p:cNvPr id="9" name="Text 7"/>
          <p:cNvSpPr/>
          <p:nvPr/>
        </p:nvSpPr>
        <p:spPr>
          <a:xfrm>
            <a:off x="548640" y="3429000"/>
            <a:ext cx="2468880" cy="594360"/>
          </a:xfrm>
          <a:prstGeom prst="rect">
            <a:avLst/>
          </a:prstGeom>
          <a:noFill/>
          <a:ln/>
        </p:spPr>
        <p:txBody>
          <a:bodyPr wrap="square" rtlCol="0" anchor="ctr"/>
          <a:lstStyle/>
          <a:p>
            <a:pPr algn="ctr" indent="0" marL="0">
              <a:buNone/>
            </a:pPr>
            <a:r>
              <a:rPr lang="en-US" sz="1100" dirty="0">
                <a:solidFill>
                  <a:srgbClr val="FFFFFF"/>
                </a:solidFill>
                <a:latin typeface="Calibri" pitchFamily="34" charset="0"/>
                <a:ea typeface="Calibri" pitchFamily="34" charset="-122"/>
                <a:cs typeface="Calibri" pitchFamily="34" charset="-120"/>
              </a:rPr>
              <a:t>Formed 9 December 1946</a:t>
            </a:r>
            <a:endParaRPr lang="en-US" sz="1100" dirty="0"/>
          </a:p>
        </p:txBody>
      </p:sp>
      <p:sp>
        <p:nvSpPr>
          <p:cNvPr id="10" name="Shape 8"/>
          <p:cNvSpPr/>
          <p:nvPr/>
        </p:nvSpPr>
        <p:spPr>
          <a:xfrm>
            <a:off x="3268980" y="2743200"/>
            <a:ext cx="2651760" cy="1371600"/>
          </a:xfrm>
          <a:prstGeom prst="roundRect">
            <a:avLst>
              <a:gd name="adj" fmla="val 5333"/>
            </a:avLst>
          </a:prstGeom>
          <a:solidFill>
            <a:srgbClr val="138A57"/>
          </a:solidFill>
          <a:ln/>
        </p:spPr>
      </p:sp>
      <p:sp>
        <p:nvSpPr>
          <p:cNvPr id="11" name="Text 9"/>
          <p:cNvSpPr/>
          <p:nvPr/>
        </p:nvSpPr>
        <p:spPr>
          <a:xfrm>
            <a:off x="3268980" y="2834640"/>
            <a:ext cx="2651760" cy="640080"/>
          </a:xfrm>
          <a:prstGeom prst="rect">
            <a:avLst/>
          </a:prstGeom>
          <a:noFill/>
          <a:ln/>
        </p:spPr>
        <p:txBody>
          <a:bodyPr wrap="square" rtlCol="0" anchor="ctr"/>
          <a:lstStyle/>
          <a:p>
            <a:pPr algn="ctr" indent="0" marL="0">
              <a:buNone/>
            </a:pPr>
            <a:r>
              <a:rPr lang="en-US" sz="2600" b="1" dirty="0">
                <a:solidFill>
                  <a:srgbClr val="FFFFFF"/>
                </a:solidFill>
                <a:latin typeface="Cambria" pitchFamily="34" charset="0"/>
                <a:ea typeface="Cambria" pitchFamily="34" charset="-122"/>
                <a:cs typeface="Cambria" pitchFamily="34" charset="-120"/>
              </a:rPr>
              <a:t>389 → 299</a:t>
            </a:r>
            <a:endParaRPr lang="en-US" sz="2600" dirty="0"/>
          </a:p>
        </p:txBody>
      </p:sp>
      <p:sp>
        <p:nvSpPr>
          <p:cNvPr id="12" name="Text 10"/>
          <p:cNvSpPr/>
          <p:nvPr/>
        </p:nvSpPr>
        <p:spPr>
          <a:xfrm>
            <a:off x="3360420" y="3429000"/>
            <a:ext cx="2468880" cy="594360"/>
          </a:xfrm>
          <a:prstGeom prst="rect">
            <a:avLst/>
          </a:prstGeom>
          <a:noFill/>
          <a:ln/>
        </p:spPr>
        <p:txBody>
          <a:bodyPr wrap="square" rtlCol="0" anchor="ctr"/>
          <a:lstStyle/>
          <a:p>
            <a:pPr algn="ctr" indent="0" marL="0">
              <a:buNone/>
            </a:pPr>
            <a:r>
              <a:rPr lang="en-US" sz="1100" dirty="0">
                <a:solidFill>
                  <a:srgbClr val="FFFFFF"/>
                </a:solidFill>
                <a:latin typeface="Calibri" pitchFamily="34" charset="0"/>
                <a:ea typeface="Calibri" pitchFamily="34" charset="-122"/>
                <a:cs typeface="Calibri" pitchFamily="34" charset="-120"/>
              </a:rPr>
              <a:t>Members (reduced after Partition)</a:t>
            </a:r>
            <a:endParaRPr lang="en-US" sz="1100" dirty="0"/>
          </a:p>
        </p:txBody>
      </p:sp>
      <p:sp>
        <p:nvSpPr>
          <p:cNvPr id="13" name="Shape 11"/>
          <p:cNvSpPr/>
          <p:nvPr/>
        </p:nvSpPr>
        <p:spPr>
          <a:xfrm>
            <a:off x="6080760" y="2743200"/>
            <a:ext cx="2651760" cy="1371600"/>
          </a:xfrm>
          <a:prstGeom prst="roundRect">
            <a:avLst>
              <a:gd name="adj" fmla="val 5333"/>
            </a:avLst>
          </a:prstGeom>
          <a:solidFill>
            <a:srgbClr val="FF6B35"/>
          </a:solidFill>
          <a:ln/>
        </p:spPr>
      </p:sp>
      <p:sp>
        <p:nvSpPr>
          <p:cNvPr id="14" name="Text 12"/>
          <p:cNvSpPr/>
          <p:nvPr/>
        </p:nvSpPr>
        <p:spPr>
          <a:xfrm>
            <a:off x="6080760" y="2834640"/>
            <a:ext cx="2651760" cy="640080"/>
          </a:xfrm>
          <a:prstGeom prst="rect">
            <a:avLst/>
          </a:prstGeom>
          <a:noFill/>
          <a:ln/>
        </p:spPr>
        <p:txBody>
          <a:bodyPr wrap="square" rtlCol="0" anchor="ctr"/>
          <a:lstStyle/>
          <a:p>
            <a:pPr algn="ctr" indent="0" marL="0">
              <a:buNone/>
            </a:pPr>
            <a:r>
              <a:rPr lang="en-US" sz="2600" b="1" dirty="0">
                <a:solidFill>
                  <a:srgbClr val="FFFFFF"/>
                </a:solidFill>
                <a:latin typeface="Cambria" pitchFamily="34" charset="0"/>
                <a:ea typeface="Cambria" pitchFamily="34" charset="-122"/>
                <a:cs typeface="Cambria" pitchFamily="34" charset="-120"/>
              </a:rPr>
              <a:t>15</a:t>
            </a:r>
            <a:endParaRPr lang="en-US" sz="2600" dirty="0"/>
          </a:p>
        </p:txBody>
      </p:sp>
      <p:sp>
        <p:nvSpPr>
          <p:cNvPr id="15" name="Text 13"/>
          <p:cNvSpPr/>
          <p:nvPr/>
        </p:nvSpPr>
        <p:spPr>
          <a:xfrm>
            <a:off x="6172200" y="3429000"/>
            <a:ext cx="2468880" cy="594360"/>
          </a:xfrm>
          <a:prstGeom prst="rect">
            <a:avLst/>
          </a:prstGeom>
          <a:noFill/>
          <a:ln/>
        </p:spPr>
        <p:txBody>
          <a:bodyPr wrap="square" rtlCol="0" anchor="ctr"/>
          <a:lstStyle/>
          <a:p>
            <a:pPr algn="ctr" indent="0" marL="0">
              <a:buNone/>
            </a:pPr>
            <a:r>
              <a:rPr lang="en-US" sz="1100" dirty="0">
                <a:solidFill>
                  <a:srgbClr val="FFFFFF"/>
                </a:solidFill>
                <a:latin typeface="Calibri" pitchFamily="34" charset="0"/>
                <a:ea typeface="Calibri" pitchFamily="34" charset="-122"/>
                <a:cs typeface="Calibri" pitchFamily="34" charset="-120"/>
              </a:rPr>
              <a:t>Women members</a:t>
            </a:r>
            <a:endParaRPr lang="en-US" sz="1100" dirty="0"/>
          </a:p>
        </p:txBody>
      </p:sp>
      <p:sp>
        <p:nvSpPr>
          <p:cNvPr id="16" name="Shape 14"/>
          <p:cNvSpPr/>
          <p:nvPr/>
        </p:nvSpPr>
        <p:spPr>
          <a:xfrm>
            <a:off x="8892540" y="2743200"/>
            <a:ext cx="2651760" cy="1371600"/>
          </a:xfrm>
          <a:prstGeom prst="roundRect">
            <a:avLst>
              <a:gd name="adj" fmla="val 5333"/>
            </a:avLst>
          </a:prstGeom>
          <a:solidFill>
            <a:srgbClr val="138A57"/>
          </a:solidFill>
          <a:ln/>
        </p:spPr>
      </p:sp>
      <p:sp>
        <p:nvSpPr>
          <p:cNvPr id="17" name="Text 15"/>
          <p:cNvSpPr/>
          <p:nvPr/>
        </p:nvSpPr>
        <p:spPr>
          <a:xfrm>
            <a:off x="8892540" y="2834640"/>
            <a:ext cx="2651760" cy="640080"/>
          </a:xfrm>
          <a:prstGeom prst="rect">
            <a:avLst/>
          </a:prstGeom>
          <a:noFill/>
          <a:ln/>
        </p:spPr>
        <p:txBody>
          <a:bodyPr wrap="square" rtlCol="0" anchor="ctr"/>
          <a:lstStyle/>
          <a:p>
            <a:pPr algn="ctr" indent="0" marL="0">
              <a:buNone/>
            </a:pPr>
            <a:r>
              <a:rPr lang="en-US" sz="2600" b="1" dirty="0">
                <a:solidFill>
                  <a:srgbClr val="FFFFFF"/>
                </a:solidFill>
                <a:latin typeface="Cambria" pitchFamily="34" charset="0"/>
                <a:ea typeface="Cambria" pitchFamily="34" charset="-122"/>
                <a:cs typeface="Cambria" pitchFamily="34" charset="-120"/>
              </a:rPr>
              <a:t>~3 yrs</a:t>
            </a:r>
            <a:endParaRPr lang="en-US" sz="2600" dirty="0"/>
          </a:p>
        </p:txBody>
      </p:sp>
      <p:sp>
        <p:nvSpPr>
          <p:cNvPr id="18" name="Text 16"/>
          <p:cNvSpPr/>
          <p:nvPr/>
        </p:nvSpPr>
        <p:spPr>
          <a:xfrm>
            <a:off x="8983980" y="3429000"/>
            <a:ext cx="2468880" cy="594360"/>
          </a:xfrm>
          <a:prstGeom prst="rect">
            <a:avLst/>
          </a:prstGeom>
          <a:noFill/>
          <a:ln/>
        </p:spPr>
        <p:txBody>
          <a:bodyPr wrap="square" rtlCol="0" anchor="ctr"/>
          <a:lstStyle/>
          <a:p>
            <a:pPr algn="ctr" indent="0" marL="0">
              <a:buNone/>
            </a:pPr>
            <a:r>
              <a:rPr lang="en-US" sz="1100" dirty="0">
                <a:solidFill>
                  <a:srgbClr val="FFFFFF"/>
                </a:solidFill>
                <a:latin typeface="Calibri" pitchFamily="34" charset="0"/>
                <a:ea typeface="Calibri" pitchFamily="34" charset="-122"/>
                <a:cs typeface="Calibri" pitchFamily="34" charset="-120"/>
              </a:rPr>
              <a:t>Time taken to draft</a:t>
            </a:r>
            <a:endParaRPr lang="en-US" sz="1100" dirty="0"/>
          </a:p>
        </p:txBody>
      </p:sp>
      <p:sp>
        <p:nvSpPr>
          <p:cNvPr id="19" name="Shape 17"/>
          <p:cNvSpPr/>
          <p:nvPr/>
        </p:nvSpPr>
        <p:spPr>
          <a:xfrm>
            <a:off x="457200" y="4434840"/>
            <a:ext cx="11247120" cy="1691640"/>
          </a:xfrm>
          <a:prstGeom prst="roundRect">
            <a:avLst>
              <a:gd name="adj" fmla="val 5405"/>
            </a:avLst>
          </a:prstGeom>
          <a:solidFill>
            <a:srgbClr val="F7F7F7"/>
          </a:solidFill>
          <a:ln/>
        </p:spPr>
      </p:sp>
      <p:sp>
        <p:nvSpPr>
          <p:cNvPr id="20" name="Shape 18"/>
          <p:cNvSpPr/>
          <p:nvPr/>
        </p:nvSpPr>
        <p:spPr>
          <a:xfrm>
            <a:off x="731520" y="4663440"/>
            <a:ext cx="640080" cy="640080"/>
          </a:xfrm>
          <a:prstGeom prst="ellipse">
            <a:avLst/>
          </a:prstGeom>
          <a:solidFill>
            <a:srgbClr val="16205A"/>
          </a:solidFill>
          <a:ln/>
        </p:spPr>
      </p:sp>
      <p:sp>
        <p:nvSpPr>
          <p:cNvPr id="21" name="Text 19"/>
          <p:cNvSpPr/>
          <p:nvPr/>
        </p:nvSpPr>
        <p:spPr>
          <a:xfrm>
            <a:off x="731520" y="4663440"/>
            <a:ext cx="640080" cy="640080"/>
          </a:xfrm>
          <a:prstGeom prst="rect">
            <a:avLst/>
          </a:prstGeom>
          <a:noFill/>
          <a:ln/>
        </p:spPr>
        <p:txBody>
          <a:bodyPr wrap="square" rtlCol="0" anchor="ctr"/>
          <a:lstStyle/>
          <a:p>
            <a:pPr algn="ctr" indent="0" marL="0">
              <a:buNone/>
            </a:pPr>
            <a:r>
              <a:rPr lang="en-US" sz="2400" b="1" dirty="0">
                <a:solidFill>
                  <a:srgbClr val="FFFFFF"/>
                </a:solidFill>
                <a:latin typeface="Calibri" pitchFamily="34" charset="0"/>
                <a:ea typeface="Calibri" pitchFamily="34" charset="-122"/>
                <a:cs typeface="Calibri" pitchFamily="34" charset="-120"/>
              </a:rPr>
              <a:t>★</a:t>
            </a:r>
            <a:endParaRPr lang="en-US" sz="2400" dirty="0"/>
          </a:p>
        </p:txBody>
      </p:sp>
      <p:sp>
        <p:nvSpPr>
          <p:cNvPr id="22" name="Text 20"/>
          <p:cNvSpPr/>
          <p:nvPr/>
        </p:nvSpPr>
        <p:spPr>
          <a:xfrm>
            <a:off x="1554480" y="4617720"/>
            <a:ext cx="4572000" cy="365760"/>
          </a:xfrm>
          <a:prstGeom prst="rect">
            <a:avLst/>
          </a:prstGeom>
          <a:noFill/>
          <a:ln/>
        </p:spPr>
        <p:txBody>
          <a:bodyPr wrap="square" rtlCol="0" anchor="ctr"/>
          <a:lstStyle/>
          <a:p>
            <a:pPr indent="0" marL="0">
              <a:buNone/>
            </a:pPr>
            <a:r>
              <a:rPr lang="en-US" sz="1500" b="1" dirty="0">
                <a:solidFill>
                  <a:srgbClr val="16205A"/>
                </a:solidFill>
                <a:latin typeface="Calibri" pitchFamily="34" charset="0"/>
                <a:ea typeface="Calibri" pitchFamily="34" charset="-122"/>
                <a:cs typeface="Calibri" pitchFamily="34" charset="-120"/>
              </a:rPr>
              <a:t>Dr. Rajendra Prasad</a:t>
            </a:r>
            <a:endParaRPr lang="en-US" sz="1500" dirty="0"/>
          </a:p>
        </p:txBody>
      </p:sp>
      <p:sp>
        <p:nvSpPr>
          <p:cNvPr id="23" name="Text 21"/>
          <p:cNvSpPr/>
          <p:nvPr/>
        </p:nvSpPr>
        <p:spPr>
          <a:xfrm>
            <a:off x="1554480" y="4983480"/>
            <a:ext cx="4572000" cy="365760"/>
          </a:xfrm>
          <a:prstGeom prst="rect">
            <a:avLst/>
          </a:prstGeom>
          <a:noFill/>
          <a:ln/>
        </p:spPr>
        <p:txBody>
          <a:bodyPr wrap="square" rtlCol="0" anchor="ctr"/>
          <a:lstStyle/>
          <a:p>
            <a:pPr indent="0" marL="0">
              <a:buNone/>
            </a:pPr>
            <a:r>
              <a:rPr lang="en-US" sz="1200" dirty="0">
                <a:solidFill>
                  <a:srgbClr val="555C6B"/>
                </a:solidFill>
                <a:latin typeface="Calibri" pitchFamily="34" charset="0"/>
                <a:ea typeface="Calibri" pitchFamily="34" charset="-122"/>
                <a:cs typeface="Calibri" pitchFamily="34" charset="-120"/>
              </a:rPr>
              <a:t>Chairman of the Constituent Assembly</a:t>
            </a:r>
            <a:endParaRPr lang="en-US" sz="1200" dirty="0"/>
          </a:p>
        </p:txBody>
      </p:sp>
      <p:sp>
        <p:nvSpPr>
          <p:cNvPr id="24" name="Shape 22"/>
          <p:cNvSpPr/>
          <p:nvPr/>
        </p:nvSpPr>
        <p:spPr>
          <a:xfrm>
            <a:off x="6400800" y="4663440"/>
            <a:ext cx="640080" cy="640080"/>
          </a:xfrm>
          <a:prstGeom prst="ellipse">
            <a:avLst/>
          </a:prstGeom>
          <a:solidFill>
            <a:srgbClr val="FF6B35"/>
          </a:solidFill>
          <a:ln/>
        </p:spPr>
      </p:sp>
      <p:sp>
        <p:nvSpPr>
          <p:cNvPr id="25" name="Text 23"/>
          <p:cNvSpPr/>
          <p:nvPr/>
        </p:nvSpPr>
        <p:spPr>
          <a:xfrm>
            <a:off x="6400800" y="4663440"/>
            <a:ext cx="640080" cy="640080"/>
          </a:xfrm>
          <a:prstGeom prst="rect">
            <a:avLst/>
          </a:prstGeom>
          <a:noFill/>
          <a:ln/>
        </p:spPr>
        <p:txBody>
          <a:bodyPr wrap="square" rtlCol="0" anchor="ctr"/>
          <a:lstStyle/>
          <a:p>
            <a:pPr algn="ctr" indent="0" marL="0">
              <a:buNone/>
            </a:pPr>
            <a:r>
              <a:rPr lang="en-US" sz="2400" b="1" dirty="0">
                <a:solidFill>
                  <a:srgbClr val="FFFFFF"/>
                </a:solidFill>
                <a:latin typeface="Calibri" pitchFamily="34" charset="0"/>
                <a:ea typeface="Calibri" pitchFamily="34" charset="-122"/>
                <a:cs typeface="Calibri" pitchFamily="34" charset="-120"/>
              </a:rPr>
              <a:t>★</a:t>
            </a:r>
            <a:endParaRPr lang="en-US" sz="2400" dirty="0"/>
          </a:p>
        </p:txBody>
      </p:sp>
      <p:sp>
        <p:nvSpPr>
          <p:cNvPr id="26" name="Text 24"/>
          <p:cNvSpPr/>
          <p:nvPr/>
        </p:nvSpPr>
        <p:spPr>
          <a:xfrm>
            <a:off x="7223760" y="4617720"/>
            <a:ext cx="4572000" cy="365760"/>
          </a:xfrm>
          <a:prstGeom prst="rect">
            <a:avLst/>
          </a:prstGeom>
          <a:noFill/>
          <a:ln/>
        </p:spPr>
        <p:txBody>
          <a:bodyPr wrap="square" rtlCol="0" anchor="ctr"/>
          <a:lstStyle/>
          <a:p>
            <a:pPr indent="0" marL="0">
              <a:buNone/>
            </a:pPr>
            <a:r>
              <a:rPr lang="en-US" sz="1500" b="1" dirty="0">
                <a:solidFill>
                  <a:srgbClr val="FF6B35"/>
                </a:solidFill>
                <a:latin typeface="Calibri" pitchFamily="34" charset="0"/>
                <a:ea typeface="Calibri" pitchFamily="34" charset="-122"/>
                <a:cs typeface="Calibri" pitchFamily="34" charset="-120"/>
              </a:rPr>
              <a:t>Dr. B.R. Ambedkar</a:t>
            </a:r>
            <a:endParaRPr lang="en-US" sz="1500" dirty="0"/>
          </a:p>
        </p:txBody>
      </p:sp>
      <p:sp>
        <p:nvSpPr>
          <p:cNvPr id="27" name="Text 25"/>
          <p:cNvSpPr/>
          <p:nvPr/>
        </p:nvSpPr>
        <p:spPr>
          <a:xfrm>
            <a:off x="7223760" y="4983480"/>
            <a:ext cx="4572000" cy="365760"/>
          </a:xfrm>
          <a:prstGeom prst="rect">
            <a:avLst/>
          </a:prstGeom>
          <a:noFill/>
          <a:ln/>
        </p:spPr>
        <p:txBody>
          <a:bodyPr wrap="square" rtlCol="0" anchor="ctr"/>
          <a:lstStyle/>
          <a:p>
            <a:pPr indent="0" marL="0">
              <a:buNone/>
            </a:pPr>
            <a:r>
              <a:rPr lang="en-US" sz="1200" dirty="0">
                <a:solidFill>
                  <a:srgbClr val="555C6B"/>
                </a:solidFill>
                <a:latin typeface="Calibri" pitchFamily="34" charset="0"/>
                <a:ea typeface="Calibri" pitchFamily="34" charset="-122"/>
                <a:cs typeface="Calibri" pitchFamily="34" charset="-120"/>
              </a:rPr>
              <a:t>Chairman of the Drafting Committee</a:t>
            </a:r>
            <a:endParaRPr lang="en-US" sz="1200" dirty="0"/>
          </a:p>
        </p:txBody>
      </p:sp>
      <p:sp>
        <p:nvSpPr>
          <p:cNvPr id="28" name="Text 26"/>
          <p:cNvSpPr/>
          <p:nvPr/>
        </p:nvSpPr>
        <p:spPr>
          <a:xfrm>
            <a:off x="731520" y="5486400"/>
            <a:ext cx="10698480" cy="457200"/>
          </a:xfrm>
          <a:prstGeom prst="rect">
            <a:avLst/>
          </a:prstGeom>
          <a:noFill/>
          <a:ln/>
        </p:spPr>
        <p:txBody>
          <a:bodyPr wrap="square" rtlCol="0" anchor="ctr"/>
          <a:lstStyle/>
          <a:p>
            <a:pPr indent="0" marL="0">
              <a:buNone/>
            </a:pPr>
            <a:r>
              <a:rPr lang="en-US" sz="1300" b="1" dirty="0">
                <a:solidFill>
                  <a:srgbClr val="1E2430"/>
                </a:solidFill>
                <a:latin typeface="Calibri" pitchFamily="34" charset="0"/>
                <a:ea typeface="Calibri" pitchFamily="34" charset="-122"/>
                <a:cs typeface="Calibri" pitchFamily="34" charset="-120"/>
              </a:rPr>
              <a:t>Adopted: 26 November 1949   |   Came into effect: 26 January 1950 (celebrated as Republic Day)</a:t>
            </a:r>
            <a:endParaRPr lang="en-US" sz="1300" dirty="0"/>
          </a:p>
        </p:txBody>
      </p:sp>
      <p:sp>
        <p:nvSpPr>
          <p:cNvPr id="29" name="Text 27"/>
          <p:cNvSpPr/>
          <p:nvPr/>
        </p:nvSpPr>
        <p:spPr>
          <a:xfrm>
            <a:off x="457200" y="6537960"/>
            <a:ext cx="7315200" cy="274320"/>
          </a:xfrm>
          <a:prstGeom prst="rect">
            <a:avLst/>
          </a:prstGeom>
          <a:noFill/>
          <a:ln/>
        </p:spPr>
        <p:txBody>
          <a:bodyPr wrap="square" rtlCol="0" anchor="ctr"/>
          <a:lstStyle/>
          <a:p>
            <a:pPr algn="l" indent="0" marL="0">
              <a:buNone/>
            </a:pPr>
            <a:r>
              <a:rPr lang="en-US" sz="900" dirty="0">
                <a:solidFill>
                  <a:srgbClr val="9AA3B2"/>
                </a:solidFill>
                <a:latin typeface="Calibri" pitchFamily="34" charset="0"/>
                <a:ea typeface="Calibri" pitchFamily="34" charset="-122"/>
                <a:cs typeface="Calibri" pitchFamily="34" charset="-120"/>
              </a:rPr>
              <a:t>Grade 7 · Governance and Democracy · Ch. 10</a:t>
            </a:r>
            <a:endParaRPr lang="en-US" sz="900" dirty="0"/>
          </a:p>
        </p:txBody>
      </p:sp>
      <p:sp>
        <p:nvSpPr>
          <p:cNvPr id="30" name="Text 28"/>
          <p:cNvSpPr/>
          <p:nvPr/>
        </p:nvSpPr>
        <p:spPr>
          <a:xfrm>
            <a:off x="11521440" y="6537960"/>
            <a:ext cx="457200" cy="274320"/>
          </a:xfrm>
          <a:prstGeom prst="rect">
            <a:avLst/>
          </a:prstGeom>
          <a:noFill/>
          <a:ln/>
        </p:spPr>
        <p:txBody>
          <a:bodyPr wrap="square" rtlCol="0" anchor="ctr"/>
          <a:lstStyle/>
          <a:p>
            <a:pPr algn="r" indent="0" marL="0">
              <a:buNone/>
            </a:pPr>
            <a:r>
              <a:rPr lang="en-US" sz="900" dirty="0">
                <a:solidFill>
                  <a:srgbClr val="9AA3B2"/>
                </a:solidFill>
                <a:latin typeface="Calibri" pitchFamily="34" charset="0"/>
                <a:ea typeface="Calibri" pitchFamily="34" charset="-122"/>
                <a:cs typeface="Calibri"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6205A"/>
        </a:solidFill>
      </p:bgPr>
    </p:bg>
    <p:spTree>
      <p:nvGrpSpPr>
        <p:cNvPr id="1" name=""/>
        <p:cNvGrpSpPr/>
        <p:nvPr/>
      </p:nvGrpSpPr>
      <p:grpSpPr>
        <a:xfrm>
          <a:off x="0" y="0"/>
          <a:ext cx="0" cy="0"/>
          <a:chOff x="0" y="0"/>
          <a:chExt cx="0" cy="0"/>
        </a:xfrm>
      </p:grpSpPr>
      <p:sp>
        <p:nvSpPr>
          <p:cNvPr id="2" name="Shape 0"/>
          <p:cNvSpPr/>
          <p:nvPr/>
        </p:nvSpPr>
        <p:spPr>
          <a:xfrm>
            <a:off x="457200" y="411480"/>
            <a:ext cx="2377440" cy="365760"/>
          </a:xfrm>
          <a:prstGeom prst="roundRect">
            <a:avLst>
              <a:gd name="adj" fmla="val 20000"/>
            </a:avLst>
          </a:prstGeom>
          <a:solidFill>
            <a:srgbClr val="C9A24B"/>
          </a:solidFill>
          <a:ln/>
        </p:spPr>
      </p:sp>
      <p:sp>
        <p:nvSpPr>
          <p:cNvPr id="3" name="Text 1"/>
          <p:cNvSpPr/>
          <p:nvPr/>
        </p:nvSpPr>
        <p:spPr>
          <a:xfrm>
            <a:off x="457200" y="411480"/>
            <a:ext cx="2377440" cy="365760"/>
          </a:xfrm>
          <a:prstGeom prst="rect">
            <a:avLst/>
          </a:prstGeom>
          <a:noFill/>
          <a:ln/>
        </p:spPr>
        <p:txBody>
          <a:bodyPr wrap="square" rtlCol="0" anchor="ctr"/>
          <a:lstStyle/>
          <a:p>
            <a:pPr algn="ctr" indent="0" marL="0">
              <a:buNone/>
            </a:pPr>
            <a:r>
              <a:rPr lang="en-US" sz="1200" b="1" spc="100" kern="0" dirty="0">
                <a:solidFill>
                  <a:srgbClr val="FFFFFF"/>
                </a:solidFill>
                <a:latin typeface="Calibri" pitchFamily="34" charset="0"/>
                <a:ea typeface="Calibri" pitchFamily="34" charset="-122"/>
                <a:cs typeface="Calibri" pitchFamily="34" charset="-120"/>
              </a:rPr>
              <a:t>KEY IDEA</a:t>
            </a:r>
            <a:endParaRPr lang="en-US" sz="1200" dirty="0"/>
          </a:p>
        </p:txBody>
      </p:sp>
      <p:sp>
        <p:nvSpPr>
          <p:cNvPr id="4" name="Text 2"/>
          <p:cNvSpPr/>
          <p:nvPr/>
        </p:nvSpPr>
        <p:spPr>
          <a:xfrm>
            <a:off x="457200" y="868680"/>
            <a:ext cx="11247120" cy="822960"/>
          </a:xfrm>
          <a:prstGeom prst="rect">
            <a:avLst/>
          </a:prstGeom>
          <a:noFill/>
          <a:ln/>
        </p:spPr>
        <p:txBody>
          <a:bodyPr wrap="square" rtlCol="0" anchor="ctr"/>
          <a:lstStyle/>
          <a:p>
            <a:pPr indent="0" marL="0">
              <a:buNone/>
            </a:pPr>
            <a:r>
              <a:rPr lang="en-US" sz="3200" b="1" dirty="0">
                <a:solidFill>
                  <a:srgbClr val="FFFFFF"/>
                </a:solidFill>
                <a:latin typeface="Cambria" pitchFamily="34" charset="0"/>
                <a:ea typeface="Cambria" pitchFamily="34" charset="-122"/>
                <a:cs typeface="Cambria" pitchFamily="34" charset="-120"/>
              </a:rPr>
              <a:t>What Shaped the Indian Constitution?</a:t>
            </a:r>
            <a:endParaRPr lang="en-US" sz="3200" dirty="0"/>
          </a:p>
        </p:txBody>
      </p:sp>
      <p:sp>
        <p:nvSpPr>
          <p:cNvPr id="5" name="Text 3"/>
          <p:cNvSpPr/>
          <p:nvPr/>
        </p:nvSpPr>
        <p:spPr>
          <a:xfrm>
            <a:off x="457200" y="1554480"/>
            <a:ext cx="10972800" cy="457200"/>
          </a:xfrm>
          <a:prstGeom prst="rect">
            <a:avLst/>
          </a:prstGeom>
          <a:noFill/>
          <a:ln/>
        </p:spPr>
        <p:txBody>
          <a:bodyPr wrap="square" rtlCol="0" anchor="ctr"/>
          <a:lstStyle/>
          <a:p>
            <a:pPr indent="0" marL="0">
              <a:buNone/>
            </a:pPr>
            <a:r>
              <a:rPr lang="en-US" sz="1400" i="1" dirty="0">
                <a:solidFill>
                  <a:srgbClr val="C9A24B"/>
                </a:solidFill>
                <a:latin typeface="Calibri" pitchFamily="34" charset="0"/>
                <a:ea typeface="Calibri" pitchFamily="34" charset="-122"/>
                <a:cs typeface="Calibri" pitchFamily="34" charset="-120"/>
              </a:rPr>
              <a:t>“Let noble thoughts come to me from every side” — ā no bhadrāḥ kratavo yantu viśhwataḥ</a:t>
            </a:r>
            <a:endParaRPr lang="en-US" sz="1400" dirty="0"/>
          </a:p>
        </p:txBody>
      </p:sp>
      <p:sp>
        <p:nvSpPr>
          <p:cNvPr id="6" name="Shape 4"/>
          <p:cNvSpPr/>
          <p:nvPr/>
        </p:nvSpPr>
        <p:spPr>
          <a:xfrm>
            <a:off x="457200" y="2286000"/>
            <a:ext cx="3566160" cy="3657600"/>
          </a:xfrm>
          <a:prstGeom prst="roundRect">
            <a:avLst>
              <a:gd name="adj" fmla="val 2564"/>
            </a:avLst>
          </a:prstGeom>
          <a:solidFill>
            <a:srgbClr val="1F2E73"/>
          </a:solidFill>
          <a:ln/>
        </p:spPr>
      </p:sp>
      <p:sp>
        <p:nvSpPr>
          <p:cNvPr id="7" name="Shape 5"/>
          <p:cNvSpPr/>
          <p:nvPr/>
        </p:nvSpPr>
        <p:spPr>
          <a:xfrm>
            <a:off x="640080" y="2514600"/>
            <a:ext cx="640080" cy="640080"/>
          </a:xfrm>
          <a:prstGeom prst="ellipse">
            <a:avLst/>
          </a:prstGeom>
          <a:solidFill>
            <a:srgbClr val="FF6B35"/>
          </a:solidFill>
          <a:ln/>
        </p:spPr>
      </p:sp>
      <p:sp>
        <p:nvSpPr>
          <p:cNvPr id="8" name="Text 6"/>
          <p:cNvSpPr/>
          <p:nvPr/>
        </p:nvSpPr>
        <p:spPr>
          <a:xfrm>
            <a:off x="640080" y="2514600"/>
            <a:ext cx="640080" cy="640080"/>
          </a:xfrm>
          <a:prstGeom prst="rect">
            <a:avLst/>
          </a:prstGeom>
          <a:noFill/>
          <a:ln/>
        </p:spPr>
        <p:txBody>
          <a:bodyPr wrap="square" rtlCol="0" anchor="ctr"/>
          <a:lstStyle/>
          <a:p>
            <a:pPr algn="ctr" indent="0" marL="0">
              <a:buNone/>
            </a:pPr>
            <a:r>
              <a:rPr lang="en-US" sz="2600" b="1" dirty="0">
                <a:solidFill>
                  <a:srgbClr val="FFFFFF"/>
                </a:solidFill>
                <a:latin typeface="Calibri" pitchFamily="34" charset="0"/>
                <a:ea typeface="Calibri" pitchFamily="34" charset="-122"/>
                <a:cs typeface="Calibri" pitchFamily="34" charset="-120"/>
              </a:rPr>
              <a:t>1</a:t>
            </a:r>
            <a:endParaRPr lang="en-US" sz="2600" dirty="0"/>
          </a:p>
        </p:txBody>
      </p:sp>
      <p:sp>
        <p:nvSpPr>
          <p:cNvPr id="9" name="Text 7"/>
          <p:cNvSpPr/>
          <p:nvPr/>
        </p:nvSpPr>
        <p:spPr>
          <a:xfrm>
            <a:off x="640080" y="3154680"/>
            <a:ext cx="3200400" cy="822960"/>
          </a:xfrm>
          <a:prstGeom prst="rect">
            <a:avLst/>
          </a:prstGeom>
          <a:noFill/>
          <a:ln/>
        </p:spPr>
        <p:txBody>
          <a:bodyPr wrap="square" rtlCol="0" anchor="ctr"/>
          <a:lstStyle/>
          <a:p>
            <a:pPr indent="0" marL="0">
              <a:buNone/>
            </a:pPr>
            <a:r>
              <a:rPr lang="en-US" sz="1700" b="1" dirty="0">
                <a:solidFill>
                  <a:srgbClr val="FFFFFF"/>
                </a:solidFill>
                <a:latin typeface="Cambria" pitchFamily="34" charset="0"/>
                <a:ea typeface="Cambria" pitchFamily="34" charset="-122"/>
                <a:cs typeface="Cambria" pitchFamily="34" charset="-120"/>
              </a:rPr>
              <a:t>Indian Freedom Movement</a:t>
            </a:r>
            <a:endParaRPr lang="en-US" sz="1700" dirty="0"/>
          </a:p>
        </p:txBody>
      </p:sp>
      <p:sp>
        <p:nvSpPr>
          <p:cNvPr id="10" name="Text 8"/>
          <p:cNvSpPr/>
          <p:nvPr/>
        </p:nvSpPr>
        <p:spPr>
          <a:xfrm>
            <a:off x="640080" y="3977640"/>
            <a:ext cx="3200400" cy="1828800"/>
          </a:xfrm>
          <a:prstGeom prst="rect">
            <a:avLst/>
          </a:prstGeom>
          <a:noFill/>
          <a:ln/>
        </p:spPr>
        <p:txBody>
          <a:bodyPr wrap="square" rtlCol="0" anchor="ctr"/>
          <a:lstStyle/>
          <a:p>
            <a:pPr indent="0" marL="0">
              <a:lnSpc>
                <a:spcPct val="130000"/>
              </a:lnSpc>
              <a:buNone/>
            </a:pPr>
            <a:r>
              <a:rPr lang="en-US" sz="1300" dirty="0">
                <a:solidFill>
                  <a:srgbClr val="D7DCEE"/>
                </a:solidFill>
                <a:latin typeface="Calibri" pitchFamily="34" charset="0"/>
                <a:ea typeface="Calibri" pitchFamily="34" charset="-122"/>
                <a:cs typeface="Calibri" pitchFamily="34" charset="-120"/>
              </a:rPr>
              <a:t>Equality, justice, freedom &amp; fraternity carried by leaders who were also Assembly members</a:t>
            </a:r>
            <a:endParaRPr lang="en-US" sz="1300" dirty="0"/>
          </a:p>
        </p:txBody>
      </p:sp>
      <p:sp>
        <p:nvSpPr>
          <p:cNvPr id="11" name="Shape 9"/>
          <p:cNvSpPr/>
          <p:nvPr/>
        </p:nvSpPr>
        <p:spPr>
          <a:xfrm>
            <a:off x="4251960" y="2286000"/>
            <a:ext cx="3566160" cy="3657600"/>
          </a:xfrm>
          <a:prstGeom prst="roundRect">
            <a:avLst>
              <a:gd name="adj" fmla="val 2564"/>
            </a:avLst>
          </a:prstGeom>
          <a:solidFill>
            <a:srgbClr val="1F2E73"/>
          </a:solidFill>
          <a:ln/>
        </p:spPr>
      </p:sp>
      <p:sp>
        <p:nvSpPr>
          <p:cNvPr id="12" name="Shape 10"/>
          <p:cNvSpPr/>
          <p:nvPr/>
        </p:nvSpPr>
        <p:spPr>
          <a:xfrm>
            <a:off x="4434840" y="2514600"/>
            <a:ext cx="640080" cy="640080"/>
          </a:xfrm>
          <a:prstGeom prst="ellipse">
            <a:avLst/>
          </a:prstGeom>
          <a:solidFill>
            <a:srgbClr val="138A57"/>
          </a:solidFill>
          <a:ln/>
        </p:spPr>
      </p:sp>
      <p:sp>
        <p:nvSpPr>
          <p:cNvPr id="13" name="Text 11"/>
          <p:cNvSpPr/>
          <p:nvPr/>
        </p:nvSpPr>
        <p:spPr>
          <a:xfrm>
            <a:off x="4434840" y="2514600"/>
            <a:ext cx="640080" cy="640080"/>
          </a:xfrm>
          <a:prstGeom prst="rect">
            <a:avLst/>
          </a:prstGeom>
          <a:noFill/>
          <a:ln/>
        </p:spPr>
        <p:txBody>
          <a:bodyPr wrap="square" rtlCol="0" anchor="ctr"/>
          <a:lstStyle/>
          <a:p>
            <a:pPr algn="ctr" indent="0" marL="0">
              <a:buNone/>
            </a:pPr>
            <a:r>
              <a:rPr lang="en-US" sz="2600" b="1" dirty="0">
                <a:solidFill>
                  <a:srgbClr val="FFFFFF"/>
                </a:solidFill>
                <a:latin typeface="Calibri" pitchFamily="34" charset="0"/>
                <a:ea typeface="Calibri" pitchFamily="34" charset="-122"/>
                <a:cs typeface="Calibri" pitchFamily="34" charset="-120"/>
              </a:rPr>
              <a:t>2</a:t>
            </a:r>
            <a:endParaRPr lang="en-US" sz="2600" dirty="0"/>
          </a:p>
        </p:txBody>
      </p:sp>
      <p:sp>
        <p:nvSpPr>
          <p:cNvPr id="14" name="Text 12"/>
          <p:cNvSpPr/>
          <p:nvPr/>
        </p:nvSpPr>
        <p:spPr>
          <a:xfrm>
            <a:off x="4434840" y="3154680"/>
            <a:ext cx="3200400" cy="822960"/>
          </a:xfrm>
          <a:prstGeom prst="rect">
            <a:avLst/>
          </a:prstGeom>
          <a:noFill/>
          <a:ln/>
        </p:spPr>
        <p:txBody>
          <a:bodyPr wrap="square" rtlCol="0" anchor="ctr"/>
          <a:lstStyle/>
          <a:p>
            <a:pPr indent="0" marL="0">
              <a:buNone/>
            </a:pPr>
            <a:r>
              <a:rPr lang="en-US" sz="1700" b="1" dirty="0">
                <a:solidFill>
                  <a:srgbClr val="FFFFFF"/>
                </a:solidFill>
                <a:latin typeface="Cambria" pitchFamily="34" charset="0"/>
                <a:ea typeface="Cambria" pitchFamily="34" charset="-122"/>
                <a:cs typeface="Cambria" pitchFamily="34" charset="-120"/>
              </a:rPr>
              <a:t>India's Civilisational Heritage</a:t>
            </a:r>
            <a:endParaRPr lang="en-US" sz="1700" dirty="0"/>
          </a:p>
        </p:txBody>
      </p:sp>
      <p:sp>
        <p:nvSpPr>
          <p:cNvPr id="15" name="Text 13"/>
          <p:cNvSpPr/>
          <p:nvPr/>
        </p:nvSpPr>
        <p:spPr>
          <a:xfrm>
            <a:off x="4434840" y="3977640"/>
            <a:ext cx="3200400" cy="1828800"/>
          </a:xfrm>
          <a:prstGeom prst="rect">
            <a:avLst/>
          </a:prstGeom>
          <a:noFill/>
          <a:ln/>
        </p:spPr>
        <p:txBody>
          <a:bodyPr wrap="square" rtlCol="0" anchor="ctr"/>
          <a:lstStyle/>
          <a:p>
            <a:pPr indent="0" marL="0">
              <a:lnSpc>
                <a:spcPct val="130000"/>
              </a:lnSpc>
              <a:buNone/>
            </a:pPr>
            <a:r>
              <a:rPr lang="en-US" sz="1300" dirty="0">
                <a:solidFill>
                  <a:srgbClr val="D7DCEE"/>
                </a:solidFill>
                <a:latin typeface="Calibri" pitchFamily="34" charset="0"/>
                <a:ea typeface="Calibri" pitchFamily="34" charset="-122"/>
                <a:cs typeface="Calibri" pitchFamily="34" charset="-120"/>
              </a:rPr>
              <a:t>Sanghas, janapadas, rājadharma, vasudhaiva kutumbakam — respect, duty &amp; pluralism</a:t>
            </a:r>
            <a:endParaRPr lang="en-US" sz="1300" dirty="0"/>
          </a:p>
        </p:txBody>
      </p:sp>
      <p:sp>
        <p:nvSpPr>
          <p:cNvPr id="16" name="Shape 14"/>
          <p:cNvSpPr/>
          <p:nvPr/>
        </p:nvSpPr>
        <p:spPr>
          <a:xfrm>
            <a:off x="8046720" y="2286000"/>
            <a:ext cx="3566160" cy="3657600"/>
          </a:xfrm>
          <a:prstGeom prst="roundRect">
            <a:avLst>
              <a:gd name="adj" fmla="val 2564"/>
            </a:avLst>
          </a:prstGeom>
          <a:solidFill>
            <a:srgbClr val="1F2E73"/>
          </a:solidFill>
          <a:ln/>
        </p:spPr>
      </p:sp>
      <p:sp>
        <p:nvSpPr>
          <p:cNvPr id="17" name="Shape 15"/>
          <p:cNvSpPr/>
          <p:nvPr/>
        </p:nvSpPr>
        <p:spPr>
          <a:xfrm>
            <a:off x="8229600" y="2514600"/>
            <a:ext cx="640080" cy="640080"/>
          </a:xfrm>
          <a:prstGeom prst="ellipse">
            <a:avLst/>
          </a:prstGeom>
          <a:solidFill>
            <a:srgbClr val="C9A24B"/>
          </a:solidFill>
          <a:ln/>
        </p:spPr>
      </p:sp>
      <p:sp>
        <p:nvSpPr>
          <p:cNvPr id="18" name="Text 16"/>
          <p:cNvSpPr/>
          <p:nvPr/>
        </p:nvSpPr>
        <p:spPr>
          <a:xfrm>
            <a:off x="8229600" y="2514600"/>
            <a:ext cx="640080" cy="640080"/>
          </a:xfrm>
          <a:prstGeom prst="rect">
            <a:avLst/>
          </a:prstGeom>
          <a:noFill/>
          <a:ln/>
        </p:spPr>
        <p:txBody>
          <a:bodyPr wrap="square" rtlCol="0" anchor="ctr"/>
          <a:lstStyle/>
          <a:p>
            <a:pPr algn="ctr" indent="0" marL="0">
              <a:buNone/>
            </a:pPr>
            <a:r>
              <a:rPr lang="en-US" sz="2600" b="1" dirty="0">
                <a:solidFill>
                  <a:srgbClr val="FFFFFF"/>
                </a:solidFill>
                <a:latin typeface="Calibri" pitchFamily="34" charset="0"/>
                <a:ea typeface="Calibri" pitchFamily="34" charset="-122"/>
                <a:cs typeface="Calibri" pitchFamily="34" charset="-120"/>
              </a:rPr>
              <a:t>3</a:t>
            </a:r>
            <a:endParaRPr lang="en-US" sz="2600" dirty="0"/>
          </a:p>
        </p:txBody>
      </p:sp>
      <p:sp>
        <p:nvSpPr>
          <p:cNvPr id="19" name="Text 17"/>
          <p:cNvSpPr/>
          <p:nvPr/>
        </p:nvSpPr>
        <p:spPr>
          <a:xfrm>
            <a:off x="8229600" y="3154680"/>
            <a:ext cx="3200400" cy="822960"/>
          </a:xfrm>
          <a:prstGeom prst="rect">
            <a:avLst/>
          </a:prstGeom>
          <a:noFill/>
          <a:ln/>
        </p:spPr>
        <p:txBody>
          <a:bodyPr wrap="square" rtlCol="0" anchor="ctr"/>
          <a:lstStyle/>
          <a:p>
            <a:pPr indent="0" marL="0">
              <a:buNone/>
            </a:pPr>
            <a:r>
              <a:rPr lang="en-US" sz="1700" b="1" dirty="0">
                <a:solidFill>
                  <a:srgbClr val="FFFFFF"/>
                </a:solidFill>
                <a:latin typeface="Cambria" pitchFamily="34" charset="0"/>
                <a:ea typeface="Cambria" pitchFamily="34" charset="-122"/>
                <a:cs typeface="Cambria" pitchFamily="34" charset="-120"/>
              </a:rPr>
              <a:t>World Constitutions</a:t>
            </a:r>
            <a:endParaRPr lang="en-US" sz="1700" dirty="0"/>
          </a:p>
        </p:txBody>
      </p:sp>
      <p:sp>
        <p:nvSpPr>
          <p:cNvPr id="20" name="Text 18"/>
          <p:cNvSpPr/>
          <p:nvPr/>
        </p:nvSpPr>
        <p:spPr>
          <a:xfrm>
            <a:off x="8229600" y="3977640"/>
            <a:ext cx="3200400" cy="1828800"/>
          </a:xfrm>
          <a:prstGeom prst="rect">
            <a:avLst/>
          </a:prstGeom>
          <a:noFill/>
          <a:ln/>
        </p:spPr>
        <p:txBody>
          <a:bodyPr wrap="square" rtlCol="0" anchor="ctr"/>
          <a:lstStyle/>
          <a:p>
            <a:pPr indent="0" marL="0">
              <a:lnSpc>
                <a:spcPct val="130000"/>
              </a:lnSpc>
              <a:buNone/>
            </a:pPr>
            <a:r>
              <a:rPr lang="en-US" sz="1300" dirty="0">
                <a:solidFill>
                  <a:srgbClr val="D7DCEE"/>
                </a:solidFill>
                <a:latin typeface="Calibri" pitchFamily="34" charset="0"/>
                <a:ea typeface="Calibri" pitchFamily="34" charset="-122"/>
                <a:cs typeface="Calibri" pitchFamily="34" charset="-120"/>
              </a:rPr>
              <a:t>Ideas studied from France, USA, UK, Ireland, Australia &amp; adapted for India</a:t>
            </a:r>
            <a:endParaRPr lang="en-US" sz="1300" dirty="0"/>
          </a:p>
        </p:txBody>
      </p:sp>
      <p:sp>
        <p:nvSpPr>
          <p:cNvPr id="21" name="Text 19"/>
          <p:cNvSpPr/>
          <p:nvPr/>
        </p:nvSpPr>
        <p:spPr>
          <a:xfrm>
            <a:off x="457200" y="6537960"/>
            <a:ext cx="7315200" cy="274320"/>
          </a:xfrm>
          <a:prstGeom prst="rect">
            <a:avLst/>
          </a:prstGeom>
          <a:noFill/>
          <a:ln/>
        </p:spPr>
        <p:txBody>
          <a:bodyPr wrap="square" rtlCol="0" anchor="ctr"/>
          <a:lstStyle/>
          <a:p>
            <a:pPr algn="l" indent="0" marL="0">
              <a:buNone/>
            </a:pPr>
            <a:r>
              <a:rPr lang="en-US" sz="900" dirty="0">
                <a:solidFill>
                  <a:srgbClr val="9AA3B2"/>
                </a:solidFill>
                <a:latin typeface="Calibri" pitchFamily="34" charset="0"/>
                <a:ea typeface="Calibri" pitchFamily="34" charset="-122"/>
                <a:cs typeface="Calibri" pitchFamily="34" charset="-120"/>
              </a:rPr>
              <a:t>Grade 7 · Governance and Democracy · Ch. 10</a:t>
            </a:r>
            <a:endParaRPr lang="en-US" sz="900" dirty="0"/>
          </a:p>
        </p:txBody>
      </p:sp>
      <p:sp>
        <p:nvSpPr>
          <p:cNvPr id="22" name="Text 20"/>
          <p:cNvSpPr/>
          <p:nvPr/>
        </p:nvSpPr>
        <p:spPr>
          <a:xfrm>
            <a:off x="11521440" y="6537960"/>
            <a:ext cx="457200" cy="274320"/>
          </a:xfrm>
          <a:prstGeom prst="rect">
            <a:avLst/>
          </a:prstGeom>
          <a:noFill/>
          <a:ln/>
        </p:spPr>
        <p:txBody>
          <a:bodyPr wrap="square" rtlCol="0" anchor="ctr"/>
          <a:lstStyle/>
          <a:p>
            <a:pPr algn="r" indent="0" marL="0">
              <a:buNone/>
            </a:pPr>
            <a:r>
              <a:rPr lang="en-US" sz="900" dirty="0">
                <a:solidFill>
                  <a:srgbClr val="9AA3B2"/>
                </a:solidFill>
                <a:latin typeface="Calibri" pitchFamily="34" charset="0"/>
                <a:ea typeface="Calibri" pitchFamily="34" charset="-122"/>
                <a:cs typeface="Calibri"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411480"/>
            <a:ext cx="2377440" cy="365760"/>
          </a:xfrm>
          <a:prstGeom prst="roundRect">
            <a:avLst>
              <a:gd name="adj" fmla="val 20000"/>
            </a:avLst>
          </a:prstGeom>
          <a:solidFill>
            <a:srgbClr val="FF6B35"/>
          </a:solidFill>
          <a:ln/>
        </p:spPr>
      </p:sp>
      <p:sp>
        <p:nvSpPr>
          <p:cNvPr id="3" name="Text 1"/>
          <p:cNvSpPr/>
          <p:nvPr/>
        </p:nvSpPr>
        <p:spPr>
          <a:xfrm>
            <a:off x="457200" y="411480"/>
            <a:ext cx="2377440" cy="365760"/>
          </a:xfrm>
          <a:prstGeom prst="rect">
            <a:avLst/>
          </a:prstGeom>
          <a:noFill/>
          <a:ln/>
        </p:spPr>
        <p:txBody>
          <a:bodyPr wrap="square" rtlCol="0" anchor="ctr"/>
          <a:lstStyle/>
          <a:p>
            <a:pPr algn="ctr" indent="0" marL="0">
              <a:buNone/>
            </a:pPr>
            <a:r>
              <a:rPr lang="en-US" sz="1200" b="1" spc="100" kern="0" dirty="0">
                <a:solidFill>
                  <a:srgbClr val="FFFFFF"/>
                </a:solidFill>
                <a:latin typeface="Calibri" pitchFamily="34" charset="0"/>
                <a:ea typeface="Calibri" pitchFamily="34" charset="-122"/>
                <a:cs typeface="Calibri" pitchFamily="34" charset="-120"/>
              </a:rPr>
              <a:t>INFLUENCE 1</a:t>
            </a:r>
            <a:endParaRPr lang="en-US" sz="1200" dirty="0"/>
          </a:p>
        </p:txBody>
      </p:sp>
      <p:sp>
        <p:nvSpPr>
          <p:cNvPr id="4" name="Text 2"/>
          <p:cNvSpPr/>
          <p:nvPr/>
        </p:nvSpPr>
        <p:spPr>
          <a:xfrm>
            <a:off x="457200" y="868680"/>
            <a:ext cx="11247120" cy="822960"/>
          </a:xfrm>
          <a:prstGeom prst="rect">
            <a:avLst/>
          </a:prstGeom>
          <a:noFill/>
          <a:ln/>
        </p:spPr>
        <p:txBody>
          <a:bodyPr wrap="square" rtlCol="0" anchor="ctr"/>
          <a:lstStyle/>
          <a:p>
            <a:pPr algn="l" indent="0" marL="0">
              <a:buNone/>
            </a:pPr>
            <a:r>
              <a:rPr lang="en-US" sz="3200" b="1" dirty="0">
                <a:solidFill>
                  <a:srgbClr val="16205A"/>
                </a:solidFill>
                <a:latin typeface="Cambria" pitchFamily="34" charset="0"/>
                <a:ea typeface="Cambria" pitchFamily="34" charset="-122"/>
                <a:cs typeface="Cambria" pitchFamily="34" charset="-120"/>
              </a:rPr>
              <a:t>The Indian Freedom Movement</a:t>
            </a:r>
            <a:endParaRPr lang="en-US" sz="3200" dirty="0"/>
          </a:p>
        </p:txBody>
      </p:sp>
      <p:sp>
        <p:nvSpPr>
          <p:cNvPr id="5" name="Text 3"/>
          <p:cNvSpPr/>
          <p:nvPr/>
        </p:nvSpPr>
        <p:spPr>
          <a:xfrm>
            <a:off x="457200" y="1600200"/>
            <a:ext cx="6583680" cy="1005840"/>
          </a:xfrm>
          <a:prstGeom prst="rect">
            <a:avLst/>
          </a:prstGeom>
          <a:noFill/>
          <a:ln/>
        </p:spPr>
        <p:txBody>
          <a:bodyPr wrap="square" rtlCol="0" anchor="ctr"/>
          <a:lstStyle/>
          <a:p>
            <a:pPr indent="0" marL="0">
              <a:lnSpc>
                <a:spcPct val="130000"/>
              </a:lnSpc>
              <a:buNone/>
            </a:pPr>
            <a:r>
              <a:rPr lang="en-US" sz="1500" dirty="0">
                <a:solidFill>
                  <a:srgbClr val="1E2430"/>
                </a:solidFill>
                <a:latin typeface="Calibri" pitchFamily="34" charset="0"/>
                <a:ea typeface="Calibri" pitchFamily="34" charset="-122"/>
                <a:cs typeface="Calibri" pitchFamily="34" charset="-120"/>
              </a:rPr>
              <a:t>Many leaders of India's freedom struggle were themselves members of the Constituent Assembly — they carried their experience directly into the Constitution.</a:t>
            </a:r>
            <a:endParaRPr lang="en-US" sz="1500" dirty="0"/>
          </a:p>
        </p:txBody>
      </p:sp>
      <p:sp>
        <p:nvSpPr>
          <p:cNvPr id="6" name="Shape 4"/>
          <p:cNvSpPr/>
          <p:nvPr/>
        </p:nvSpPr>
        <p:spPr>
          <a:xfrm>
            <a:off x="457200" y="2743200"/>
            <a:ext cx="6583680" cy="457200"/>
          </a:xfrm>
          <a:prstGeom prst="roundRect">
            <a:avLst>
              <a:gd name="adj" fmla="val 12000"/>
            </a:avLst>
          </a:prstGeom>
          <a:solidFill>
            <a:srgbClr val="FDEEE6"/>
          </a:solidFill>
          <a:ln/>
        </p:spPr>
      </p:sp>
      <p:sp>
        <p:nvSpPr>
          <p:cNvPr id="7" name="Text 5"/>
          <p:cNvSpPr/>
          <p:nvPr/>
        </p:nvSpPr>
        <p:spPr>
          <a:xfrm>
            <a:off x="685800" y="2743200"/>
            <a:ext cx="6217920" cy="457200"/>
          </a:xfrm>
          <a:prstGeom prst="rect">
            <a:avLst/>
          </a:prstGeom>
          <a:noFill/>
          <a:ln/>
        </p:spPr>
        <p:txBody>
          <a:bodyPr wrap="square" rtlCol="0" anchor="ctr"/>
          <a:lstStyle/>
          <a:p>
            <a:pPr indent="0" marL="0">
              <a:buNone/>
            </a:pPr>
            <a:r>
              <a:rPr lang="en-US" sz="1400" b="1" dirty="0">
                <a:solidFill>
                  <a:srgbClr val="FF6B35"/>
                </a:solidFill>
                <a:latin typeface="Calibri" pitchFamily="34" charset="0"/>
                <a:ea typeface="Calibri" pitchFamily="34" charset="-122"/>
                <a:cs typeface="Calibri" pitchFamily="34" charset="-120"/>
              </a:rPr>
              <a:t>✓  Equality of all</a:t>
            </a:r>
            <a:endParaRPr lang="en-US" sz="1400" dirty="0"/>
          </a:p>
        </p:txBody>
      </p:sp>
      <p:sp>
        <p:nvSpPr>
          <p:cNvPr id="8" name="Shape 6"/>
          <p:cNvSpPr/>
          <p:nvPr/>
        </p:nvSpPr>
        <p:spPr>
          <a:xfrm>
            <a:off x="457200" y="3310128"/>
            <a:ext cx="6583680" cy="457200"/>
          </a:xfrm>
          <a:prstGeom prst="roundRect">
            <a:avLst>
              <a:gd name="adj" fmla="val 12000"/>
            </a:avLst>
          </a:prstGeom>
          <a:solidFill>
            <a:srgbClr val="FFF6F0"/>
          </a:solidFill>
          <a:ln/>
        </p:spPr>
      </p:sp>
      <p:sp>
        <p:nvSpPr>
          <p:cNvPr id="9" name="Text 7"/>
          <p:cNvSpPr/>
          <p:nvPr/>
        </p:nvSpPr>
        <p:spPr>
          <a:xfrm>
            <a:off x="685800" y="3310128"/>
            <a:ext cx="6217920" cy="457200"/>
          </a:xfrm>
          <a:prstGeom prst="rect">
            <a:avLst/>
          </a:prstGeom>
          <a:noFill/>
          <a:ln/>
        </p:spPr>
        <p:txBody>
          <a:bodyPr wrap="square" rtlCol="0" anchor="ctr"/>
          <a:lstStyle/>
          <a:p>
            <a:pPr indent="0" marL="0">
              <a:buNone/>
            </a:pPr>
            <a:r>
              <a:rPr lang="en-US" sz="1400" b="1" dirty="0">
                <a:solidFill>
                  <a:srgbClr val="FF6B35"/>
                </a:solidFill>
                <a:latin typeface="Calibri" pitchFamily="34" charset="0"/>
                <a:ea typeface="Calibri" pitchFamily="34" charset="-122"/>
                <a:cs typeface="Calibri" pitchFamily="34" charset="-120"/>
              </a:rPr>
              <a:t>✓  Justice for all</a:t>
            </a:r>
            <a:endParaRPr lang="en-US" sz="1400" dirty="0"/>
          </a:p>
        </p:txBody>
      </p:sp>
      <p:sp>
        <p:nvSpPr>
          <p:cNvPr id="10" name="Shape 8"/>
          <p:cNvSpPr/>
          <p:nvPr/>
        </p:nvSpPr>
        <p:spPr>
          <a:xfrm>
            <a:off x="457200" y="3877056"/>
            <a:ext cx="6583680" cy="457200"/>
          </a:xfrm>
          <a:prstGeom prst="roundRect">
            <a:avLst>
              <a:gd name="adj" fmla="val 12000"/>
            </a:avLst>
          </a:prstGeom>
          <a:solidFill>
            <a:srgbClr val="FDEEE6"/>
          </a:solidFill>
          <a:ln/>
        </p:spPr>
      </p:sp>
      <p:sp>
        <p:nvSpPr>
          <p:cNvPr id="11" name="Text 9"/>
          <p:cNvSpPr/>
          <p:nvPr/>
        </p:nvSpPr>
        <p:spPr>
          <a:xfrm>
            <a:off x="685800" y="3877056"/>
            <a:ext cx="6217920" cy="457200"/>
          </a:xfrm>
          <a:prstGeom prst="rect">
            <a:avLst/>
          </a:prstGeom>
          <a:noFill/>
          <a:ln/>
        </p:spPr>
        <p:txBody>
          <a:bodyPr wrap="square" rtlCol="0" anchor="ctr"/>
          <a:lstStyle/>
          <a:p>
            <a:pPr indent="0" marL="0">
              <a:buNone/>
            </a:pPr>
            <a:r>
              <a:rPr lang="en-US" sz="1400" b="1" dirty="0">
                <a:solidFill>
                  <a:srgbClr val="FF6B35"/>
                </a:solidFill>
                <a:latin typeface="Calibri" pitchFamily="34" charset="0"/>
                <a:ea typeface="Calibri" pitchFamily="34" charset="-122"/>
                <a:cs typeface="Calibri" pitchFamily="34" charset="-120"/>
              </a:rPr>
              <a:t>✓  Freedom</a:t>
            </a:r>
            <a:endParaRPr lang="en-US" sz="1400" dirty="0"/>
          </a:p>
        </p:txBody>
      </p:sp>
      <p:sp>
        <p:nvSpPr>
          <p:cNvPr id="12" name="Shape 10"/>
          <p:cNvSpPr/>
          <p:nvPr/>
        </p:nvSpPr>
        <p:spPr>
          <a:xfrm>
            <a:off x="457200" y="4443984"/>
            <a:ext cx="6583680" cy="457200"/>
          </a:xfrm>
          <a:prstGeom prst="roundRect">
            <a:avLst>
              <a:gd name="adj" fmla="val 12000"/>
            </a:avLst>
          </a:prstGeom>
          <a:solidFill>
            <a:srgbClr val="FFF6F0"/>
          </a:solidFill>
          <a:ln/>
        </p:spPr>
      </p:sp>
      <p:sp>
        <p:nvSpPr>
          <p:cNvPr id="13" name="Text 11"/>
          <p:cNvSpPr/>
          <p:nvPr/>
        </p:nvSpPr>
        <p:spPr>
          <a:xfrm>
            <a:off x="685800" y="4443984"/>
            <a:ext cx="6217920" cy="457200"/>
          </a:xfrm>
          <a:prstGeom prst="rect">
            <a:avLst/>
          </a:prstGeom>
          <a:noFill/>
          <a:ln/>
        </p:spPr>
        <p:txBody>
          <a:bodyPr wrap="square" rtlCol="0" anchor="ctr"/>
          <a:lstStyle/>
          <a:p>
            <a:pPr indent="0" marL="0">
              <a:buNone/>
            </a:pPr>
            <a:r>
              <a:rPr lang="en-US" sz="1400" b="1" dirty="0">
                <a:solidFill>
                  <a:srgbClr val="FF6B35"/>
                </a:solidFill>
                <a:latin typeface="Calibri" pitchFamily="34" charset="0"/>
                <a:ea typeface="Calibri" pitchFamily="34" charset="-122"/>
                <a:cs typeface="Calibri" pitchFamily="34" charset="-120"/>
              </a:rPr>
              <a:t>✓  Fraternity</a:t>
            </a:r>
            <a:endParaRPr lang="en-US" sz="1400" dirty="0"/>
          </a:p>
        </p:txBody>
      </p:sp>
      <p:sp>
        <p:nvSpPr>
          <p:cNvPr id="14" name="Shape 12"/>
          <p:cNvSpPr/>
          <p:nvPr/>
        </p:nvSpPr>
        <p:spPr>
          <a:xfrm>
            <a:off x="457200" y="5010912"/>
            <a:ext cx="6583680" cy="457200"/>
          </a:xfrm>
          <a:prstGeom prst="roundRect">
            <a:avLst>
              <a:gd name="adj" fmla="val 12000"/>
            </a:avLst>
          </a:prstGeom>
          <a:solidFill>
            <a:srgbClr val="FDEEE6"/>
          </a:solidFill>
          <a:ln/>
        </p:spPr>
      </p:sp>
      <p:sp>
        <p:nvSpPr>
          <p:cNvPr id="15" name="Text 13"/>
          <p:cNvSpPr/>
          <p:nvPr/>
        </p:nvSpPr>
        <p:spPr>
          <a:xfrm>
            <a:off x="685800" y="5010912"/>
            <a:ext cx="6217920" cy="457200"/>
          </a:xfrm>
          <a:prstGeom prst="rect">
            <a:avLst/>
          </a:prstGeom>
          <a:noFill/>
          <a:ln/>
        </p:spPr>
        <p:txBody>
          <a:bodyPr wrap="square" rtlCol="0" anchor="ctr"/>
          <a:lstStyle/>
          <a:p>
            <a:pPr indent="0" marL="0">
              <a:buNone/>
            </a:pPr>
            <a:r>
              <a:rPr lang="en-US" sz="1400" b="1" dirty="0">
                <a:solidFill>
                  <a:srgbClr val="FF6B35"/>
                </a:solidFill>
                <a:latin typeface="Calibri" pitchFamily="34" charset="0"/>
                <a:ea typeface="Calibri" pitchFamily="34" charset="-122"/>
                <a:cs typeface="Calibri" pitchFamily="34" charset="-120"/>
              </a:rPr>
              <a:t>✓  Preservation of cultural heritage</a:t>
            </a:r>
            <a:endParaRPr lang="en-US" sz="1400" dirty="0"/>
          </a:p>
        </p:txBody>
      </p:sp>
      <p:sp>
        <p:nvSpPr>
          <p:cNvPr id="16" name="Shape 14"/>
          <p:cNvSpPr/>
          <p:nvPr/>
        </p:nvSpPr>
        <p:spPr>
          <a:xfrm>
            <a:off x="7406640" y="1600200"/>
            <a:ext cx="4297680" cy="4434840"/>
          </a:xfrm>
          <a:prstGeom prst="roundRect">
            <a:avLst>
              <a:gd name="adj" fmla="val 2128"/>
            </a:avLst>
          </a:prstGeom>
          <a:solidFill>
            <a:srgbClr val="1F2E73"/>
          </a:solidFill>
          <a:ln/>
        </p:spPr>
      </p:sp>
      <p:sp>
        <p:nvSpPr>
          <p:cNvPr id="17" name="Text 15"/>
          <p:cNvSpPr/>
          <p:nvPr/>
        </p:nvSpPr>
        <p:spPr>
          <a:xfrm>
            <a:off x="7635240" y="1783080"/>
            <a:ext cx="3840480" cy="365760"/>
          </a:xfrm>
          <a:prstGeom prst="rect">
            <a:avLst/>
          </a:prstGeom>
          <a:noFill/>
          <a:ln/>
        </p:spPr>
        <p:txBody>
          <a:bodyPr wrap="square" rtlCol="0" anchor="ctr"/>
          <a:lstStyle/>
          <a:p>
            <a:pPr indent="0" marL="0">
              <a:buNone/>
            </a:pPr>
            <a:r>
              <a:rPr lang="en-US" sz="1200" b="1" dirty="0">
                <a:solidFill>
                  <a:srgbClr val="C9A24B"/>
                </a:solidFill>
                <a:latin typeface="Calibri" pitchFamily="34" charset="0"/>
                <a:ea typeface="Calibri" pitchFamily="34" charset="-122"/>
                <a:cs typeface="Calibri" pitchFamily="34" charset="-120"/>
              </a:rPr>
              <a:t>ANSWERS FROM EXPERIENCE</a:t>
            </a:r>
            <a:endParaRPr lang="en-US" sz="1200" dirty="0"/>
          </a:p>
        </p:txBody>
      </p:sp>
      <p:sp>
        <p:nvSpPr>
          <p:cNvPr id="18" name="Text 16"/>
          <p:cNvSpPr/>
          <p:nvPr/>
        </p:nvSpPr>
        <p:spPr>
          <a:xfrm>
            <a:off x="7635240" y="2148840"/>
            <a:ext cx="3840480" cy="457200"/>
          </a:xfrm>
          <a:prstGeom prst="rect">
            <a:avLst/>
          </a:prstGeom>
          <a:noFill/>
          <a:ln/>
        </p:spPr>
        <p:txBody>
          <a:bodyPr wrap="square" rtlCol="0" anchor="ctr"/>
          <a:lstStyle/>
          <a:p>
            <a:pPr indent="0" marL="0">
              <a:buNone/>
            </a:pPr>
            <a:r>
              <a:rPr lang="en-US" sz="1200" i="1" dirty="0">
                <a:solidFill>
                  <a:srgbClr val="D7DCEE"/>
                </a:solidFill>
                <a:latin typeface="Calibri" pitchFamily="34" charset="0"/>
                <a:ea typeface="Calibri" pitchFamily="34" charset="-122"/>
                <a:cs typeface="Calibri" pitchFamily="34" charset="-120"/>
              </a:rPr>
              <a:t>The freedom struggle helped answer key questions:</a:t>
            </a:r>
            <a:endParaRPr lang="en-US" sz="1200" dirty="0"/>
          </a:p>
        </p:txBody>
      </p:sp>
      <p:sp>
        <p:nvSpPr>
          <p:cNvPr id="19" name="Text 17"/>
          <p:cNvSpPr/>
          <p:nvPr/>
        </p:nvSpPr>
        <p:spPr>
          <a:xfrm>
            <a:off x="7680960" y="2651760"/>
            <a:ext cx="3749040" cy="3200400"/>
          </a:xfrm>
          <a:prstGeom prst="rect">
            <a:avLst/>
          </a:prstGeom>
          <a:noFill/>
          <a:ln/>
        </p:spPr>
        <p:txBody>
          <a:bodyPr wrap="square" rtlCol="0" anchor="ctr"/>
          <a:lstStyle/>
          <a:p>
            <a:pPr marL="342900" indent="-342900">
              <a:lnSpc>
                <a:spcPct val="135000"/>
              </a:lnSpc>
              <a:buSzPct val="100000"/>
              <a:buChar char="▸"/>
            </a:pPr>
            <a:r>
              <a:rPr lang="en-US" sz="1300" dirty="0">
                <a:solidFill>
                  <a:srgbClr val="FFFFFF"/>
                </a:solidFill>
                <a:latin typeface="Calibri" pitchFamily="34" charset="0"/>
                <a:ea typeface="Calibri" pitchFamily="34" charset="-122"/>
                <a:cs typeface="Calibri" pitchFamily="34" charset="-120"/>
              </a:rPr>
              <a:t>How do all adults get the right to vote?</a:t>
            </a:r>
            <a:endParaRPr lang="en-US" sz="1300" dirty="0"/>
          </a:p>
          <a:p>
            <a:pPr marL="342900" indent="-342900">
              <a:lnSpc>
                <a:spcPct val="135000"/>
              </a:lnSpc>
              <a:buSzPct val="100000"/>
              <a:buChar char="▸"/>
            </a:pPr>
            <a:r>
              <a:rPr lang="en-US" sz="1300" dirty="0">
                <a:solidFill>
                  <a:srgbClr val="FFFFFF"/>
                </a:solidFill>
                <a:latin typeface="Calibri" pitchFamily="34" charset="0"/>
                <a:ea typeface="Calibri" pitchFamily="34" charset="-122"/>
                <a:cs typeface="Calibri" pitchFamily="34" charset="-120"/>
              </a:rPr>
              <a:t>How do we separate executive, legislature &amp; judiciary?</a:t>
            </a:r>
            <a:endParaRPr lang="en-US" sz="1300" dirty="0"/>
          </a:p>
          <a:p>
            <a:pPr marL="342900" indent="-342900">
              <a:lnSpc>
                <a:spcPct val="135000"/>
              </a:lnSpc>
              <a:buSzPct val="100000"/>
              <a:buChar char="▸"/>
            </a:pPr>
            <a:r>
              <a:rPr lang="en-US" sz="1300" dirty="0">
                <a:solidFill>
                  <a:srgbClr val="FFFFFF"/>
                </a:solidFill>
                <a:latin typeface="Calibri" pitchFamily="34" charset="0"/>
                <a:ea typeface="Calibri" pitchFamily="34" charset="-122"/>
                <a:cs typeface="Calibri" pitchFamily="34" charset="-120"/>
              </a:rPr>
              <a:t>How are fundamental rights guaranteed?</a:t>
            </a:r>
            <a:endParaRPr lang="en-US" sz="1300" dirty="0"/>
          </a:p>
          <a:p>
            <a:pPr marL="342900" indent="-342900">
              <a:lnSpc>
                <a:spcPct val="135000"/>
              </a:lnSpc>
              <a:buSzPct val="100000"/>
              <a:buChar char="▸"/>
            </a:pPr>
            <a:r>
              <a:rPr lang="en-US" sz="1300" dirty="0">
                <a:solidFill>
                  <a:srgbClr val="FFFFFF"/>
                </a:solidFill>
                <a:latin typeface="Calibri" pitchFamily="34" charset="0"/>
                <a:ea typeface="Calibri" pitchFamily="34" charset="-122"/>
                <a:cs typeface="Calibri" pitchFamily="34" charset="-120"/>
              </a:rPr>
              <a:t>How can the Constitution be amended?</a:t>
            </a:r>
            <a:endParaRPr lang="en-US" sz="1300" dirty="0"/>
          </a:p>
          <a:p>
            <a:pPr marL="342900" indent="-342900">
              <a:lnSpc>
                <a:spcPct val="135000"/>
              </a:lnSpc>
              <a:buSzPct val="100000"/>
              <a:buChar char="▸"/>
            </a:pPr>
            <a:r>
              <a:rPr lang="en-US" sz="1300" dirty="0">
                <a:solidFill>
                  <a:srgbClr val="FFFFFF"/>
                </a:solidFill>
                <a:latin typeface="Calibri" pitchFamily="34" charset="0"/>
                <a:ea typeface="Calibri" pitchFamily="34" charset="-122"/>
                <a:cs typeface="Calibri" pitchFamily="34" charset="-120"/>
              </a:rPr>
              <a:t>What is the Centre–State relationship?</a:t>
            </a:r>
            <a:endParaRPr lang="en-US" sz="1300" dirty="0"/>
          </a:p>
        </p:txBody>
      </p:sp>
      <p:sp>
        <p:nvSpPr>
          <p:cNvPr id="20" name="Text 18"/>
          <p:cNvSpPr/>
          <p:nvPr/>
        </p:nvSpPr>
        <p:spPr>
          <a:xfrm>
            <a:off x="457200" y="6537960"/>
            <a:ext cx="7315200" cy="274320"/>
          </a:xfrm>
          <a:prstGeom prst="rect">
            <a:avLst/>
          </a:prstGeom>
          <a:noFill/>
          <a:ln/>
        </p:spPr>
        <p:txBody>
          <a:bodyPr wrap="square" rtlCol="0" anchor="ctr"/>
          <a:lstStyle/>
          <a:p>
            <a:pPr algn="l" indent="0" marL="0">
              <a:buNone/>
            </a:pPr>
            <a:r>
              <a:rPr lang="en-US" sz="900" dirty="0">
                <a:solidFill>
                  <a:srgbClr val="9AA3B2"/>
                </a:solidFill>
                <a:latin typeface="Calibri" pitchFamily="34" charset="0"/>
                <a:ea typeface="Calibri" pitchFamily="34" charset="-122"/>
                <a:cs typeface="Calibri" pitchFamily="34" charset="-120"/>
              </a:rPr>
              <a:t>Grade 7 · Governance and Democracy · Ch. 10</a:t>
            </a:r>
            <a:endParaRPr lang="en-US" sz="900" dirty="0"/>
          </a:p>
        </p:txBody>
      </p:sp>
      <p:sp>
        <p:nvSpPr>
          <p:cNvPr id="21" name="Text 19"/>
          <p:cNvSpPr/>
          <p:nvPr/>
        </p:nvSpPr>
        <p:spPr>
          <a:xfrm>
            <a:off x="11521440" y="6537960"/>
            <a:ext cx="457200" cy="274320"/>
          </a:xfrm>
          <a:prstGeom prst="rect">
            <a:avLst/>
          </a:prstGeom>
          <a:noFill/>
          <a:ln/>
        </p:spPr>
        <p:txBody>
          <a:bodyPr wrap="square" rtlCol="0" anchor="ctr"/>
          <a:lstStyle/>
          <a:p>
            <a:pPr algn="r" indent="0" marL="0">
              <a:buNone/>
            </a:pPr>
            <a:r>
              <a:rPr lang="en-US" sz="900" dirty="0">
                <a:solidFill>
                  <a:srgbClr val="9AA3B2"/>
                </a:solidFill>
                <a:latin typeface="Calibri" pitchFamily="34" charset="0"/>
                <a:ea typeface="Calibri" pitchFamily="34" charset="-122"/>
                <a:cs typeface="Calibri"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457200" y="411480"/>
            <a:ext cx="2377440" cy="365760"/>
          </a:xfrm>
          <a:prstGeom prst="roundRect">
            <a:avLst>
              <a:gd name="adj" fmla="val 20000"/>
            </a:avLst>
          </a:prstGeom>
          <a:solidFill>
            <a:srgbClr val="138A57"/>
          </a:solidFill>
          <a:ln/>
        </p:spPr>
      </p:sp>
      <p:sp>
        <p:nvSpPr>
          <p:cNvPr id="3" name="Text 1"/>
          <p:cNvSpPr/>
          <p:nvPr/>
        </p:nvSpPr>
        <p:spPr>
          <a:xfrm>
            <a:off x="457200" y="411480"/>
            <a:ext cx="2377440" cy="365760"/>
          </a:xfrm>
          <a:prstGeom prst="rect">
            <a:avLst/>
          </a:prstGeom>
          <a:noFill/>
          <a:ln/>
        </p:spPr>
        <p:txBody>
          <a:bodyPr wrap="square" rtlCol="0" anchor="ctr"/>
          <a:lstStyle/>
          <a:p>
            <a:pPr algn="ctr" indent="0" marL="0">
              <a:buNone/>
            </a:pPr>
            <a:r>
              <a:rPr lang="en-US" sz="1200" b="1" spc="100" kern="0" dirty="0">
                <a:solidFill>
                  <a:srgbClr val="FFFFFF"/>
                </a:solidFill>
                <a:latin typeface="Calibri" pitchFamily="34" charset="0"/>
                <a:ea typeface="Calibri" pitchFamily="34" charset="-122"/>
                <a:cs typeface="Calibri" pitchFamily="34" charset="-120"/>
              </a:rPr>
              <a:t>INFLUENCE 2</a:t>
            </a:r>
            <a:endParaRPr lang="en-US" sz="1200" dirty="0"/>
          </a:p>
        </p:txBody>
      </p:sp>
      <p:sp>
        <p:nvSpPr>
          <p:cNvPr id="4" name="Text 2"/>
          <p:cNvSpPr/>
          <p:nvPr/>
        </p:nvSpPr>
        <p:spPr>
          <a:xfrm>
            <a:off x="457200" y="868680"/>
            <a:ext cx="11247120" cy="822960"/>
          </a:xfrm>
          <a:prstGeom prst="rect">
            <a:avLst/>
          </a:prstGeom>
          <a:noFill/>
          <a:ln/>
        </p:spPr>
        <p:txBody>
          <a:bodyPr wrap="square" rtlCol="0" anchor="ctr"/>
          <a:lstStyle/>
          <a:p>
            <a:pPr algn="l" indent="0" marL="0">
              <a:buNone/>
            </a:pPr>
            <a:r>
              <a:rPr lang="en-US" sz="3200" b="1" dirty="0">
                <a:solidFill>
                  <a:srgbClr val="16205A"/>
                </a:solidFill>
                <a:latin typeface="Cambria" pitchFamily="34" charset="0"/>
                <a:ea typeface="Cambria" pitchFamily="34" charset="-122"/>
                <a:cs typeface="Cambria" pitchFamily="34" charset="-120"/>
              </a:rPr>
              <a:t>India's Civilisational Heritage</a:t>
            </a:r>
            <a:endParaRPr lang="en-US" sz="3200" dirty="0"/>
          </a:p>
        </p:txBody>
      </p:sp>
      <p:sp>
        <p:nvSpPr>
          <p:cNvPr id="5" name="Shape 3"/>
          <p:cNvSpPr/>
          <p:nvPr/>
        </p:nvSpPr>
        <p:spPr>
          <a:xfrm>
            <a:off x="457200" y="1554480"/>
            <a:ext cx="11247120" cy="1051560"/>
          </a:xfrm>
          <a:prstGeom prst="roundRect">
            <a:avLst>
              <a:gd name="adj" fmla="val 8696"/>
            </a:avLst>
          </a:prstGeom>
          <a:solidFill>
            <a:srgbClr val="EAF3EC"/>
          </a:solidFill>
          <a:ln/>
        </p:spPr>
      </p:sp>
      <p:sp>
        <p:nvSpPr>
          <p:cNvPr id="6" name="Text 4"/>
          <p:cNvSpPr/>
          <p:nvPr/>
        </p:nvSpPr>
        <p:spPr>
          <a:xfrm>
            <a:off x="731520" y="1554480"/>
            <a:ext cx="10698480" cy="1051560"/>
          </a:xfrm>
          <a:prstGeom prst="rect">
            <a:avLst/>
          </a:prstGeom>
          <a:noFill/>
          <a:ln/>
        </p:spPr>
        <p:txBody>
          <a:bodyPr wrap="square" rtlCol="0" anchor="ctr"/>
          <a:lstStyle/>
          <a:p>
            <a:pPr indent="0" marL="0">
              <a:buNone/>
            </a:pPr>
            <a:r>
              <a:rPr lang="en-US" sz="1400" i="1" dirty="0">
                <a:solidFill>
                  <a:srgbClr val="1E2430"/>
                </a:solidFill>
                <a:latin typeface="Calibri" pitchFamily="34" charset="0"/>
                <a:ea typeface="Calibri" pitchFamily="34" charset="-122"/>
                <a:cs typeface="Calibri" pitchFamily="34" charset="-120"/>
              </a:rPr>
              <a:t>Governance ideas from janapadas, sanghas, and Kauṭilya's saptānga &amp; rājadharma placed great emphasis on the duties and role of people in governance.</a:t>
            </a:r>
            <a:endParaRPr lang="en-US" sz="1400" dirty="0"/>
          </a:p>
        </p:txBody>
      </p:sp>
      <p:sp>
        <p:nvSpPr>
          <p:cNvPr id="7" name="Shape 5"/>
          <p:cNvSpPr/>
          <p:nvPr/>
        </p:nvSpPr>
        <p:spPr>
          <a:xfrm>
            <a:off x="457200" y="2834640"/>
            <a:ext cx="3566160" cy="1417320"/>
          </a:xfrm>
          <a:prstGeom prst="roundRect">
            <a:avLst>
              <a:gd name="adj" fmla="val 5161"/>
            </a:avLst>
          </a:prstGeom>
          <a:solidFill>
            <a:srgbClr val="F7F7F7"/>
          </a:solidFill>
          <a:ln/>
        </p:spPr>
      </p:sp>
      <p:sp>
        <p:nvSpPr>
          <p:cNvPr id="8" name="Shape 6"/>
          <p:cNvSpPr/>
          <p:nvPr/>
        </p:nvSpPr>
        <p:spPr>
          <a:xfrm>
            <a:off x="457200" y="2834640"/>
            <a:ext cx="109728" cy="1417320"/>
          </a:xfrm>
          <a:prstGeom prst="rect">
            <a:avLst/>
          </a:prstGeom>
          <a:solidFill>
            <a:srgbClr val="138A57"/>
          </a:solidFill>
          <a:ln/>
        </p:spPr>
      </p:sp>
      <p:sp>
        <p:nvSpPr>
          <p:cNvPr id="9" name="Text 7"/>
          <p:cNvSpPr/>
          <p:nvPr/>
        </p:nvSpPr>
        <p:spPr>
          <a:xfrm>
            <a:off x="731520" y="2971800"/>
            <a:ext cx="3108960" cy="457200"/>
          </a:xfrm>
          <a:prstGeom prst="rect">
            <a:avLst/>
          </a:prstGeom>
          <a:noFill/>
          <a:ln/>
        </p:spPr>
        <p:txBody>
          <a:bodyPr wrap="square" rtlCol="0" anchor="ctr"/>
          <a:lstStyle/>
          <a:p>
            <a:pPr indent="0" marL="0">
              <a:buNone/>
            </a:pPr>
            <a:r>
              <a:rPr lang="en-US" sz="1400" b="1" dirty="0">
                <a:solidFill>
                  <a:srgbClr val="138A57"/>
                </a:solidFill>
                <a:latin typeface="Calibri" pitchFamily="34" charset="0"/>
                <a:ea typeface="Calibri" pitchFamily="34" charset="-122"/>
                <a:cs typeface="Calibri" pitchFamily="34" charset="-120"/>
              </a:rPr>
              <a:t>Pluralism</a:t>
            </a:r>
            <a:endParaRPr lang="en-US" sz="1400" dirty="0"/>
          </a:p>
        </p:txBody>
      </p:sp>
      <p:sp>
        <p:nvSpPr>
          <p:cNvPr id="10" name="Text 8"/>
          <p:cNvSpPr/>
          <p:nvPr/>
        </p:nvSpPr>
        <p:spPr>
          <a:xfrm>
            <a:off x="731520" y="3429000"/>
            <a:ext cx="3108960" cy="731520"/>
          </a:xfrm>
          <a:prstGeom prst="rect">
            <a:avLst/>
          </a:prstGeom>
          <a:noFill/>
          <a:ln/>
        </p:spPr>
        <p:txBody>
          <a:bodyPr wrap="square" rtlCol="0" anchor="ctr"/>
          <a:lstStyle/>
          <a:p>
            <a:pPr indent="0" marL="0">
              <a:buNone/>
            </a:pPr>
            <a:r>
              <a:rPr lang="en-US" sz="1150" i="1" dirty="0">
                <a:solidFill>
                  <a:srgbClr val="555C6B"/>
                </a:solidFill>
                <a:latin typeface="Calibri" pitchFamily="34" charset="0"/>
                <a:ea typeface="Calibri" pitchFamily="34" charset="-122"/>
                <a:cs typeface="Calibri" pitchFamily="34" charset="-120"/>
              </a:rPr>
              <a:t>Acceptance that people can hold different viewpoints</a:t>
            </a:r>
            <a:endParaRPr lang="en-US" sz="1150" dirty="0"/>
          </a:p>
        </p:txBody>
      </p:sp>
      <p:sp>
        <p:nvSpPr>
          <p:cNvPr id="11" name="Shape 9"/>
          <p:cNvSpPr/>
          <p:nvPr/>
        </p:nvSpPr>
        <p:spPr>
          <a:xfrm>
            <a:off x="4251960" y="2834640"/>
            <a:ext cx="3566160" cy="1417320"/>
          </a:xfrm>
          <a:prstGeom prst="roundRect">
            <a:avLst>
              <a:gd name="adj" fmla="val 5161"/>
            </a:avLst>
          </a:prstGeom>
          <a:solidFill>
            <a:srgbClr val="F7F7F7"/>
          </a:solidFill>
          <a:ln/>
        </p:spPr>
      </p:sp>
      <p:sp>
        <p:nvSpPr>
          <p:cNvPr id="12" name="Shape 10"/>
          <p:cNvSpPr/>
          <p:nvPr/>
        </p:nvSpPr>
        <p:spPr>
          <a:xfrm>
            <a:off x="4251960" y="2834640"/>
            <a:ext cx="109728" cy="1417320"/>
          </a:xfrm>
          <a:prstGeom prst="rect">
            <a:avLst/>
          </a:prstGeom>
          <a:solidFill>
            <a:srgbClr val="138A57"/>
          </a:solidFill>
          <a:ln/>
        </p:spPr>
      </p:sp>
      <p:sp>
        <p:nvSpPr>
          <p:cNvPr id="13" name="Text 11"/>
          <p:cNvSpPr/>
          <p:nvPr/>
        </p:nvSpPr>
        <p:spPr>
          <a:xfrm>
            <a:off x="4526280" y="2971800"/>
            <a:ext cx="3108960" cy="457200"/>
          </a:xfrm>
          <a:prstGeom prst="rect">
            <a:avLst/>
          </a:prstGeom>
          <a:noFill/>
          <a:ln/>
        </p:spPr>
        <p:txBody>
          <a:bodyPr wrap="square" rtlCol="0" anchor="ctr"/>
          <a:lstStyle/>
          <a:p>
            <a:pPr indent="0" marL="0">
              <a:buNone/>
            </a:pPr>
            <a:r>
              <a:rPr lang="en-US" sz="1400" b="1" dirty="0">
                <a:solidFill>
                  <a:srgbClr val="138A57"/>
                </a:solidFill>
                <a:latin typeface="Calibri" pitchFamily="34" charset="0"/>
                <a:ea typeface="Calibri" pitchFamily="34" charset="-122"/>
                <a:cs typeface="Calibri" pitchFamily="34" charset="-120"/>
              </a:rPr>
              <a:t>Nature as Sacred</a:t>
            </a:r>
            <a:endParaRPr lang="en-US" sz="1400" dirty="0"/>
          </a:p>
        </p:txBody>
      </p:sp>
      <p:sp>
        <p:nvSpPr>
          <p:cNvPr id="14" name="Text 12"/>
          <p:cNvSpPr/>
          <p:nvPr/>
        </p:nvSpPr>
        <p:spPr>
          <a:xfrm>
            <a:off x="4526280" y="3429000"/>
            <a:ext cx="3108960" cy="731520"/>
          </a:xfrm>
          <a:prstGeom prst="rect">
            <a:avLst/>
          </a:prstGeom>
          <a:noFill/>
          <a:ln/>
        </p:spPr>
        <p:txBody>
          <a:bodyPr wrap="square" rtlCol="0" anchor="ctr"/>
          <a:lstStyle/>
          <a:p>
            <a:pPr indent="0" marL="0">
              <a:buNone/>
            </a:pPr>
            <a:r>
              <a:rPr lang="en-US" sz="1150" i="1" dirty="0">
                <a:solidFill>
                  <a:srgbClr val="555C6B"/>
                </a:solidFill>
                <a:latin typeface="Calibri" pitchFamily="34" charset="0"/>
                <a:ea typeface="Calibri" pitchFamily="34" charset="-122"/>
                <a:cs typeface="Calibri" pitchFamily="34" charset="-120"/>
              </a:rPr>
              <a:t>Respect and reverence for the environment</a:t>
            </a:r>
            <a:endParaRPr lang="en-US" sz="1150" dirty="0"/>
          </a:p>
        </p:txBody>
      </p:sp>
      <p:sp>
        <p:nvSpPr>
          <p:cNvPr id="15" name="Shape 13"/>
          <p:cNvSpPr/>
          <p:nvPr/>
        </p:nvSpPr>
        <p:spPr>
          <a:xfrm>
            <a:off x="8046720" y="2834640"/>
            <a:ext cx="3566160" cy="1417320"/>
          </a:xfrm>
          <a:prstGeom prst="roundRect">
            <a:avLst>
              <a:gd name="adj" fmla="val 5161"/>
            </a:avLst>
          </a:prstGeom>
          <a:solidFill>
            <a:srgbClr val="F7F7F7"/>
          </a:solidFill>
          <a:ln/>
        </p:spPr>
      </p:sp>
      <p:sp>
        <p:nvSpPr>
          <p:cNvPr id="16" name="Shape 14"/>
          <p:cNvSpPr/>
          <p:nvPr/>
        </p:nvSpPr>
        <p:spPr>
          <a:xfrm>
            <a:off x="8046720" y="2834640"/>
            <a:ext cx="109728" cy="1417320"/>
          </a:xfrm>
          <a:prstGeom prst="rect">
            <a:avLst/>
          </a:prstGeom>
          <a:solidFill>
            <a:srgbClr val="138A57"/>
          </a:solidFill>
          <a:ln/>
        </p:spPr>
      </p:sp>
      <p:sp>
        <p:nvSpPr>
          <p:cNvPr id="17" name="Text 15"/>
          <p:cNvSpPr/>
          <p:nvPr/>
        </p:nvSpPr>
        <p:spPr>
          <a:xfrm>
            <a:off x="8321040" y="2971800"/>
            <a:ext cx="3108960" cy="457200"/>
          </a:xfrm>
          <a:prstGeom prst="rect">
            <a:avLst/>
          </a:prstGeom>
          <a:noFill/>
          <a:ln/>
        </p:spPr>
        <p:txBody>
          <a:bodyPr wrap="square" rtlCol="0" anchor="ctr"/>
          <a:lstStyle/>
          <a:p>
            <a:pPr indent="0" marL="0">
              <a:buNone/>
            </a:pPr>
            <a:r>
              <a:rPr lang="en-US" sz="1400" b="1" dirty="0">
                <a:solidFill>
                  <a:srgbClr val="138A57"/>
                </a:solidFill>
                <a:latin typeface="Calibri" pitchFamily="34" charset="0"/>
                <a:ea typeface="Calibri" pitchFamily="34" charset="-122"/>
                <a:cs typeface="Calibri" pitchFamily="34" charset="-120"/>
              </a:rPr>
              <a:t>Pursuit of Knowledge</a:t>
            </a:r>
            <a:endParaRPr lang="en-US" sz="1400" dirty="0"/>
          </a:p>
        </p:txBody>
      </p:sp>
      <p:sp>
        <p:nvSpPr>
          <p:cNvPr id="18" name="Text 16"/>
          <p:cNvSpPr/>
          <p:nvPr/>
        </p:nvSpPr>
        <p:spPr>
          <a:xfrm>
            <a:off x="8321040" y="3429000"/>
            <a:ext cx="3108960" cy="731520"/>
          </a:xfrm>
          <a:prstGeom prst="rect">
            <a:avLst/>
          </a:prstGeom>
          <a:noFill/>
          <a:ln/>
        </p:spPr>
        <p:txBody>
          <a:bodyPr wrap="square" rtlCol="0" anchor="ctr"/>
          <a:lstStyle/>
          <a:p>
            <a:pPr indent="0" marL="0">
              <a:buNone/>
            </a:pPr>
            <a:r>
              <a:rPr lang="en-US" sz="1150" i="1" dirty="0">
                <a:solidFill>
                  <a:srgbClr val="555C6B"/>
                </a:solidFill>
                <a:latin typeface="Calibri" pitchFamily="34" charset="0"/>
                <a:ea typeface="Calibri" pitchFamily="34" charset="-122"/>
                <a:cs typeface="Calibri" pitchFamily="34" charset="-120"/>
              </a:rPr>
              <a:t>Learning valued across ages (e.g. Nālandā)</a:t>
            </a:r>
            <a:endParaRPr lang="en-US" sz="1150" dirty="0"/>
          </a:p>
        </p:txBody>
      </p:sp>
      <p:sp>
        <p:nvSpPr>
          <p:cNvPr id="19" name="Shape 17"/>
          <p:cNvSpPr/>
          <p:nvPr/>
        </p:nvSpPr>
        <p:spPr>
          <a:xfrm>
            <a:off x="457200" y="4434840"/>
            <a:ext cx="3566160" cy="1417320"/>
          </a:xfrm>
          <a:prstGeom prst="roundRect">
            <a:avLst>
              <a:gd name="adj" fmla="val 5161"/>
            </a:avLst>
          </a:prstGeom>
          <a:solidFill>
            <a:srgbClr val="F7F7F7"/>
          </a:solidFill>
          <a:ln/>
        </p:spPr>
      </p:sp>
      <p:sp>
        <p:nvSpPr>
          <p:cNvPr id="20" name="Shape 18"/>
          <p:cNvSpPr/>
          <p:nvPr/>
        </p:nvSpPr>
        <p:spPr>
          <a:xfrm>
            <a:off x="457200" y="4434840"/>
            <a:ext cx="109728" cy="1417320"/>
          </a:xfrm>
          <a:prstGeom prst="rect">
            <a:avLst/>
          </a:prstGeom>
          <a:solidFill>
            <a:srgbClr val="138A57"/>
          </a:solidFill>
          <a:ln/>
        </p:spPr>
      </p:sp>
      <p:sp>
        <p:nvSpPr>
          <p:cNvPr id="21" name="Text 19"/>
          <p:cNvSpPr/>
          <p:nvPr/>
        </p:nvSpPr>
        <p:spPr>
          <a:xfrm>
            <a:off x="731520" y="4572000"/>
            <a:ext cx="3108960" cy="457200"/>
          </a:xfrm>
          <a:prstGeom prst="rect">
            <a:avLst/>
          </a:prstGeom>
          <a:noFill/>
          <a:ln/>
        </p:spPr>
        <p:txBody>
          <a:bodyPr wrap="square" rtlCol="0" anchor="ctr"/>
          <a:lstStyle/>
          <a:p>
            <a:pPr indent="0" marL="0">
              <a:buNone/>
            </a:pPr>
            <a:r>
              <a:rPr lang="en-US" sz="1400" b="1" dirty="0">
                <a:solidFill>
                  <a:srgbClr val="138A57"/>
                </a:solidFill>
                <a:latin typeface="Calibri" pitchFamily="34" charset="0"/>
                <a:ea typeface="Calibri" pitchFamily="34" charset="-122"/>
                <a:cs typeface="Calibri" pitchFamily="34" charset="-120"/>
              </a:rPr>
              <a:t>Respect for Women</a:t>
            </a:r>
            <a:endParaRPr lang="en-US" sz="1400" dirty="0"/>
          </a:p>
        </p:txBody>
      </p:sp>
      <p:sp>
        <p:nvSpPr>
          <p:cNvPr id="22" name="Text 20"/>
          <p:cNvSpPr/>
          <p:nvPr/>
        </p:nvSpPr>
        <p:spPr>
          <a:xfrm>
            <a:off x="731520" y="5029200"/>
            <a:ext cx="3108960" cy="731520"/>
          </a:xfrm>
          <a:prstGeom prst="rect">
            <a:avLst/>
          </a:prstGeom>
          <a:noFill/>
          <a:ln/>
        </p:spPr>
        <p:txBody>
          <a:bodyPr wrap="square" rtlCol="0" anchor="ctr"/>
          <a:lstStyle/>
          <a:p>
            <a:pPr indent="0" marL="0">
              <a:buNone/>
            </a:pPr>
            <a:r>
              <a:rPr lang="en-US" sz="1150" i="1" dirty="0">
                <a:solidFill>
                  <a:srgbClr val="555C6B"/>
                </a:solidFill>
                <a:latin typeface="Calibri" pitchFamily="34" charset="0"/>
                <a:ea typeface="Calibri" pitchFamily="34" charset="-122"/>
                <a:cs typeface="Calibri" pitchFamily="34" charset="-120"/>
              </a:rPr>
              <a:t>An ideal long cherished in Indian tradition</a:t>
            </a:r>
            <a:endParaRPr lang="en-US" sz="1150" dirty="0"/>
          </a:p>
        </p:txBody>
      </p:sp>
      <p:sp>
        <p:nvSpPr>
          <p:cNvPr id="23" name="Shape 21"/>
          <p:cNvSpPr/>
          <p:nvPr/>
        </p:nvSpPr>
        <p:spPr>
          <a:xfrm>
            <a:off x="4251960" y="4434840"/>
            <a:ext cx="3566160" cy="1417320"/>
          </a:xfrm>
          <a:prstGeom prst="roundRect">
            <a:avLst>
              <a:gd name="adj" fmla="val 5161"/>
            </a:avLst>
          </a:prstGeom>
          <a:solidFill>
            <a:srgbClr val="F7F7F7"/>
          </a:solidFill>
          <a:ln/>
        </p:spPr>
      </p:sp>
      <p:sp>
        <p:nvSpPr>
          <p:cNvPr id="24" name="Shape 22"/>
          <p:cNvSpPr/>
          <p:nvPr/>
        </p:nvSpPr>
        <p:spPr>
          <a:xfrm>
            <a:off x="4251960" y="4434840"/>
            <a:ext cx="109728" cy="1417320"/>
          </a:xfrm>
          <a:prstGeom prst="rect">
            <a:avLst/>
          </a:prstGeom>
          <a:solidFill>
            <a:srgbClr val="138A57"/>
          </a:solidFill>
          <a:ln/>
        </p:spPr>
      </p:sp>
      <p:sp>
        <p:nvSpPr>
          <p:cNvPr id="25" name="Text 23"/>
          <p:cNvSpPr/>
          <p:nvPr/>
        </p:nvSpPr>
        <p:spPr>
          <a:xfrm>
            <a:off x="4526280" y="4572000"/>
            <a:ext cx="3108960" cy="457200"/>
          </a:xfrm>
          <a:prstGeom prst="rect">
            <a:avLst/>
          </a:prstGeom>
          <a:noFill/>
          <a:ln/>
        </p:spPr>
        <p:txBody>
          <a:bodyPr wrap="square" rtlCol="0" anchor="ctr"/>
          <a:lstStyle/>
          <a:p>
            <a:pPr indent="0" marL="0">
              <a:buNone/>
            </a:pPr>
            <a:r>
              <a:rPr lang="en-US" sz="1400" b="1" dirty="0">
                <a:solidFill>
                  <a:srgbClr val="138A57"/>
                </a:solidFill>
                <a:latin typeface="Calibri" pitchFamily="34" charset="0"/>
                <a:ea typeface="Calibri" pitchFamily="34" charset="-122"/>
                <a:cs typeface="Calibri" pitchFamily="34" charset="-120"/>
              </a:rPr>
              <a:t>Vasudhaiva Kutumbakam</a:t>
            </a:r>
            <a:endParaRPr lang="en-US" sz="1400" dirty="0"/>
          </a:p>
        </p:txBody>
      </p:sp>
      <p:sp>
        <p:nvSpPr>
          <p:cNvPr id="26" name="Text 24"/>
          <p:cNvSpPr/>
          <p:nvPr/>
        </p:nvSpPr>
        <p:spPr>
          <a:xfrm>
            <a:off x="4526280" y="5029200"/>
            <a:ext cx="3108960" cy="731520"/>
          </a:xfrm>
          <a:prstGeom prst="rect">
            <a:avLst/>
          </a:prstGeom>
          <a:noFill/>
          <a:ln/>
        </p:spPr>
        <p:txBody>
          <a:bodyPr wrap="square" rtlCol="0" anchor="ctr"/>
          <a:lstStyle/>
          <a:p>
            <a:pPr indent="0" marL="0">
              <a:buNone/>
            </a:pPr>
            <a:r>
              <a:rPr lang="en-US" sz="1150" i="1" dirty="0">
                <a:solidFill>
                  <a:srgbClr val="555C6B"/>
                </a:solidFill>
                <a:latin typeface="Calibri" pitchFamily="34" charset="0"/>
                <a:ea typeface="Calibri" pitchFamily="34" charset="-122"/>
                <a:cs typeface="Calibri" pitchFamily="34" charset="-120"/>
              </a:rPr>
              <a:t>"The world is one family"</a:t>
            </a:r>
            <a:endParaRPr lang="en-US" sz="1150" dirty="0"/>
          </a:p>
        </p:txBody>
      </p:sp>
      <p:sp>
        <p:nvSpPr>
          <p:cNvPr id="27" name="Shape 25"/>
          <p:cNvSpPr/>
          <p:nvPr/>
        </p:nvSpPr>
        <p:spPr>
          <a:xfrm>
            <a:off x="8046720" y="4434840"/>
            <a:ext cx="3566160" cy="1417320"/>
          </a:xfrm>
          <a:prstGeom prst="roundRect">
            <a:avLst>
              <a:gd name="adj" fmla="val 5161"/>
            </a:avLst>
          </a:prstGeom>
          <a:solidFill>
            <a:srgbClr val="F7F7F7"/>
          </a:solidFill>
          <a:ln/>
        </p:spPr>
      </p:sp>
      <p:sp>
        <p:nvSpPr>
          <p:cNvPr id="28" name="Shape 26"/>
          <p:cNvSpPr/>
          <p:nvPr/>
        </p:nvSpPr>
        <p:spPr>
          <a:xfrm>
            <a:off x="8046720" y="4434840"/>
            <a:ext cx="109728" cy="1417320"/>
          </a:xfrm>
          <a:prstGeom prst="rect">
            <a:avLst/>
          </a:prstGeom>
          <a:solidFill>
            <a:srgbClr val="138A57"/>
          </a:solidFill>
          <a:ln/>
        </p:spPr>
      </p:sp>
      <p:sp>
        <p:nvSpPr>
          <p:cNvPr id="29" name="Text 27"/>
          <p:cNvSpPr/>
          <p:nvPr/>
        </p:nvSpPr>
        <p:spPr>
          <a:xfrm>
            <a:off x="8321040" y="4572000"/>
            <a:ext cx="3108960" cy="457200"/>
          </a:xfrm>
          <a:prstGeom prst="rect">
            <a:avLst/>
          </a:prstGeom>
          <a:noFill/>
          <a:ln/>
        </p:spPr>
        <p:txBody>
          <a:bodyPr wrap="square" rtlCol="0" anchor="ctr"/>
          <a:lstStyle/>
          <a:p>
            <a:pPr indent="0" marL="0">
              <a:buNone/>
            </a:pPr>
            <a:r>
              <a:rPr lang="en-US" sz="1400" b="1" dirty="0">
                <a:solidFill>
                  <a:srgbClr val="138A57"/>
                </a:solidFill>
                <a:latin typeface="Calibri" pitchFamily="34" charset="0"/>
                <a:ea typeface="Calibri" pitchFamily="34" charset="-122"/>
                <a:cs typeface="Calibri" pitchFamily="34" charset="-120"/>
              </a:rPr>
              <a:t>Sarve Bhavantu Sukhinaḥ</a:t>
            </a:r>
            <a:endParaRPr lang="en-US" sz="1400" dirty="0"/>
          </a:p>
        </p:txBody>
      </p:sp>
      <p:sp>
        <p:nvSpPr>
          <p:cNvPr id="30" name="Text 28"/>
          <p:cNvSpPr/>
          <p:nvPr/>
        </p:nvSpPr>
        <p:spPr>
          <a:xfrm>
            <a:off x="8321040" y="5029200"/>
            <a:ext cx="3108960" cy="731520"/>
          </a:xfrm>
          <a:prstGeom prst="rect">
            <a:avLst/>
          </a:prstGeom>
          <a:noFill/>
          <a:ln/>
        </p:spPr>
        <p:txBody>
          <a:bodyPr wrap="square" rtlCol="0" anchor="ctr"/>
          <a:lstStyle/>
          <a:p>
            <a:pPr indent="0" marL="0">
              <a:buNone/>
            </a:pPr>
            <a:r>
              <a:rPr lang="en-US" sz="1150" i="1" dirty="0">
                <a:solidFill>
                  <a:srgbClr val="555C6B"/>
                </a:solidFill>
                <a:latin typeface="Calibri" pitchFamily="34" charset="0"/>
                <a:ea typeface="Calibri" pitchFamily="34" charset="-122"/>
                <a:cs typeface="Calibri" pitchFamily="34" charset="-120"/>
              </a:rPr>
              <a:t>Well-being of all creatures</a:t>
            </a:r>
            <a:endParaRPr lang="en-US" sz="1150" dirty="0"/>
          </a:p>
        </p:txBody>
      </p:sp>
      <p:sp>
        <p:nvSpPr>
          <p:cNvPr id="31" name="Text 29"/>
          <p:cNvSpPr/>
          <p:nvPr/>
        </p:nvSpPr>
        <p:spPr>
          <a:xfrm>
            <a:off x="457200" y="6080760"/>
            <a:ext cx="11247120" cy="365760"/>
          </a:xfrm>
          <a:prstGeom prst="rect">
            <a:avLst/>
          </a:prstGeom>
          <a:noFill/>
          <a:ln/>
        </p:spPr>
        <p:txBody>
          <a:bodyPr wrap="square" rtlCol="0" anchor="ctr"/>
          <a:lstStyle/>
          <a:p>
            <a:pPr indent="0" marL="0">
              <a:buNone/>
            </a:pPr>
            <a:r>
              <a:rPr lang="en-US" sz="1300" b="1" dirty="0">
                <a:solidFill>
                  <a:srgbClr val="16205A"/>
                </a:solidFill>
                <a:latin typeface="Calibri" pitchFamily="34" charset="0"/>
                <a:ea typeface="Calibri" pitchFamily="34" charset="-122"/>
                <a:cs typeface="Calibri" pitchFamily="34" charset="-120"/>
              </a:rPr>
              <a:t>➜  Result: 'Fundamental Duties' in the Constitution directly reflect this heritage.</a:t>
            </a:r>
            <a:endParaRPr lang="en-US" sz="1300" dirty="0"/>
          </a:p>
        </p:txBody>
      </p:sp>
      <p:sp>
        <p:nvSpPr>
          <p:cNvPr id="32" name="Text 30"/>
          <p:cNvSpPr/>
          <p:nvPr/>
        </p:nvSpPr>
        <p:spPr>
          <a:xfrm>
            <a:off x="457200" y="6537960"/>
            <a:ext cx="7315200" cy="274320"/>
          </a:xfrm>
          <a:prstGeom prst="rect">
            <a:avLst/>
          </a:prstGeom>
          <a:noFill/>
          <a:ln/>
        </p:spPr>
        <p:txBody>
          <a:bodyPr wrap="square" rtlCol="0" anchor="ctr"/>
          <a:lstStyle/>
          <a:p>
            <a:pPr algn="l" indent="0" marL="0">
              <a:buNone/>
            </a:pPr>
            <a:r>
              <a:rPr lang="en-US" sz="900" dirty="0">
                <a:solidFill>
                  <a:srgbClr val="9AA3B2"/>
                </a:solidFill>
                <a:latin typeface="Calibri" pitchFamily="34" charset="0"/>
                <a:ea typeface="Calibri" pitchFamily="34" charset="-122"/>
                <a:cs typeface="Calibri" pitchFamily="34" charset="-120"/>
              </a:rPr>
              <a:t>Grade 7 · Governance and Democracy · Ch. 10</a:t>
            </a:r>
            <a:endParaRPr lang="en-US" sz="900" dirty="0"/>
          </a:p>
        </p:txBody>
      </p:sp>
      <p:sp>
        <p:nvSpPr>
          <p:cNvPr id="33" name="Text 31"/>
          <p:cNvSpPr/>
          <p:nvPr/>
        </p:nvSpPr>
        <p:spPr>
          <a:xfrm>
            <a:off x="11521440" y="6537960"/>
            <a:ext cx="457200" cy="274320"/>
          </a:xfrm>
          <a:prstGeom prst="rect">
            <a:avLst/>
          </a:prstGeom>
          <a:noFill/>
          <a:ln/>
        </p:spPr>
        <p:txBody>
          <a:bodyPr wrap="square" rtlCol="0" anchor="ctr"/>
          <a:lstStyle/>
          <a:p>
            <a:pPr algn="r" indent="0" marL="0">
              <a:buNone/>
            </a:pPr>
            <a:r>
              <a:rPr lang="en-US" sz="900" dirty="0">
                <a:solidFill>
                  <a:srgbClr val="9AA3B2"/>
                </a:solidFill>
                <a:latin typeface="Calibri" pitchFamily="34" charset="0"/>
                <a:ea typeface="Calibri" pitchFamily="34" charset="-122"/>
                <a:cs typeface="Calibri" pitchFamily="34" charset="-120"/>
              </a:rPr>
              <a:t>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2026-07-30T10:27:10Z</dcterms:created>
  <dcterms:modified xsi:type="dcterms:W3CDTF">2026-07-30T10:27:10Z</dcterms:modified>
</cp:coreProperties>
</file>