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4C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097280"/>
            <a:ext cx="4114800" cy="4114800"/>
          </a:xfrm>
          <a:prstGeom prst="ellipse">
            <a:avLst/>
          </a:prstGeom>
          <a:solidFill>
            <a:srgbClr val="0B7285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103120" y="5760720"/>
            <a:ext cx="2926080" cy="2926080"/>
          </a:xfrm>
          <a:prstGeom prst="ellipse">
            <a:avLst/>
          </a:prstGeom>
          <a:solidFill>
            <a:srgbClr val="E8630A">
              <a:alpha val="4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544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12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011680"/>
            <a:ext cx="8229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Understanding</a:t>
            </a:r>
            <a:endParaRPr lang="en-US" sz="54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Markets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CAD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buyers, sellers, prices, and government come together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CAD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shape the economic life around us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502920" cy="36576"/>
          </a:xfrm>
          <a:prstGeom prst="rect">
            <a:avLst/>
          </a:prstGeom>
          <a:solidFill>
            <a:srgbClr val="E8630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5074920"/>
            <a:ext cx="7772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i="1" dirty="0">
                <a:solidFill>
                  <a:srgbClr val="CAD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“Prosperity emanates from the market that develops when people need goods and services that they can’t create themselves.”</a:t>
            </a:r>
            <a:pPr indent="0" marL="0">
              <a:lnSpc>
                <a:spcPts val="2000"/>
              </a:lnSpc>
              <a:buNone/>
            </a:pPr>
            <a:endParaRPr lang="en-US" sz="14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Adam Smith, 18th century economist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Distributors &amp; Aggregators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Bridging the gap between producers and buyers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4297680"/>
          </a:xfrm>
          <a:prstGeom prst="roundRect">
            <a:avLst>
              <a:gd name="adj" fmla="val 2128"/>
            </a:avLst>
          </a:prstGeom>
          <a:solidFill>
            <a:srgbClr val="E4F2F4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783080"/>
            <a:ext cx="594360" cy="59436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7830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820" dirty="0"/>
          </a:p>
        </p:txBody>
      </p:sp>
      <p:sp>
        <p:nvSpPr>
          <p:cNvPr id="7" name="Text 5"/>
          <p:cNvSpPr/>
          <p:nvPr/>
        </p:nvSpPr>
        <p:spPr>
          <a:xfrm>
            <a:off x="1600200" y="18288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Distributors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48463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 or businesses who supply goods from manufacturers and wholesalers to retailers.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it's difficult for wholesalers to reach many retailers across distances and terrains, distributors help bridge this gap — like the middlemen for milk in the AMUL story.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172200" y="1554480"/>
            <a:ext cx="5440680" cy="4297680"/>
          </a:xfrm>
          <a:prstGeom prst="roundRect">
            <a:avLst>
              <a:gd name="adj" fmla="val 2128"/>
            </a:avLst>
          </a:prstGeom>
          <a:solidFill>
            <a:srgbClr val="0B7285"/>
          </a:solidFill>
          <a:ln/>
        </p:spPr>
      </p:sp>
      <p:sp>
        <p:nvSpPr>
          <p:cNvPr id="10" name="Shape 8"/>
          <p:cNvSpPr/>
          <p:nvPr/>
        </p:nvSpPr>
        <p:spPr>
          <a:xfrm>
            <a:off x="6492240" y="1783080"/>
            <a:ext cx="594360" cy="5943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6492240" y="17830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820" dirty="0"/>
          </a:p>
        </p:txBody>
      </p:sp>
      <p:sp>
        <p:nvSpPr>
          <p:cNvPr id="12" name="Text 10"/>
          <p:cNvSpPr/>
          <p:nvPr/>
        </p:nvSpPr>
        <p:spPr>
          <a:xfrm>
            <a:off x="7223760" y="18288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Aggregators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514600"/>
            <a:ext cx="48463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website or mobile application that organizes and combines offers from multiple sellers and sells them to consumers in one place.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Manufacturers send bulk stock to the aggregator's warehouse. Consumers order via the app/website; the aggregator packs and delivers to the buyer.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Study: The Surat Textile Market, Gujarat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Asia's oldest textile market — tracing a supply chain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2697480" cy="3566160"/>
          </a:xfrm>
          <a:prstGeom prst="roundRect">
            <a:avLst>
              <a:gd name="adj" fmla="val 3390"/>
            </a:avLst>
          </a:prstGeom>
          <a:solidFill>
            <a:srgbClr val="0B7285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7734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57734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60" dirty="0"/>
          </a:p>
        </p:txBody>
      </p:sp>
      <p:sp>
        <p:nvSpPr>
          <p:cNvPr id="7" name="Text 5"/>
          <p:cNvSpPr/>
          <p:nvPr/>
        </p:nvSpPr>
        <p:spPr>
          <a:xfrm>
            <a:off x="731520" y="283464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Raw Cotton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338328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BF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Received via cotton mandīs from Maharashtra and other parts of Gujarat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383280" y="1783080"/>
            <a:ext cx="2697480" cy="3566160"/>
          </a:xfrm>
          <a:prstGeom prst="roundRect">
            <a:avLst>
              <a:gd name="adj" fmla="val 3390"/>
            </a:avLst>
          </a:prstGeom>
          <a:solidFill>
            <a:srgbClr val="E8630A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1198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441198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E863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60" dirty="0"/>
          </a:p>
        </p:txBody>
      </p:sp>
      <p:sp>
        <p:nvSpPr>
          <p:cNvPr id="12" name="Text 10"/>
          <p:cNvSpPr/>
          <p:nvPr/>
        </p:nvSpPr>
        <p:spPr>
          <a:xfrm>
            <a:off x="3566160" y="283464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Processing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11880" y="338328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BF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Woven on power looms, dyed in processing units, transformed into fabric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217920" y="1783080"/>
            <a:ext cx="2697480" cy="3566160"/>
          </a:xfrm>
          <a:prstGeom prst="roundRect">
            <a:avLst>
              <a:gd name="adj" fmla="val 3390"/>
            </a:avLst>
          </a:prstGeom>
          <a:solidFill>
            <a:srgbClr val="0B7285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24662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724662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60" dirty="0"/>
          </a:p>
        </p:txBody>
      </p:sp>
      <p:sp>
        <p:nvSpPr>
          <p:cNvPr id="17" name="Text 15"/>
          <p:cNvSpPr/>
          <p:nvPr/>
        </p:nvSpPr>
        <p:spPr>
          <a:xfrm>
            <a:off x="6400800" y="283464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Wholesale Trade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46520" y="338328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BF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Finished fabric traded by manufacturing units; wholesalers distribute to shopkeepers &amp; big retailers nationally and internationally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52560" y="1783080"/>
            <a:ext cx="2697480" cy="3566160"/>
          </a:xfrm>
          <a:prstGeom prst="roundRect">
            <a:avLst>
              <a:gd name="adj" fmla="val 3390"/>
            </a:avLst>
          </a:prstGeom>
          <a:solidFill>
            <a:srgbClr val="E8630A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008126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1008126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E863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960" dirty="0"/>
          </a:p>
        </p:txBody>
      </p:sp>
      <p:sp>
        <p:nvSpPr>
          <p:cNvPr id="22" name="Text 20"/>
          <p:cNvSpPr/>
          <p:nvPr/>
        </p:nvSpPr>
        <p:spPr>
          <a:xfrm>
            <a:off x="9235440" y="283464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Retail Sale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281160" y="3383280"/>
            <a:ext cx="2240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FBF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Reaches consumers as sarees, ready-made garments through shops and malls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48640" y="54864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i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Surat is also home to the world's largest diamond industry, with roughly 1.5 million artisans cutting and polishing diamonds — trade has flourished here since the 16th century.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Role of Markets in People's Lives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buying and selling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1051560"/>
          </a:xfrm>
          <a:prstGeom prst="roundRect">
            <a:avLst>
              <a:gd name="adj" fmla="val 8696"/>
            </a:avLst>
          </a:prstGeom>
          <a:solidFill>
            <a:srgbClr val="E4F2F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463040"/>
            <a:ext cx="10424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facilitate transactions between producers and consumers, helping individuals, households, and businesses access goods and services they need but cannot produce themselves.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356616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260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Producers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77240" y="33832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signal what consumers want. If many people ask for energy-efficient refrigerators, producers respond by making them — benefiting society.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34840" y="2743200"/>
            <a:ext cx="356616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10" name="Text 8"/>
          <p:cNvSpPr/>
          <p:nvPr/>
        </p:nvSpPr>
        <p:spPr>
          <a:xfrm>
            <a:off x="4663440" y="29260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Relationships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63440" y="33832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trust often develops between buyers and sellers — with a family tailor, jeweller, doctor, or the local grocer over generations.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321040" y="2743200"/>
            <a:ext cx="356616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13" name="Text 11"/>
          <p:cNvSpPr/>
          <p:nvPr/>
        </p:nvSpPr>
        <p:spPr>
          <a:xfrm>
            <a:off x="8549640" y="29260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Non-Economic Significance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549640" y="33832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promote economic activity, but they also carry cultural and social meaning in people's lives — beyond pure transactions.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074920"/>
            <a:ext cx="11064240" cy="1005840"/>
          </a:xfrm>
          <a:prstGeom prst="roundRect">
            <a:avLst>
              <a:gd name="adj" fmla="val 9091"/>
            </a:avLst>
          </a:prstGeom>
          <a:solidFill>
            <a:srgbClr val="E8630A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5074920"/>
            <a:ext cx="10424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 Keithal, Imphal — the Mother's Market:  </a:t>
            </a:r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FBE7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3,000 women own and run every shop, selling vegetables, traditional attire, and handicrafts — providing livelihoods and becoming a melting pot of cultures.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4C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Government's Role in the Market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CADC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function through demand from buyers and supply by sellers — but this doesn't always work well on its own. The government steps in to monitor fair interaction between consumers and producers.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534924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3774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Controlling Prices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maximum prices on essentials (e.g. lifesaving drugs) and minimum support prices for crops like wheat, paddy, maize — plus minimum wages for workers.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63640" y="2194560"/>
            <a:ext cx="534924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8" name="Text 6"/>
          <p:cNvSpPr/>
          <p:nvPr/>
        </p:nvSpPr>
        <p:spPr>
          <a:xfrm>
            <a:off x="6537960" y="237744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Ensuring Quality &amp; Safety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537960" y="278892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manufacturers to meet quality/safety standards — e.g. approving and sample-testing medicines before they reach patients.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534924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480060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Mitigating External Effects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822960" y="521208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Regulates pollution and health risks caused by production — e.g. restrictions on single-use plastics.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4617720"/>
            <a:ext cx="5349240" cy="2103120"/>
          </a:xfrm>
          <a:prstGeom prst="roundRect">
            <a:avLst>
              <a:gd name="adj" fmla="val 4348"/>
            </a:avLst>
          </a:prstGeom>
          <a:solidFill>
            <a:srgbClr val="0B7285"/>
          </a:solidFill>
          <a:ln/>
        </p:spPr>
      </p:sp>
      <p:sp>
        <p:nvSpPr>
          <p:cNvPr id="14" name="Text 12"/>
          <p:cNvSpPr/>
          <p:nvPr/>
        </p:nvSpPr>
        <p:spPr>
          <a:xfrm>
            <a:off x="6537960" y="480060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Providing Public Goods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537960" y="5212080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Supplies goods/services producers don't profit from — public parks, roads, policing — and monitors weights &amp; measures on packaged products.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FC3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C3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Getting Price Controls Right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careful balancing act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2743200"/>
          </a:xfrm>
          <a:prstGeom prst="roundRect">
            <a:avLst>
              <a:gd name="adj" fmla="val 3333"/>
            </a:avLst>
          </a:prstGeom>
          <a:solidFill>
            <a:srgbClr val="E4F2F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7830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63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price is set too LOW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Producers lose motivation to produce — since it's not profitable enough for them.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172200" y="1554480"/>
            <a:ext cx="5440680" cy="2743200"/>
          </a:xfrm>
          <a:prstGeom prst="roundRect">
            <a:avLst>
              <a:gd name="adj" fmla="val 3333"/>
            </a:avLst>
          </a:prstGeom>
          <a:solidFill>
            <a:srgbClr val="E4F2F4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17830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63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price is set too HIGH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92240" y="2286000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Consumers are disadvantaged — they can no longer afford the goods or services.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4526280"/>
            <a:ext cx="11064240" cy="1600200"/>
          </a:xfrm>
          <a:prstGeom prst="roundRect">
            <a:avLst>
              <a:gd name="adj" fmla="val 5714"/>
            </a:avLst>
          </a:prstGeom>
          <a:solidFill>
            <a:srgbClr val="0B7285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4617720"/>
            <a:ext cx="104241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Note — Kauṭilya's Arthaśhāstra:  </a:t>
            </a:r>
            <a:pPr indent="0" marL="0">
              <a:lnSpc>
                <a:spcPts val="1800"/>
              </a:lnSpc>
              <a:buNone/>
            </a:pPr>
            <a:endParaRPr lang="en-US" sz="14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protection isn't new. Ancient Indian texts included rules for traders — e.g. ghee traders were required to give buyers a small extra amount (mānasrāva) to compensate for quantity lost while measuring.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Demand and Supply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forces that set prices in a market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40680" cy="4023360"/>
          </a:xfrm>
          <a:prstGeom prst="roundRect">
            <a:avLst>
              <a:gd name="adj" fmla="val 2273"/>
            </a:avLst>
          </a:prstGeom>
          <a:solidFill>
            <a:srgbClr val="0B7285"/>
          </a:solidFill>
          <a:ln/>
        </p:spPr>
      </p:sp>
      <p:sp>
        <p:nvSpPr>
          <p:cNvPr id="5" name="Shape 3"/>
          <p:cNvSpPr/>
          <p:nvPr/>
        </p:nvSpPr>
        <p:spPr>
          <a:xfrm>
            <a:off x="2354580" y="1965960"/>
            <a:ext cx="822960" cy="8229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" name="Text 4"/>
          <p:cNvSpPr/>
          <p:nvPr/>
        </p:nvSpPr>
        <p:spPr>
          <a:xfrm>
            <a:off x="2354580" y="19659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2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252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Demand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97280" y="3429000"/>
            <a:ext cx="4389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quantity of a product or service that consumers are willing and able to purchase at a particular price, at a given time.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172200" y="1645920"/>
            <a:ext cx="5440680" cy="4023360"/>
          </a:xfrm>
          <a:prstGeom prst="roundRect">
            <a:avLst>
              <a:gd name="adj" fmla="val 2273"/>
            </a:avLst>
          </a:prstGeom>
          <a:solidFill>
            <a:srgbClr val="E8630A"/>
          </a:solidFill>
          <a:ln/>
        </p:spPr>
      </p:sp>
      <p:sp>
        <p:nvSpPr>
          <p:cNvPr id="10" name="Shape 8"/>
          <p:cNvSpPr/>
          <p:nvPr/>
        </p:nvSpPr>
        <p:spPr>
          <a:xfrm>
            <a:off x="7978140" y="1965960"/>
            <a:ext cx="822960" cy="82296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7978140" y="19659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20" b="1" dirty="0">
                <a:solidFill>
                  <a:srgbClr val="E863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2520" dirty="0"/>
          </a:p>
        </p:txBody>
      </p:sp>
      <p:sp>
        <p:nvSpPr>
          <p:cNvPr id="12" name="Text 10"/>
          <p:cNvSpPr/>
          <p:nvPr/>
        </p:nvSpPr>
        <p:spPr>
          <a:xfrm>
            <a:off x="6492240" y="292608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Supply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720840" y="3429000"/>
            <a:ext cx="4389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FBE7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quantity of a product or service that sellers are willing and able to sell at a particular price, at a given time.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Consumers Assess Quality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certification marks help buyers trust a product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74520"/>
            <a:ext cx="548640" cy="54864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874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80" dirty="0"/>
          </a:p>
        </p:txBody>
      </p:sp>
      <p:sp>
        <p:nvSpPr>
          <p:cNvPr id="7" name="Text 5"/>
          <p:cNvSpPr/>
          <p:nvPr/>
        </p:nvSpPr>
        <p:spPr>
          <a:xfrm>
            <a:off x="1554480" y="18288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FSSAI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Safety &amp; Standards Authority of India. Confirms food has been tested by the government and is safe to consume.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160020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37960" y="1874520"/>
            <a:ext cx="548640" cy="54864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1" name="Text 9"/>
          <p:cNvSpPr/>
          <p:nvPr/>
        </p:nvSpPr>
        <p:spPr>
          <a:xfrm>
            <a:off x="6537960" y="1874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80" dirty="0"/>
          </a:p>
        </p:txBody>
      </p:sp>
      <p:sp>
        <p:nvSpPr>
          <p:cNvPr id="12" name="Text 10"/>
          <p:cNvSpPr/>
          <p:nvPr/>
        </p:nvSpPr>
        <p:spPr>
          <a:xfrm>
            <a:off x="7269480" y="18288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ISI Mark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583680" y="246888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 Standards Institution mark issued by the Bureau of India Standards (BIS). Found on electrical appliances, construction materials, tires, paper — ensures safety.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22960" y="4114800"/>
            <a:ext cx="548640" cy="54864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114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80" dirty="0"/>
          </a:p>
        </p:txBody>
      </p:sp>
      <p:sp>
        <p:nvSpPr>
          <p:cNvPr id="17" name="Text 15"/>
          <p:cNvSpPr/>
          <p:nvPr/>
        </p:nvSpPr>
        <p:spPr>
          <a:xfrm>
            <a:off x="1554480" y="40690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AGMARK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68680" y="470916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mark for agricultural products — vegetables, fruits, cereals, pulses, spices, honey, and more.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63640" y="3840480"/>
            <a:ext cx="5349240" cy="1965960"/>
          </a:xfrm>
          <a:prstGeom prst="roundRect">
            <a:avLst>
              <a:gd name="adj" fmla="val 465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37960" y="4114800"/>
            <a:ext cx="548640" cy="54864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21" name="Text 19"/>
          <p:cNvSpPr/>
          <p:nvPr/>
        </p:nvSpPr>
        <p:spPr>
          <a:xfrm>
            <a:off x="6537960" y="4114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80" dirty="0"/>
          </a:p>
        </p:txBody>
      </p:sp>
      <p:sp>
        <p:nvSpPr>
          <p:cNvPr id="22" name="Text 20"/>
          <p:cNvSpPr/>
          <p:nvPr/>
        </p:nvSpPr>
        <p:spPr>
          <a:xfrm>
            <a:off x="7269480" y="40690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BEE Star Rating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6583680" y="470916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Bureau of Energy Efficiency star ratings on TVs, laptops, ACs. More stars = less energy used = lower bills &amp; better for the environment.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Certification: Other Ways to Judge Quality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5440680" cy="4206240"/>
          </a:xfrm>
          <a:prstGeom prst="roundRect">
            <a:avLst>
              <a:gd name="adj" fmla="val 2174"/>
            </a:avLst>
          </a:prstGeom>
          <a:solidFill>
            <a:srgbClr val="E4F2F4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83080"/>
            <a:ext cx="594360" cy="59436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7830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</a:t>
            </a:r>
            <a:endParaRPr lang="en-US" sz="1820" dirty="0"/>
          </a:p>
        </p:txBody>
      </p:sp>
      <p:sp>
        <p:nvSpPr>
          <p:cNvPr id="6" name="Text 4"/>
          <p:cNvSpPr/>
          <p:nvPr/>
        </p:nvSpPr>
        <p:spPr>
          <a:xfrm>
            <a:off x="1600200" y="182880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Word of Mouth &amp; Reputation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68680" y="2514600"/>
            <a:ext cx="484632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decisions are often influenced by a product's reputation, built over time through recommendations from friends and family — long before any online review existed.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1554480"/>
            <a:ext cx="5440680" cy="4206240"/>
          </a:xfrm>
          <a:prstGeom prst="roundRect">
            <a:avLst>
              <a:gd name="adj" fmla="val 2174"/>
            </a:avLst>
          </a:prstGeom>
          <a:solidFill>
            <a:srgbClr val="0B7285"/>
          </a:solidFill>
          <a:ln/>
        </p:spPr>
      </p:sp>
      <p:sp>
        <p:nvSpPr>
          <p:cNvPr id="9" name="Shape 7"/>
          <p:cNvSpPr/>
          <p:nvPr/>
        </p:nvSpPr>
        <p:spPr>
          <a:xfrm>
            <a:off x="6492240" y="1783080"/>
            <a:ext cx="594360" cy="5943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17830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7223760" y="182880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Online Reviews &amp; Ratings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492240" y="2514600"/>
            <a:ext cx="484632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and star ratings from other consumers help buyers decide whether to purchase a product or service while shopping online.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a Product Label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check on a packaged product (e.g. gram flour)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673352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6733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7" name="Text 5"/>
          <p:cNvSpPr/>
          <p:nvPr/>
        </p:nvSpPr>
        <p:spPr>
          <a:xfrm>
            <a:off x="1234440" y="1554480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quantity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355080" y="1554480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9" name="Shape 7"/>
          <p:cNvSpPr/>
          <p:nvPr/>
        </p:nvSpPr>
        <p:spPr>
          <a:xfrm>
            <a:off x="6492240" y="1673352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0" name="Text 8"/>
          <p:cNvSpPr/>
          <p:nvPr/>
        </p:nvSpPr>
        <p:spPr>
          <a:xfrm>
            <a:off x="6492240" y="16733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11" name="Text 9"/>
          <p:cNvSpPr/>
          <p:nvPr/>
        </p:nvSpPr>
        <p:spPr>
          <a:xfrm>
            <a:off x="7040880" y="1554480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of manufacture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350008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2468880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4688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15" name="Text 13"/>
          <p:cNvSpPr/>
          <p:nvPr/>
        </p:nvSpPr>
        <p:spPr>
          <a:xfrm>
            <a:off x="1234440" y="2350008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before / expiry date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55080" y="2350008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17" name="Shape 15"/>
          <p:cNvSpPr/>
          <p:nvPr/>
        </p:nvSpPr>
        <p:spPr>
          <a:xfrm>
            <a:off x="6492240" y="2468880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8" name="Text 16"/>
          <p:cNvSpPr/>
          <p:nvPr/>
        </p:nvSpPr>
        <p:spPr>
          <a:xfrm>
            <a:off x="6492240" y="24688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19" name="Text 17"/>
          <p:cNvSpPr/>
          <p:nvPr/>
        </p:nvSpPr>
        <p:spPr>
          <a:xfrm>
            <a:off x="7040880" y="2350008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number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45536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21" name="Shape 19"/>
          <p:cNvSpPr/>
          <p:nvPr/>
        </p:nvSpPr>
        <p:spPr>
          <a:xfrm>
            <a:off x="685800" y="3264408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32644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23" name="Text 21"/>
          <p:cNvSpPr/>
          <p:nvPr/>
        </p:nvSpPr>
        <p:spPr>
          <a:xfrm>
            <a:off x="1234440" y="314553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MRP (Maximum Retail Price)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55080" y="3145536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25" name="Shape 23"/>
          <p:cNvSpPr/>
          <p:nvPr/>
        </p:nvSpPr>
        <p:spPr>
          <a:xfrm>
            <a:off x="6492240" y="3264408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26" name="Text 24"/>
          <p:cNvSpPr/>
          <p:nvPr/>
        </p:nvSpPr>
        <p:spPr>
          <a:xfrm>
            <a:off x="6492240" y="32644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27" name="Text 25"/>
          <p:cNvSpPr/>
          <p:nvPr/>
        </p:nvSpPr>
        <p:spPr>
          <a:xfrm>
            <a:off x="7040880" y="314553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 facts panel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48640" y="3941064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29" name="Shape 27"/>
          <p:cNvSpPr/>
          <p:nvPr/>
        </p:nvSpPr>
        <p:spPr>
          <a:xfrm>
            <a:off x="685800" y="4059936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30" name="Text 28"/>
          <p:cNvSpPr/>
          <p:nvPr/>
        </p:nvSpPr>
        <p:spPr>
          <a:xfrm>
            <a:off x="685800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31" name="Text 29"/>
          <p:cNvSpPr/>
          <p:nvPr/>
        </p:nvSpPr>
        <p:spPr>
          <a:xfrm>
            <a:off x="1234440" y="394106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Ingredients list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355080" y="3941064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33" name="Shape 31"/>
          <p:cNvSpPr/>
          <p:nvPr/>
        </p:nvSpPr>
        <p:spPr>
          <a:xfrm>
            <a:off x="6492240" y="4059936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34" name="Text 32"/>
          <p:cNvSpPr/>
          <p:nvPr/>
        </p:nvSpPr>
        <p:spPr>
          <a:xfrm>
            <a:off x="6492240" y="40599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35" name="Text 33"/>
          <p:cNvSpPr/>
          <p:nvPr/>
        </p:nvSpPr>
        <p:spPr>
          <a:xfrm>
            <a:off x="7040880" y="394106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Allergen declaration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48640" y="4736592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37" name="Shape 35"/>
          <p:cNvSpPr/>
          <p:nvPr/>
        </p:nvSpPr>
        <p:spPr>
          <a:xfrm>
            <a:off x="685800" y="4855464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38" name="Text 36"/>
          <p:cNvSpPr/>
          <p:nvPr/>
        </p:nvSpPr>
        <p:spPr>
          <a:xfrm>
            <a:off x="685800" y="48554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39" name="Text 37"/>
          <p:cNvSpPr/>
          <p:nvPr/>
        </p:nvSpPr>
        <p:spPr>
          <a:xfrm>
            <a:off x="1234440" y="4736592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Manufacturer's name &amp; address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6355080" y="4736592"/>
            <a:ext cx="5440680" cy="658368"/>
          </a:xfrm>
          <a:prstGeom prst="roundRect">
            <a:avLst>
              <a:gd name="adj" fmla="val 11111"/>
            </a:avLst>
          </a:prstGeom>
          <a:solidFill>
            <a:srgbClr val="E4F2F4"/>
          </a:solidFill>
          <a:ln/>
        </p:spPr>
      </p:sp>
      <p:sp>
        <p:nvSpPr>
          <p:cNvPr id="41" name="Shape 39"/>
          <p:cNvSpPr/>
          <p:nvPr/>
        </p:nvSpPr>
        <p:spPr>
          <a:xfrm>
            <a:off x="6492240" y="4855464"/>
            <a:ext cx="420624" cy="420624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42" name="Text 40"/>
          <p:cNvSpPr/>
          <p:nvPr/>
        </p:nvSpPr>
        <p:spPr>
          <a:xfrm>
            <a:off x="6492240" y="485546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8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</a:t>
            </a:r>
            <a:endParaRPr lang="en-US" sz="1288" dirty="0"/>
          </a:p>
        </p:txBody>
      </p:sp>
      <p:sp>
        <p:nvSpPr>
          <p:cNvPr id="43" name="Text 41"/>
          <p:cNvSpPr/>
          <p:nvPr/>
        </p:nvSpPr>
        <p:spPr>
          <a:xfrm>
            <a:off x="7040880" y="4736592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FSSAI mark &amp; license number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4C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75520" y="-1188720"/>
            <a:ext cx="3840480" cy="3840480"/>
          </a:xfrm>
          <a:prstGeom prst="ellipse">
            <a:avLst/>
          </a:prstGeom>
          <a:solidFill>
            <a:srgbClr val="0B7285">
              <a:alpha val="5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We Move On…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02412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from Understanding Markets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11064240" cy="841248"/>
          </a:xfrm>
          <a:prstGeom prst="roundRect">
            <a:avLst>
              <a:gd name="adj" fmla="val 8696"/>
            </a:avLst>
          </a:prstGeom>
          <a:solidFill>
            <a:srgbClr val="0B7285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1837944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83794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8" name="Text 6"/>
          <p:cNvSpPr/>
          <p:nvPr/>
        </p:nvSpPr>
        <p:spPr>
          <a:xfrm>
            <a:off x="1508760" y="1691640"/>
            <a:ext cx="9966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9F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facilitate exchange between buyers and sellers at a mutually agreed price, shaped by demand and supply.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2651760"/>
            <a:ext cx="11064240" cy="841248"/>
          </a:xfrm>
          <a:prstGeom prst="roundRect">
            <a:avLst>
              <a:gd name="adj" fmla="val 8696"/>
            </a:avLst>
          </a:prstGeom>
          <a:solidFill>
            <a:srgbClr val="0B7285"/>
          </a:solidFill>
          <a:ln/>
        </p:spPr>
      </p:sp>
      <p:sp>
        <p:nvSpPr>
          <p:cNvPr id="10" name="Shape 8"/>
          <p:cNvSpPr/>
          <p:nvPr/>
        </p:nvSpPr>
        <p:spPr>
          <a:xfrm>
            <a:off x="777240" y="2798064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79806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2" name="Text 10"/>
          <p:cNvSpPr/>
          <p:nvPr/>
        </p:nvSpPr>
        <p:spPr>
          <a:xfrm>
            <a:off x="1508760" y="2651760"/>
            <a:ext cx="9966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9F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supply chain of manufacturers, wholesalers, distributors, and retailers moves goods to the final consumer.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3611880"/>
            <a:ext cx="11064240" cy="841248"/>
          </a:xfrm>
          <a:prstGeom prst="roundRect">
            <a:avLst>
              <a:gd name="adj" fmla="val 8696"/>
            </a:avLst>
          </a:prstGeom>
          <a:solidFill>
            <a:srgbClr val="0B7285"/>
          </a:solidFill>
          <a:ln/>
        </p:spPr>
      </p:sp>
      <p:sp>
        <p:nvSpPr>
          <p:cNvPr id="14" name="Shape 12"/>
          <p:cNvSpPr/>
          <p:nvPr/>
        </p:nvSpPr>
        <p:spPr>
          <a:xfrm>
            <a:off x="777240" y="3758184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75818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6" name="Text 14"/>
          <p:cNvSpPr/>
          <p:nvPr/>
        </p:nvSpPr>
        <p:spPr>
          <a:xfrm>
            <a:off x="1508760" y="3611880"/>
            <a:ext cx="9966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9F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are more than economic spaces — they bring people together, enabling exchange of ideas and traditions.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4572000"/>
            <a:ext cx="11064240" cy="841248"/>
          </a:xfrm>
          <a:prstGeom prst="roundRect">
            <a:avLst>
              <a:gd name="adj" fmla="val 8696"/>
            </a:avLst>
          </a:prstGeom>
          <a:solidFill>
            <a:srgbClr val="0B7285"/>
          </a:solidFill>
          <a:ln/>
        </p:spPr>
      </p:sp>
      <p:sp>
        <p:nvSpPr>
          <p:cNvPr id="18" name="Shape 16"/>
          <p:cNvSpPr/>
          <p:nvPr/>
        </p:nvSpPr>
        <p:spPr>
          <a:xfrm>
            <a:off x="777240" y="4718304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471830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0" name="Text 18"/>
          <p:cNvSpPr/>
          <p:nvPr/>
        </p:nvSpPr>
        <p:spPr>
          <a:xfrm>
            <a:off x="1508760" y="4572000"/>
            <a:ext cx="9966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9F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government plays a regulatory role to promote quality standards and fair practices in markets.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48640" y="5532120"/>
            <a:ext cx="11064240" cy="841248"/>
          </a:xfrm>
          <a:prstGeom prst="roundRect">
            <a:avLst>
              <a:gd name="adj" fmla="val 8696"/>
            </a:avLst>
          </a:prstGeom>
          <a:solidFill>
            <a:srgbClr val="0B7285"/>
          </a:solidFill>
          <a:ln/>
        </p:spPr>
      </p:sp>
      <p:sp>
        <p:nvSpPr>
          <p:cNvPr id="22" name="Shape 20"/>
          <p:cNvSpPr/>
          <p:nvPr/>
        </p:nvSpPr>
        <p:spPr>
          <a:xfrm>
            <a:off x="777240" y="5678424"/>
            <a:ext cx="548640" cy="54864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567842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4" name="Text 22"/>
          <p:cNvSpPr/>
          <p:nvPr/>
        </p:nvSpPr>
        <p:spPr>
          <a:xfrm>
            <a:off x="1508760" y="5532120"/>
            <a:ext cx="99669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E9F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Consumers can assess product quality through certification marks (FSSAI, ISI, AGMARK, BEE Star) and online reviews.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FC3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C3C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Questions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guiding questions for this chapter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920240"/>
            <a:ext cx="640080" cy="64008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9202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60" dirty="0"/>
          </a:p>
        </p:txBody>
      </p:sp>
      <p:sp>
        <p:nvSpPr>
          <p:cNvPr id="7" name="Text 5"/>
          <p:cNvSpPr/>
          <p:nvPr/>
        </p:nvSpPr>
        <p:spPr>
          <a:xfrm>
            <a:off x="1691640" y="1828800"/>
            <a:ext cx="39776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markets and how do they function?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0" y="160020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720840" y="1920240"/>
            <a:ext cx="640080" cy="64008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0" name="Text 8"/>
          <p:cNvSpPr/>
          <p:nvPr/>
        </p:nvSpPr>
        <p:spPr>
          <a:xfrm>
            <a:off x="6720840" y="19202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60" dirty="0"/>
          </a:p>
        </p:txBody>
      </p:sp>
      <p:sp>
        <p:nvSpPr>
          <p:cNvPr id="11" name="Text 9"/>
          <p:cNvSpPr/>
          <p:nvPr/>
        </p:nvSpPr>
        <p:spPr>
          <a:xfrm>
            <a:off x="7543800" y="1828800"/>
            <a:ext cx="39776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role of markets in people's lives?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548640" y="393192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68680" y="4251960"/>
            <a:ext cx="640080" cy="64008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251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60" dirty="0"/>
          </a:p>
        </p:txBody>
      </p:sp>
      <p:sp>
        <p:nvSpPr>
          <p:cNvPr id="15" name="Text 13"/>
          <p:cNvSpPr/>
          <p:nvPr/>
        </p:nvSpPr>
        <p:spPr>
          <a:xfrm>
            <a:off x="1691640" y="4160520"/>
            <a:ext cx="39776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role does the government play in markets?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6400800" y="3931920"/>
            <a:ext cx="5394960" cy="1965960"/>
          </a:xfrm>
          <a:prstGeom prst="roundRect">
            <a:avLst>
              <a:gd name="adj" fmla="val 558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720840" y="4251960"/>
            <a:ext cx="640080" cy="64008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8" name="Text 16"/>
          <p:cNvSpPr/>
          <p:nvPr/>
        </p:nvSpPr>
        <p:spPr>
          <a:xfrm>
            <a:off x="6720840" y="42519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960" dirty="0"/>
          </a:p>
        </p:txBody>
      </p:sp>
      <p:sp>
        <p:nvSpPr>
          <p:cNvPr id="19" name="Text 17"/>
          <p:cNvSpPr/>
          <p:nvPr/>
        </p:nvSpPr>
        <p:spPr>
          <a:xfrm>
            <a:off x="7543800" y="4160520"/>
            <a:ext cx="39776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consumers assess the quality of goods and services they purchase?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Discuss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to explore further as a class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4663440"/>
          </a:xfrm>
          <a:prstGeom prst="roundRect">
            <a:avLst>
              <a:gd name="adj" fmla="val 1961"/>
            </a:avLst>
          </a:prstGeom>
          <a:solidFill>
            <a:srgbClr val="E4F2F4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737360"/>
            <a:ext cx="502920" cy="50292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737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40" dirty="0"/>
          </a:p>
        </p:txBody>
      </p:sp>
      <p:sp>
        <p:nvSpPr>
          <p:cNvPr id="7" name="Text 5"/>
          <p:cNvSpPr/>
          <p:nvPr/>
        </p:nvSpPr>
        <p:spPr>
          <a:xfrm>
            <a:off x="1554480" y="1664208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main features of a market you've observed on a recent visit?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868680" y="2578608"/>
            <a:ext cx="502920" cy="50292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5786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1554480" y="2505456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sellers get a good price and profit, what will they do next season? Will they think about future demand?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868680" y="3419856"/>
            <a:ext cx="502920" cy="50292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4198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40" dirty="0"/>
          </a:p>
        </p:txBody>
      </p:sp>
      <p:sp>
        <p:nvSpPr>
          <p:cNvPr id="13" name="Text 11"/>
          <p:cNvSpPr/>
          <p:nvPr/>
        </p:nvSpPr>
        <p:spPr>
          <a:xfrm>
            <a:off x="1554480" y="3346704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might a family pay more (₹40/kg) at a super bazaar than negotiate at a cart (₹25–30/kg)? What non-price factors matter?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868680" y="4261104"/>
            <a:ext cx="502920" cy="50292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42611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554480" y="4187952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 farmers sometimes throw away surplus produce like tomatoes? What role can wholesalers play?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868680" y="5102352"/>
            <a:ext cx="502920" cy="502920"/>
          </a:xfrm>
          <a:prstGeom prst="ellipse">
            <a:avLst/>
          </a:prstGeom>
          <a:solidFill>
            <a:srgbClr val="E8630A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51023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4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40" dirty="0"/>
          </a:p>
        </p:txBody>
      </p:sp>
      <p:sp>
        <p:nvSpPr>
          <p:cNvPr id="19" name="Text 17"/>
          <p:cNvSpPr/>
          <p:nvPr/>
        </p:nvSpPr>
        <p:spPr>
          <a:xfrm>
            <a:off x="1554480" y="5029200"/>
            <a:ext cx="9784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a label for a soap bar your class has made — what should it mention for consumers?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Market?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6492240" cy="4480560"/>
          </a:xfrm>
          <a:prstGeom prst="roundRect">
            <a:avLst>
              <a:gd name="adj" fmla="val 2041"/>
            </a:avLst>
          </a:prstGeom>
          <a:solidFill>
            <a:srgbClr val="E4F2F4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691640"/>
            <a:ext cx="58521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70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market is a place where people buy and sell goods.</a:t>
            </a:r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known as bazaar, haat (Hindi), or mārukatté (Kannada).</a:t>
            </a: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physical or, increasingly, online.</a:t>
            </a: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Goods &amp; services reach individuals, households, and businesses through markets.</a:t>
            </a: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endParaRPr lang="en-US" sz="17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Markets connect people, traditions, and ideas — not just goods.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7315200" y="1371600"/>
            <a:ext cx="4297680" cy="4480560"/>
          </a:xfrm>
          <a:prstGeom prst="roundRect">
            <a:avLst>
              <a:gd name="adj" fmla="val 2128"/>
            </a:avLst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7635240" y="15544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635240" y="2011680"/>
            <a:ext cx="365760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
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D9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a person requires to survive — food, water, clothing, shelter.
</a:t>
            </a:r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
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D9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a person desires but is not essential for survival.
</a:t>
            </a:r>
            <a:pPr indent="0" marL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
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D9EE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and selling or exchange of goods and services between people or countries.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Study: The Glorious Hampi Bazaar, Karnataka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16th-century market from the Vijayanagara Empire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6858000" cy="4434840"/>
          </a:xfrm>
          <a:prstGeom prst="roundRect">
            <a:avLst>
              <a:gd name="adj" fmla="val 2062"/>
            </a:avLst>
          </a:prstGeom>
          <a:solidFill>
            <a:srgbClr val="E4F2F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691640"/>
            <a:ext cx="6263640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Hampi Bazaar was one of the most prosperous markets in the Vijayanagara Empire, located opposite the Virupaksha temple — the centre of flourishing trade.</a:t>
            </a:r>
            <a:pPr indent="0" marL="0">
              <a:lnSpc>
                <a:spcPts val="2100"/>
              </a:lnSpc>
              <a:buNone/>
            </a:pP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Portuguese traveller Domingos Paes called Hampi the "best-provided city in the world," citing a huge variety of products traded — grains, seeds, milk, oil, silk, and animals like cows, horses, and even birds.</a:t>
            </a: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traveller, Fernao Nuniz, described craftsmen, jewels, gemstones, cloth sellers, and an abundance of goods that seemed almost unbelievable.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7635240" y="1463040"/>
            <a:ext cx="3977640" cy="4434840"/>
          </a:xfrm>
          <a:prstGeom prst="roundRect">
            <a:avLst>
              <a:gd name="adj" fmla="val 2299"/>
            </a:avLst>
          </a:prstGeom>
          <a:solidFill>
            <a:srgbClr val="E8630A"/>
          </a:solidFill>
          <a:ln/>
        </p:spPr>
      </p:sp>
      <p:sp>
        <p:nvSpPr>
          <p:cNvPr id="7" name="Text 5"/>
          <p:cNvSpPr/>
          <p:nvPr/>
        </p:nvSpPr>
        <p:spPr>
          <a:xfrm>
            <a:off x="7909560" y="16916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909560" y="2148840"/>
            <a:ext cx="34747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 you imagine what this bazaar looked like at its peak?
</a:t>
            </a:r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Do you know of old markets from your own state?
</a:t>
            </a:r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How would they compare to today's markets?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Features of a Market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place a 'market'?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2834640"/>
          </a:xfrm>
          <a:prstGeom prst="roundRect">
            <a:avLst>
              <a:gd name="adj" fmla="val 387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20240" y="2148840"/>
            <a:ext cx="822960" cy="82296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192024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520" dirty="0"/>
          </a:p>
        </p:txBody>
      </p:sp>
      <p:sp>
        <p:nvSpPr>
          <p:cNvPr id="7" name="Text 5"/>
          <p:cNvSpPr/>
          <p:nvPr/>
        </p:nvSpPr>
        <p:spPr>
          <a:xfrm>
            <a:off x="777240" y="310896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Buyer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market needs someone who wants to purchase goods or services.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34840" y="1828800"/>
            <a:ext cx="3566160" cy="2834640"/>
          </a:xfrm>
          <a:prstGeom prst="roundRect">
            <a:avLst>
              <a:gd name="adj" fmla="val 3871"/>
            </a:avLst>
          </a:prstGeom>
          <a:solidFill>
            <a:srgbClr val="E4F2F4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806440" y="2148840"/>
            <a:ext cx="822960" cy="82296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11" name="Text 9"/>
          <p:cNvSpPr/>
          <p:nvPr/>
        </p:nvSpPr>
        <p:spPr>
          <a:xfrm>
            <a:off x="580644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520" dirty="0"/>
          </a:p>
        </p:txBody>
      </p:sp>
      <p:sp>
        <p:nvSpPr>
          <p:cNvPr id="12" name="Text 10"/>
          <p:cNvSpPr/>
          <p:nvPr/>
        </p:nvSpPr>
        <p:spPr>
          <a:xfrm>
            <a:off x="4663440" y="310896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Seller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709160" y="35204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market needs someone offering goods or services for sale.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21040" y="1828800"/>
            <a:ext cx="3566160" cy="2834640"/>
          </a:xfrm>
          <a:prstGeom prst="roundRect">
            <a:avLst>
              <a:gd name="adj" fmla="val 3871"/>
            </a:avLst>
          </a:prstGeom>
          <a:solidFill>
            <a:srgbClr val="0B7285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692640" y="2148840"/>
            <a:ext cx="822960" cy="8229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6" name="Text 14"/>
          <p:cNvSpPr/>
          <p:nvPr/>
        </p:nvSpPr>
        <p:spPr>
          <a:xfrm>
            <a:off x="969264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2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520" dirty="0"/>
          </a:p>
        </p:txBody>
      </p:sp>
      <p:sp>
        <p:nvSpPr>
          <p:cNvPr id="17" name="Text 15"/>
          <p:cNvSpPr/>
          <p:nvPr/>
        </p:nvSpPr>
        <p:spPr>
          <a:xfrm>
            <a:off x="8549640" y="310896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Price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595360" y="35204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and seller must agree on a price for the transaction to happen.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48920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is the amount at which a buyer is willing to buy, and a seller is willing to sell particular goods or services.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48640" y="54406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and sellers often negotiate and bargain to arrive at an acceptable price.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Prices and Markets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buyers and sellers arrive at a fair price — the guava example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E8630A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196596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₹80/kg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28346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set TOO HIGH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38328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walk away — they are not willing to pay this much.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434840" y="16916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F2A93B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434840" y="196596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₹20/kg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617720" y="28346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set TOO LOW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09160" y="338328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Sellers may rush to buy — but it isn't profitable for the seller.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321040" y="1691640"/>
            <a:ext cx="3566160" cy="3291840"/>
          </a:xfrm>
          <a:prstGeom prst="roundRect">
            <a:avLst>
              <a:gd name="adj" fmla="val 3333"/>
            </a:avLst>
          </a:prstGeom>
          <a:solidFill>
            <a:srgbClr val="0B7285"/>
          </a:solidFill>
          <a:ln/>
          <a:effectLst>
            <a:outerShdw sx="100000" sy="100000" kx="0" ky="0" algn="bl" rotWithShape="0" blurRad="76200" dist="25400" dir="5400000">
              <a:srgbClr val="999999">
                <a:alpha val="25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21040" y="196596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₹40/kg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503920" y="283464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is JUST RIGHT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95360" y="338328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F5F5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too high for the buyer, not too low for the seller — deal happens!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16636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time, the quantity offered by sellers and the quantity needed by buyers together determine a price that works for both sides.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Markets Around Us: Physical &amp; Online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broad forms markets take today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40680" cy="4434840"/>
          </a:xfrm>
          <a:prstGeom prst="roundRect">
            <a:avLst>
              <a:gd name="adj" fmla="val 2062"/>
            </a:avLst>
          </a:prstGeom>
          <a:solidFill>
            <a:srgbClr val="E4F2F4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1691640"/>
            <a:ext cx="594360" cy="594360"/>
          </a:xfrm>
          <a:prstGeom prst="ellipse">
            <a:avLst/>
          </a:prstGeom>
          <a:solidFill>
            <a:srgbClr val="0B7285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916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820" dirty="0"/>
          </a:p>
        </p:txBody>
      </p:sp>
      <p:sp>
        <p:nvSpPr>
          <p:cNvPr id="7" name="Text 5"/>
          <p:cNvSpPr/>
          <p:nvPr/>
        </p:nvSpPr>
        <p:spPr>
          <a:xfrm>
            <a:off x="1600200" y="17373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Markets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2331720"/>
            <a:ext cx="484632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Buyer meets seller in person to exchange goods/services for money.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Includes weekly markets and haats selling vegetables &amp; handicrafts.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Local markets with shops, street food, and knick-knacks.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Malls — multi-storey buildings spanning large areas with many stores.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72200" y="1463040"/>
            <a:ext cx="5440680" cy="4434840"/>
          </a:xfrm>
          <a:prstGeom prst="roundRect">
            <a:avLst>
              <a:gd name="adj" fmla="val 2062"/>
            </a:avLst>
          </a:prstGeom>
          <a:solidFill>
            <a:srgbClr val="0B7285"/>
          </a:solidFill>
          <a:ln/>
        </p:spPr>
      </p:sp>
      <p:sp>
        <p:nvSpPr>
          <p:cNvPr id="10" name="Shape 8"/>
          <p:cNvSpPr/>
          <p:nvPr/>
        </p:nvSpPr>
        <p:spPr>
          <a:xfrm>
            <a:off x="6492240" y="1691640"/>
            <a:ext cx="594360" cy="594360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/>
          <p:nvPr/>
        </p:nvSpPr>
        <p:spPr>
          <a:xfrm>
            <a:off x="6492240" y="169164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endParaRPr lang="en-US" sz="1820" dirty="0"/>
          </a:p>
        </p:txBody>
      </p:sp>
      <p:sp>
        <p:nvSpPr>
          <p:cNvPr id="12" name="Text 10"/>
          <p:cNvSpPr/>
          <p:nvPr/>
        </p:nvSpPr>
        <p:spPr>
          <a:xfrm>
            <a:off x="7223760" y="17373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Online Markets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331720"/>
            <a:ext cx="484632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Buyer and seller need not meet — they can transact from far apart.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Shopping apps/websites created by businesses offer goods &amp; services.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Goods (books, groceries, electronics) get delivered to the doorstep.
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Services like online classes can be availed without stepping out; payments made online too.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Domestic &amp; International Markets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E4F2F4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6459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72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Domestic Market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8680" y="2057400"/>
            <a:ext cx="4846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Goods and services are bought and sold within the geographical boundaries of a country. Example: paper for this book procured from mills across India.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172200" y="146304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E4F2F4"/>
          </a:solidFill>
          <a:ln/>
        </p:spPr>
      </p:sp>
      <p:sp>
        <p:nvSpPr>
          <p:cNvPr id="7" name="Text 5"/>
          <p:cNvSpPr/>
          <p:nvPr/>
        </p:nvSpPr>
        <p:spPr>
          <a:xfrm>
            <a:off x="6492240" y="16459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72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International Market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92240" y="2057400"/>
            <a:ext cx="4846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occurs across country borders. Sellers export their products; buyers import products from another country.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749040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8630A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374904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Export:  </a:t>
            </a:r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FBE7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Selling goods/services produced in one country to a buyer in another.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172200" y="3749040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F2A93B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374904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Import:  </a:t>
            </a:r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goods/services from other countries and bringing them into one's own country.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892040"/>
            <a:ext cx="11064240" cy="1051560"/>
          </a:xfrm>
          <a:prstGeom prst="roundRect">
            <a:avLst>
              <a:gd name="adj" fmla="val 8696"/>
            </a:avLst>
          </a:prstGeom>
          <a:solidFill>
            <a:srgbClr val="084C59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892040"/>
            <a:ext cx="104241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you know?  </a:t>
            </a:r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E4F2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also markets that don't transact goods and services directly — like the share/stock market. India was the world's largest importer of vegetable oils (palm, sunflower, soybean) in 2024, mostly from Malaysia, Indonesia, and Thailand.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A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Wholesale and Retail Markets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72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goods flow from producer to consumer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874520" cy="1005840"/>
          </a:xfrm>
          <a:prstGeom prst="roundRect">
            <a:avLst>
              <a:gd name="adj" fmla="val 9091"/>
            </a:avLst>
          </a:prstGeom>
          <a:solidFill>
            <a:srgbClr val="0B7285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210312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423160" y="2103120"/>
            <a:ext cx="320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2743200" y="2103120"/>
            <a:ext cx="1874520" cy="1005840"/>
          </a:xfrm>
          <a:prstGeom prst="roundRect">
            <a:avLst>
              <a:gd name="adj" fmla="val 9091"/>
            </a:avLst>
          </a:prstGeom>
          <a:solidFill>
            <a:srgbClr val="E8630A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43200" y="210312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617720" y="2103120"/>
            <a:ext cx="320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937760" y="2103120"/>
            <a:ext cx="1874520" cy="1005840"/>
          </a:xfrm>
          <a:prstGeom prst="roundRect">
            <a:avLst>
              <a:gd name="adj" fmla="val 9091"/>
            </a:avLst>
          </a:prstGeom>
          <a:solidFill>
            <a:srgbClr val="F2A93B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937760" y="210312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Wholesaler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812280" y="2103120"/>
            <a:ext cx="320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7132320" y="2103120"/>
            <a:ext cx="1874520" cy="1005840"/>
          </a:xfrm>
          <a:prstGeom prst="roundRect">
            <a:avLst>
              <a:gd name="adj" fmla="val 9091"/>
            </a:avLst>
          </a:prstGeom>
          <a:solidFill>
            <a:srgbClr val="0B7285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132320" y="210312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Retailer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006840" y="2103120"/>
            <a:ext cx="320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9326880" y="2103120"/>
            <a:ext cx="1874520" cy="1005840"/>
          </a:xfrm>
          <a:prstGeom prst="roundRect">
            <a:avLst>
              <a:gd name="adj" fmla="val 9091"/>
            </a:avLst>
          </a:prstGeom>
          <a:solidFill>
            <a:srgbClr val="E8630A"/>
          </a:solidFill>
          <a:ln/>
          <a:effectLst>
            <a:outerShdw sx="100000" sy="100000" kx="0" ky="0" algn="bl" rotWithShape="0" blurRad="63500" dist="25400" dir="5400000">
              <a:srgbClr val="999999">
                <a:alpha val="2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326880" y="2103120"/>
            <a:ext cx="1874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48640" y="3520440"/>
            <a:ext cx="5440680" cy="2423160"/>
          </a:xfrm>
          <a:prstGeom prst="roundRect">
            <a:avLst>
              <a:gd name="adj" fmla="val 3774"/>
            </a:avLst>
          </a:prstGeom>
          <a:solidFill>
            <a:srgbClr val="E4F2F4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37033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72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Wholesalers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68680" y="4114800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goods in large quantities directly from producers/manufacturers (e.g. grains, vegetables from farms). Goods are stored in warehouses (godowns) — perishables in cold storage — then sold in markets called mandīs.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2200" y="3520440"/>
            <a:ext cx="5440680" cy="2423160"/>
          </a:xfrm>
          <a:prstGeom prst="roundRect">
            <a:avLst>
              <a:gd name="adj" fmla="val 3774"/>
            </a:avLst>
          </a:prstGeom>
          <a:solidFill>
            <a:srgbClr val="E4F2F4"/>
          </a:solidFill>
          <a:ln/>
        </p:spPr>
      </p:sp>
      <p:sp>
        <p:nvSpPr>
          <p:cNvPr id="22" name="Text 20"/>
          <p:cNvSpPr/>
          <p:nvPr/>
        </p:nvSpPr>
        <p:spPr>
          <a:xfrm>
            <a:off x="6492240" y="37033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728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Retailers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92240" y="4114800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1F2A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Shopkeepers who receive goods from wholesalers/distributors and sell to final consumers in smaller quantities meant for consumption, not resale. Includes shops as well as service retailers — salons, theatres, restaurants.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Markets  |  Chapter 12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5379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2026-08-05T04:46:01Z</dcterms:created>
  <dcterms:modified xsi:type="dcterms:W3CDTF">2026-08-05T04:46:01Z</dcterms:modified>
</cp:coreProperties>
</file>