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notesMasterIdLst>
    <p:notesMasterId r:id="rId2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image" Target="../media/image-21-2.png"/><Relationship Id="rId3" Type="http://schemas.openxmlformats.org/officeDocument/2006/relationships/image" Target="../media/image-21-3.png"/><Relationship Id="rId4" Type="http://schemas.openxmlformats.org/officeDocument/2006/relationships/image" Target="../media/image-21-4.png"/><Relationship Id="rId5" Type="http://schemas.openxmlformats.org/officeDocument/2006/relationships/image" Target="../media/image-21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2-1.png"/><Relationship Id="rId2" Type="http://schemas.openxmlformats.org/officeDocument/2006/relationships/image" Target="../media/image-22-2.png"/><Relationship Id="rId3" Type="http://schemas.openxmlformats.org/officeDocument/2006/relationships/image" Target="../media/image-22-3.png"/><Relationship Id="rId4" Type="http://schemas.openxmlformats.org/officeDocument/2006/relationships/image" Target="../media/image-22-4.png"/><Relationship Id="rId5" Type="http://schemas.openxmlformats.org/officeDocument/2006/relationships/image" Target="../media/image-22-5.png"/><Relationship Id="rId6" Type="http://schemas.openxmlformats.org/officeDocument/2006/relationships/image" Target="../media/image-22-6.png"/><Relationship Id="rId7" Type="http://schemas.openxmlformats.org/officeDocument/2006/relationships/image" Target="../media/image-22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3A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4480560"/>
            <a:ext cx="12188952" cy="2377440"/>
          </a:xfrm>
          <a:prstGeom prst="rect">
            <a:avLst/>
          </a:prstGeom>
          <a:solidFill>
            <a:srgbClr val="163040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5029200"/>
            <a:ext cx="12188952" cy="1828800"/>
          </a:xfrm>
          <a:prstGeom prst="rect">
            <a:avLst/>
          </a:prstGeom>
          <a:solidFill>
            <a:srgbClr val="0E7C7B"/>
          </a:solidFill>
          <a:ln/>
        </p:spPr>
      </p:sp>
      <p:sp>
        <p:nvSpPr>
          <p:cNvPr id="4" name="Shape 2"/>
          <p:cNvSpPr/>
          <p:nvPr/>
        </p:nvSpPr>
        <p:spPr>
          <a:xfrm>
            <a:off x="0" y="5029200"/>
            <a:ext cx="12188952" cy="1828800"/>
          </a:xfrm>
          <a:prstGeom prst="rect">
            <a:avLst/>
          </a:prstGeom>
          <a:solidFill>
            <a:srgbClr val="0E7C7B">
              <a:alpha val="8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9144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3  •  GRADE 7  •  EXPLORING SOCIETY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77240" y="1371600"/>
            <a:ext cx="96012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Climates of India</a:t>
            </a:r>
            <a:endParaRPr lang="en-US" sz="6000" dirty="0"/>
          </a:p>
        </p:txBody>
      </p:sp>
      <p:sp>
        <p:nvSpPr>
          <p:cNvPr id="7" name="Text 5"/>
          <p:cNvSpPr/>
          <p:nvPr/>
        </p:nvSpPr>
        <p:spPr>
          <a:xfrm>
            <a:off x="822960" y="278892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i="1" dirty="0">
                <a:solidFill>
                  <a:srgbClr val="DCE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Weather, Seasons, Monsoons, and Living with a Changing Climate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822960" y="3520440"/>
            <a:ext cx="749808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i="1" dirty="0">
                <a:solidFill>
                  <a:srgbClr val="DCE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“May the rains be timely, may the Earth be lush with vegetation.</a:t>
            </a:r>
            <a:endParaRPr lang="en-US" sz="14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400" i="1" dirty="0">
                <a:solidFill>
                  <a:srgbClr val="DCE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this country be free from turmoil, may good people be fearless!”</a:t>
            </a:r>
            <a:endParaRPr lang="en-US" sz="1400" dirty="0"/>
          </a:p>
          <a:p>
            <a:pPr indent="0" marL="0">
              <a:lnSpc>
                <a:spcPct val="120000"/>
              </a:lnSpc>
              <a:buNone/>
            </a:pPr>
            <a:endParaRPr lang="en-US" sz="14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Subhāṣhita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822960" y="5440680"/>
            <a:ext cx="777240" cy="777240"/>
          </a:xfrm>
          <a:prstGeom prst="ellipse">
            <a:avLst/>
          </a:prstGeom>
          <a:solidFill>
            <a:srgbClr val="1E4F52"/>
          </a:solidFill>
          <a:ln/>
        </p:spPr>
      </p:sp>
      <p:pic>
        <p:nvPicPr>
          <p:cNvPr id="10" name="Image 0" descr="/home/claude/climates_india/images/rai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6696" y="5614416"/>
            <a:ext cx="429768" cy="429768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2560320" y="5440680"/>
            <a:ext cx="777240" cy="777240"/>
          </a:xfrm>
          <a:prstGeom prst="ellipse">
            <a:avLst/>
          </a:prstGeom>
          <a:solidFill>
            <a:srgbClr val="1E4F52"/>
          </a:solidFill>
          <a:ln/>
        </p:spPr>
      </p:sp>
      <p:pic>
        <p:nvPicPr>
          <p:cNvPr id="12" name="Image 1" descr="/home/claude/climates_india/images/su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4056" y="5614416"/>
            <a:ext cx="429768" cy="429768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4297680" y="5440680"/>
            <a:ext cx="777240" cy="777240"/>
          </a:xfrm>
          <a:prstGeom prst="ellipse">
            <a:avLst/>
          </a:prstGeom>
          <a:solidFill>
            <a:srgbClr val="1E4F52"/>
          </a:solidFill>
          <a:ln/>
        </p:spPr>
      </p:sp>
      <p:pic>
        <p:nvPicPr>
          <p:cNvPr id="14" name="Image 2" descr="/home/claude/climates_india/images/mountain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1416" y="5614416"/>
            <a:ext cx="429768" cy="429768"/>
          </a:xfrm>
          <a:prstGeom prst="rect">
            <a:avLst/>
          </a:prstGeom>
        </p:spPr>
      </p:pic>
      <p:sp>
        <p:nvSpPr>
          <p:cNvPr id="15" name="Shape 10"/>
          <p:cNvSpPr/>
          <p:nvPr/>
        </p:nvSpPr>
        <p:spPr>
          <a:xfrm>
            <a:off x="6035040" y="5440680"/>
            <a:ext cx="777240" cy="777240"/>
          </a:xfrm>
          <a:prstGeom prst="ellipse">
            <a:avLst/>
          </a:prstGeom>
          <a:solidFill>
            <a:srgbClr val="1E4F52"/>
          </a:solidFill>
          <a:ln/>
        </p:spPr>
      </p:sp>
      <p:pic>
        <p:nvPicPr>
          <p:cNvPr id="16" name="Image 3" descr="/home/claude/climates_india/images/whea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8776" y="5614416"/>
            <a:ext cx="429768" cy="429768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7772400" y="5440680"/>
            <a:ext cx="777240" cy="777240"/>
          </a:xfrm>
          <a:prstGeom prst="ellipse">
            <a:avLst/>
          </a:prstGeom>
          <a:solidFill>
            <a:srgbClr val="1E4F52"/>
          </a:solidFill>
          <a:ln/>
        </p:spPr>
      </p:sp>
      <p:pic>
        <p:nvPicPr>
          <p:cNvPr id="18" name="Image 4" descr="/home/claude/climates_india/images/tornado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6136" y="5614416"/>
            <a:ext cx="429768" cy="429768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22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FACTOR C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Proximity to the Sea — The Ocean as a Moderator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sea heats up and cools down slowly, keeping coastal areas mild. Land heats up and cools down quickly, causing extremes inland.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5212080" cy="1920240"/>
          </a:xfrm>
          <a:prstGeom prst="roundRect">
            <a:avLst>
              <a:gd name="adj" fmla="val 4286"/>
            </a:avLst>
          </a:prstGeom>
          <a:solidFill>
            <a:srgbClr val="DCEDEE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777240" y="1984248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C165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SUMMER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77240" y="2651760"/>
            <a:ext cx="1737360" cy="914400"/>
          </a:xfrm>
          <a:prstGeom prst="rect">
            <a:avLst/>
          </a:prstGeom>
          <a:solidFill>
            <a:srgbClr val="0E7C7B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2834640"/>
            <a:ext cx="1737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32°C (cool)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651760" y="2423160"/>
            <a:ext cx="2331720" cy="1143000"/>
          </a:xfrm>
          <a:prstGeom prst="rect">
            <a:avLst/>
          </a:prstGeom>
          <a:solidFill>
            <a:srgbClr val="C1652F"/>
          </a:solidFill>
          <a:ln/>
        </p:spPr>
      </p:sp>
      <p:sp>
        <p:nvSpPr>
          <p:cNvPr id="10" name="Text 8"/>
          <p:cNvSpPr/>
          <p:nvPr/>
        </p:nvSpPr>
        <p:spPr>
          <a:xfrm>
            <a:off x="2651760" y="2788920"/>
            <a:ext cx="2331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44°C (warm)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777240" y="350215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 absorbs heat slowly → Land absorbs heat quickly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48640" y="4069080"/>
            <a:ext cx="5212080" cy="1920240"/>
          </a:xfrm>
          <a:prstGeom prst="roundRect">
            <a:avLst>
              <a:gd name="adj" fmla="val 4286"/>
            </a:avLst>
          </a:prstGeom>
          <a:solidFill>
            <a:srgbClr val="DCEDEE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777240" y="4178808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WINTER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777240" y="4846320"/>
            <a:ext cx="1737360" cy="914400"/>
          </a:xfrm>
          <a:prstGeom prst="rect">
            <a:avLst/>
          </a:prstGeom>
          <a:solidFill>
            <a:srgbClr val="5FA8A0"/>
          </a:solidFill>
          <a:ln/>
        </p:spPr>
      </p:sp>
      <p:sp>
        <p:nvSpPr>
          <p:cNvPr id="15" name="Text 13"/>
          <p:cNvSpPr/>
          <p:nvPr/>
        </p:nvSpPr>
        <p:spPr>
          <a:xfrm>
            <a:off x="777240" y="5029200"/>
            <a:ext cx="17373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18°C (cool)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651760" y="4937760"/>
            <a:ext cx="2331720" cy="822960"/>
          </a:xfrm>
          <a:prstGeom prst="rect">
            <a:avLst/>
          </a:prstGeom>
          <a:solidFill>
            <a:srgbClr val="1B3A4B"/>
          </a:solidFill>
          <a:ln/>
        </p:spPr>
      </p:sp>
      <p:sp>
        <p:nvSpPr>
          <p:cNvPr id="17" name="Text 15"/>
          <p:cNvSpPr/>
          <p:nvPr/>
        </p:nvSpPr>
        <p:spPr>
          <a:xfrm>
            <a:off x="2651760" y="5120640"/>
            <a:ext cx="2331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10°C (cold)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777240" y="5696712"/>
            <a:ext cx="4754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 loses heat slowly → Land loses heat rapidly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6126480" y="1874520"/>
            <a:ext cx="5486400" cy="3931920"/>
          </a:xfrm>
          <a:prstGeom prst="roundRect">
            <a:avLst>
              <a:gd name="adj" fmla="val 209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6400800" y="2057400"/>
            <a:ext cx="49377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Mumbai vs. Nagpur — Same Latitude, Different Climate</a:t>
            </a:r>
            <a:endParaRPr lang="en-US" sz="155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0" y="2743200"/>
          <a:ext cx="4937760" cy="2011680"/>
        </p:xfrm>
        <a:graphic>
          <a:graphicData uri="http://schemas.openxmlformats.org/drawingml/2006/table">
            <a:tbl>
              <a:tblPr/>
              <a:tblGrid>
                <a:gridCol w="1645920"/>
                <a:gridCol w="1645920"/>
                <a:gridCol w="1645920"/>
              </a:tblGrid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6F5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Mumbai (coastal)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7C7B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Nagpur (inland)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1652F"/>
                    </a:solidFill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Summer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~32°C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~44°C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Winter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~18°C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~10°C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9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00000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Temp. Range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0E7C7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≈14°C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300" b="1" dirty="0">
                          <a:solidFill>
                            <a:srgbClr val="C1652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≈34°C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2" name="Text 19"/>
          <p:cNvSpPr/>
          <p:nvPr/>
        </p:nvSpPr>
        <p:spPr>
          <a:xfrm>
            <a:off x="6400800" y="4892040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00" i="1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you move inland from the coast, summers get hotter and winters get colder — the temperature range widens.</a:t>
            </a:r>
            <a:endParaRPr lang="en-US" sz="1300" dirty="0"/>
          </a:p>
        </p:txBody>
      </p:sp>
      <p:sp>
        <p:nvSpPr>
          <p:cNvPr id="23" name="Text 20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22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Climates of India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FACTORS D &amp; 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Winds and Topography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394960" cy="4160520"/>
          </a:xfrm>
          <a:prstGeom prst="roundRect">
            <a:avLst>
              <a:gd name="adj" fmla="val 197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828800"/>
            <a:ext cx="731520" cy="731520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6" name="Image 0" descr="/home/claude/climates_india/images/strong_win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8408" y="1984248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1920240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d) Winds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868680" y="2606040"/>
            <a:ext cx="47548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Winds move masses of warm or cool air, and carry humidity.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</a:t>
            </a:r>
            <a:pPr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Punjab, Haryana, Rajasthan, Madhya Pradesh: 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hot, dry westerly winds from Arabian deserts → summer heat waves.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Winter: cold winds from across the Himalayas → cold waves in the foothills.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Winds from the sea bring moisture → rainfall.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217920" y="1554480"/>
            <a:ext cx="5394960" cy="4160520"/>
          </a:xfrm>
          <a:prstGeom prst="roundRect">
            <a:avLst>
              <a:gd name="adj" fmla="val 197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492240" y="1828800"/>
            <a:ext cx="731520" cy="731520"/>
          </a:xfrm>
          <a:prstGeom prst="ellipse">
            <a:avLst/>
          </a:prstGeom>
          <a:solidFill>
            <a:srgbClr val="C1652F"/>
          </a:solidFill>
          <a:ln/>
        </p:spPr>
      </p:sp>
      <p:pic>
        <p:nvPicPr>
          <p:cNvPr id="11" name="Image 1" descr="/home/claude/climates_india/images/mountain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7688" y="1984248"/>
            <a:ext cx="420624" cy="420624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360920" y="1920240"/>
            <a:ext cx="40233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e) Topography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6537960" y="2606040"/>
            <a:ext cx="475488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physical surface features of a region — mountains, hills, valleys, slopes, coasts.
</a:t>
            </a:r>
            <a:pPr indent="0" marL="0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The Himalayas &amp; Karakoram </a:t>
            </a:r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protect the subcontinent from cold Central Asian winds.
</a:t>
            </a:r>
            <a:pPr indent="0" marL="0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The flat Thar Desert </a:t>
            </a:r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has no protection from hot, dry winds.
</a:t>
            </a:r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The Western Ghats shape India's monsoon rainfall pattern.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22</a:t>
            </a:r>
            <a:endParaRPr lang="en-US" sz="1000" dirty="0"/>
          </a:p>
        </p:txBody>
      </p:sp>
      <p:sp>
        <p:nvSpPr>
          <p:cNvPr id="15" name="Text 11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Climates of India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ZOOMING IN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Microclimates — Climate on a Small Scale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280160"/>
            <a:ext cx="1109167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5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microclimate is a climate localised in a small area that differs from its surroundings — with its own pattern of temperature, humidity, and precipitation.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548640" y="2148840"/>
            <a:ext cx="5349240" cy="3291840"/>
          </a:xfrm>
          <a:prstGeom prst="roundRect">
            <a:avLst>
              <a:gd name="adj" fmla="val 2500"/>
            </a:avLst>
          </a:prstGeom>
          <a:solidFill>
            <a:srgbClr val="3E7C4A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pic>
        <p:nvPicPr>
          <p:cNvPr id="6" name="Image 0" descr="/home/claude/climates_india/images/tre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2423160"/>
            <a:ext cx="822960" cy="8229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83080" y="2514600"/>
            <a:ext cx="3337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Enclosed Valleys &amp; Forests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822960" y="3429000"/>
            <a:ext cx="4800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These natural landscapes create their own unique, sheltered microclimates distinct from the surrounding region.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172200" y="2148840"/>
            <a:ext cx="5349240" cy="3291840"/>
          </a:xfrm>
          <a:prstGeom prst="roundRect">
            <a:avLst>
              <a:gd name="adj" fmla="val 2500"/>
            </a:avLst>
          </a:prstGeom>
          <a:solidFill>
            <a:srgbClr val="C1652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pic>
        <p:nvPicPr>
          <p:cNvPr id="10" name="Image 1" descr="/home/claude/climates_india/images/factor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520" y="2423160"/>
            <a:ext cx="822960" cy="82296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406640" y="2514600"/>
            <a:ext cx="33375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Urban Heat Islands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6446520" y="3429000"/>
            <a:ext cx="4800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Cities with many buildings, concrete, and little vegetation trap heat and are often much warmer than surrounding areas.</a:t>
            </a:r>
            <a:endParaRPr lang="en-US" sz="1350" dirty="0"/>
          </a:p>
        </p:txBody>
      </p:sp>
      <p:sp>
        <p:nvSpPr>
          <p:cNvPr id="13" name="Text 9"/>
          <p:cNvSpPr/>
          <p:nvPr/>
        </p:nvSpPr>
        <p:spPr>
          <a:xfrm>
            <a:off x="548640" y="5623560"/>
            <a:ext cx="110916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Microclimates can influence local flora and fauna, the crops grown, and human health and well-being.</a:t>
            </a:r>
            <a:endParaRPr lang="en-US" sz="1350" dirty="0"/>
          </a:p>
        </p:txBody>
      </p:sp>
      <p:sp>
        <p:nvSpPr>
          <p:cNvPr id="14" name="Text 10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22</a:t>
            </a:r>
            <a:endParaRPr lang="en-US" sz="1000" dirty="0"/>
          </a:p>
        </p:txBody>
      </p:sp>
      <p:sp>
        <p:nvSpPr>
          <p:cNvPr id="15" name="Text 11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Climates of India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B3A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HEART OF INDIA'S CLIMATE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Are the Monsoons?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11091672" cy="1234440"/>
          </a:xfrm>
          <a:prstGeom prst="roundRect">
            <a:avLst>
              <a:gd name="adj" fmla="val 6667"/>
            </a:avLst>
          </a:prstGeom>
          <a:solidFill>
            <a:srgbClr val="234B5C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pic>
        <p:nvPicPr>
          <p:cNvPr id="5" name="Image 0" descr="/home/claude/climates_india/images/book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874520"/>
            <a:ext cx="685800" cy="6858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91640" y="1783080"/>
            <a:ext cx="990295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b="1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'Monsoon' </a:t>
            </a:r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comes from the Arabic word </a:t>
            </a:r>
            <a:pPr indent="0" marL="0">
              <a:lnSpc>
                <a:spcPct val="125000"/>
              </a:lnSpc>
              <a:buNone/>
            </a:pPr>
            <a:r>
              <a:rPr lang="en-US" sz="1500" i="1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mausim</a:t>
            </a:r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meaning 'season'. It refers to seasonal winds over the Indian Ocean and surrounding regions — including Australia, Africa, and South Asia.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548640" y="30632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0A45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Core Mechanism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548640" y="3474720"/>
            <a:ext cx="57607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 heats up and cools down faster than the ocean.</a:t>
            </a:r>
            <a:pPr indent="0" marL="0">
              <a:lnSpc>
                <a:spcPct val="130000"/>
              </a:lnSpc>
              <a:buNone/>
            </a:pPr>
            <a:r>
              <a:rPr lang="en-US" sz="1450" dirty="0">
                <a:solidFill>
                  <a:srgbClr val="DCE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This single fact drives the whole system, linking temperature, pressure, and wind movement.</a:t>
            </a:r>
            <a:endParaRPr lang="en-US" sz="1450" dirty="0"/>
          </a:p>
        </p:txBody>
      </p:sp>
      <p:sp>
        <p:nvSpPr>
          <p:cNvPr id="9" name="Shape 6"/>
          <p:cNvSpPr/>
          <p:nvPr/>
        </p:nvSpPr>
        <p:spPr>
          <a:xfrm>
            <a:off x="548640" y="4709160"/>
            <a:ext cx="1325880" cy="822960"/>
          </a:xfrm>
          <a:prstGeom prst="roundRect">
            <a:avLst>
              <a:gd name="adj" fmla="val 8889"/>
            </a:avLst>
          </a:prstGeom>
          <a:solidFill>
            <a:srgbClr val="0E7C7B"/>
          </a:solidFill>
          <a:ln/>
        </p:spPr>
      </p:sp>
      <p:sp>
        <p:nvSpPr>
          <p:cNvPr id="10" name="Text 7"/>
          <p:cNvSpPr/>
          <p:nvPr/>
        </p:nvSpPr>
        <p:spPr>
          <a:xfrm>
            <a:off x="548640" y="4709160"/>
            <a:ext cx="1325880" cy="822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 heats up</a:t>
            </a:r>
            <a:endParaRPr lang="en-US" sz="1050" dirty="0"/>
          </a:p>
        </p:txBody>
      </p:sp>
      <p:sp>
        <p:nvSpPr>
          <p:cNvPr id="11" name="Text 8"/>
          <p:cNvSpPr/>
          <p:nvPr/>
        </p:nvSpPr>
        <p:spPr>
          <a:xfrm>
            <a:off x="1874520" y="4709160"/>
            <a:ext cx="15544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2029968" y="4709160"/>
            <a:ext cx="1325880" cy="822960"/>
          </a:xfrm>
          <a:prstGeom prst="roundRect">
            <a:avLst>
              <a:gd name="adj" fmla="val 8889"/>
            </a:avLst>
          </a:prstGeom>
          <a:solidFill>
            <a:srgbClr val="0E7C7B"/>
          </a:solidFill>
          <a:ln/>
        </p:spPr>
      </p:sp>
      <p:sp>
        <p:nvSpPr>
          <p:cNvPr id="13" name="Text 10"/>
          <p:cNvSpPr/>
          <p:nvPr/>
        </p:nvSpPr>
        <p:spPr>
          <a:xfrm>
            <a:off x="2029968" y="4709160"/>
            <a:ext cx="1325880" cy="822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pressure forms over land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3355848" y="4709160"/>
            <a:ext cx="15544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3511296" y="4709160"/>
            <a:ext cx="1325880" cy="822960"/>
          </a:xfrm>
          <a:prstGeom prst="roundRect">
            <a:avLst>
              <a:gd name="adj" fmla="val 8889"/>
            </a:avLst>
          </a:prstGeom>
          <a:solidFill>
            <a:srgbClr val="0E7C7B"/>
          </a:solidFill>
          <a:ln/>
        </p:spPr>
      </p:sp>
      <p:sp>
        <p:nvSpPr>
          <p:cNvPr id="16" name="Text 13"/>
          <p:cNvSpPr/>
          <p:nvPr/>
        </p:nvSpPr>
        <p:spPr>
          <a:xfrm>
            <a:off x="3511296" y="4709160"/>
            <a:ext cx="1325880" cy="822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Moist ocean winds rush in</a:t>
            </a:r>
            <a:endParaRPr lang="en-US" sz="1050" dirty="0"/>
          </a:p>
        </p:txBody>
      </p:sp>
      <p:sp>
        <p:nvSpPr>
          <p:cNvPr id="17" name="Text 14"/>
          <p:cNvSpPr/>
          <p:nvPr/>
        </p:nvSpPr>
        <p:spPr>
          <a:xfrm>
            <a:off x="4837176" y="4709160"/>
            <a:ext cx="155448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4992624" y="4709160"/>
            <a:ext cx="1325880" cy="822960"/>
          </a:xfrm>
          <a:prstGeom prst="roundRect">
            <a:avLst>
              <a:gd name="adj" fmla="val 8889"/>
            </a:avLst>
          </a:prstGeom>
          <a:solidFill>
            <a:srgbClr val="0E7C7B"/>
          </a:solidFill>
          <a:ln/>
        </p:spPr>
      </p:sp>
      <p:sp>
        <p:nvSpPr>
          <p:cNvPr id="19" name="Text 16"/>
          <p:cNvSpPr/>
          <p:nvPr/>
        </p:nvSpPr>
        <p:spPr>
          <a:xfrm>
            <a:off x="4992624" y="4709160"/>
            <a:ext cx="1325880" cy="8229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Rain falls over land</a:t>
            </a:r>
            <a:endParaRPr lang="en-US" sz="1050" dirty="0"/>
          </a:p>
        </p:txBody>
      </p:sp>
      <p:sp>
        <p:nvSpPr>
          <p:cNvPr id="20" name="Shape 17"/>
          <p:cNvSpPr/>
          <p:nvPr/>
        </p:nvSpPr>
        <p:spPr>
          <a:xfrm>
            <a:off x="6766560" y="3063240"/>
            <a:ext cx="4846320" cy="1508760"/>
          </a:xfrm>
          <a:prstGeom prst="roundRect">
            <a:avLst>
              <a:gd name="adj" fmla="val 5455"/>
            </a:avLst>
          </a:prstGeom>
          <a:solidFill>
            <a:srgbClr val="0E7C7B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pic>
        <p:nvPicPr>
          <p:cNvPr id="21" name="Image 1" descr="/home/claude/climates_india/images/wate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3474720"/>
            <a:ext cx="685800" cy="685800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6903720" y="4114800"/>
            <a:ext cx="960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OCEAN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pressure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cooler</a:t>
            </a:r>
            <a:endParaRPr lang="en-US" sz="850" dirty="0"/>
          </a:p>
        </p:txBody>
      </p:sp>
      <p:pic>
        <p:nvPicPr>
          <p:cNvPr id="23" name="Image 2" descr="/home/claude/climates_india/images/mountain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52760" y="3474720"/>
            <a:ext cx="685800" cy="685800"/>
          </a:xfrm>
          <a:prstGeom prst="rect">
            <a:avLst/>
          </a:prstGeom>
        </p:spPr>
      </p:pic>
      <p:sp>
        <p:nvSpPr>
          <p:cNvPr id="24" name="Text 19"/>
          <p:cNvSpPr/>
          <p:nvPr/>
        </p:nvSpPr>
        <p:spPr>
          <a:xfrm>
            <a:off x="10515600" y="4114800"/>
            <a:ext cx="9601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LAND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pressure</a:t>
            </a:r>
            <a:endParaRPr lang="en-US" sz="850" dirty="0"/>
          </a:p>
          <a:p>
            <a:pPr algn="ctr" indent="0" marL="0">
              <a:buNone/>
            </a:pPr>
            <a:r>
              <a:rPr lang="en-US" sz="8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</a:t>
            </a:r>
            <a:endParaRPr lang="en-US" sz="850" dirty="0"/>
          </a:p>
        </p:txBody>
      </p:sp>
      <p:sp>
        <p:nvSpPr>
          <p:cNvPr id="25" name="Text 20"/>
          <p:cNvSpPr/>
          <p:nvPr/>
        </p:nvSpPr>
        <p:spPr>
          <a:xfrm>
            <a:off x="7863840" y="3611880"/>
            <a:ext cx="2651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→→→ moist winds →→→</a:t>
            </a:r>
            <a:endParaRPr lang="en-US" sz="1300" dirty="0"/>
          </a:p>
        </p:txBody>
      </p:sp>
      <p:sp>
        <p:nvSpPr>
          <p:cNvPr id="26" name="Text 21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22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SEASONAL WIND SYSTEMS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Southwest &amp; Northeast Monsoons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394960" cy="4206240"/>
          </a:xfrm>
          <a:prstGeom prst="roundRect">
            <a:avLst>
              <a:gd name="adj" fmla="val 1957"/>
            </a:avLst>
          </a:prstGeom>
          <a:solidFill>
            <a:srgbClr val="DCEDEE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777240" y="1783080"/>
            <a:ext cx="4937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E7C7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SUMMER (Southwest Monsoon)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22960" y="3977640"/>
            <a:ext cx="1463040" cy="1463040"/>
          </a:xfrm>
          <a:prstGeom prst="ellipse">
            <a:avLst/>
          </a:prstGeom>
          <a:solidFill>
            <a:srgbClr val="5FA8A0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448056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Indian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Ocean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2926080" y="2423160"/>
            <a:ext cx="2377440" cy="2743200"/>
          </a:xfrm>
          <a:prstGeom prst="roundRect">
            <a:avLst>
              <a:gd name="adj" fmla="val 3846"/>
            </a:avLst>
          </a:prstGeom>
          <a:solidFill>
            <a:srgbClr val="C1652F"/>
          </a:solidFill>
          <a:ln/>
        </p:spPr>
      </p:sp>
      <p:sp>
        <p:nvSpPr>
          <p:cNvPr id="9" name="Text 7"/>
          <p:cNvSpPr/>
          <p:nvPr/>
        </p:nvSpPr>
        <p:spPr>
          <a:xfrm>
            <a:off x="2926080" y="361188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INDIA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1737360" y="4343400"/>
            <a:ext cx="1188720" cy="-1005840"/>
          </a:xfrm>
          <a:prstGeom prst="line">
            <a:avLst/>
          </a:prstGeom>
          <a:noFill/>
          <a:ln w="31750">
            <a:solidFill>
              <a:srgbClr val="E0A458"/>
            </a:solidFill>
            <a:prstDash val="solid"/>
            <a:tailEnd type="triangle"/>
          </a:ln>
        </p:spPr>
      </p:sp>
      <p:sp>
        <p:nvSpPr>
          <p:cNvPr id="11" name="Shape 9"/>
          <p:cNvSpPr/>
          <p:nvPr/>
        </p:nvSpPr>
        <p:spPr>
          <a:xfrm>
            <a:off x="2011680" y="3886200"/>
            <a:ext cx="1188720" cy="-822960"/>
          </a:xfrm>
          <a:prstGeom prst="line">
            <a:avLst/>
          </a:prstGeom>
          <a:noFill/>
          <a:ln w="31750">
            <a:solidFill>
              <a:srgbClr val="E0A458"/>
            </a:solidFill>
            <a:prstDash val="solid"/>
            <a:tailEnd type="triangle"/>
          </a:ln>
        </p:spPr>
      </p:sp>
      <p:sp>
        <p:nvSpPr>
          <p:cNvPr id="12" name="Shape 10"/>
          <p:cNvSpPr/>
          <p:nvPr/>
        </p:nvSpPr>
        <p:spPr>
          <a:xfrm>
            <a:off x="2286000" y="3429000"/>
            <a:ext cx="1188720" cy="-640080"/>
          </a:xfrm>
          <a:prstGeom prst="line">
            <a:avLst/>
          </a:prstGeom>
          <a:noFill/>
          <a:ln w="31750">
            <a:solidFill>
              <a:srgbClr val="E0A458"/>
            </a:solidFill>
            <a:prstDash val="solid"/>
            <a:tailEnd type="triangle"/>
          </a:ln>
        </p:spPr>
      </p:sp>
      <p:sp>
        <p:nvSpPr>
          <p:cNvPr id="13" name="Text 11"/>
          <p:cNvSpPr/>
          <p:nvPr/>
        </p:nvSpPr>
        <p:spPr>
          <a:xfrm>
            <a:off x="777240" y="489204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i="1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Moist SW winds bring heavy rain (Jun–Sep). Advances from the south in early June, covers India by mid-July.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309360" y="1600200"/>
            <a:ext cx="5394960" cy="4206240"/>
          </a:xfrm>
          <a:prstGeom prst="roundRect">
            <a:avLst>
              <a:gd name="adj" fmla="val 1957"/>
            </a:avLst>
          </a:prstGeom>
          <a:solidFill>
            <a:srgbClr val="DCEDEE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537960" y="1783080"/>
            <a:ext cx="4937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WINTER (Northeast Monsoon)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583680" y="3977640"/>
            <a:ext cx="1463040" cy="1463040"/>
          </a:xfrm>
          <a:prstGeom prst="ellipse">
            <a:avLst/>
          </a:prstGeom>
          <a:solidFill>
            <a:srgbClr val="5FA8A0"/>
          </a:solidFill>
          <a:ln/>
        </p:spPr>
      </p:sp>
      <p:sp>
        <p:nvSpPr>
          <p:cNvPr id="17" name="Text 15"/>
          <p:cNvSpPr/>
          <p:nvPr/>
        </p:nvSpPr>
        <p:spPr>
          <a:xfrm>
            <a:off x="6583680" y="4480560"/>
            <a:ext cx="1463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Bay of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Bengal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8686800" y="2423160"/>
            <a:ext cx="2377440" cy="2743200"/>
          </a:xfrm>
          <a:prstGeom prst="roundRect">
            <a:avLst>
              <a:gd name="adj" fmla="val 3846"/>
            </a:avLst>
          </a:prstGeom>
          <a:solidFill>
            <a:srgbClr val="1B3A4B"/>
          </a:solidFill>
          <a:ln/>
        </p:spPr>
      </p:sp>
      <p:sp>
        <p:nvSpPr>
          <p:cNvPr id="19" name="Text 17"/>
          <p:cNvSpPr/>
          <p:nvPr/>
        </p:nvSpPr>
        <p:spPr>
          <a:xfrm>
            <a:off x="8686800" y="361188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INDIA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9875520" y="2468880"/>
            <a:ext cx="-1097280" cy="1463040"/>
          </a:xfrm>
          <a:prstGeom prst="line">
            <a:avLst/>
          </a:prstGeom>
          <a:noFill/>
          <a:ln w="31750">
            <a:solidFill>
              <a:srgbClr val="DCEDEE"/>
            </a:solidFill>
            <a:prstDash val="solid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9966960" y="2788920"/>
            <a:ext cx="-1097280" cy="1188720"/>
          </a:xfrm>
          <a:prstGeom prst="line">
            <a:avLst/>
          </a:prstGeom>
          <a:noFill/>
          <a:ln w="31750">
            <a:solidFill>
              <a:srgbClr val="DCEDEE"/>
            </a:solidFill>
            <a:prstDash val="solid"/>
            <a:tailEnd type="triangle"/>
          </a:ln>
        </p:spPr>
      </p:sp>
      <p:sp>
        <p:nvSpPr>
          <p:cNvPr id="22" name="Shape 20"/>
          <p:cNvSpPr/>
          <p:nvPr/>
        </p:nvSpPr>
        <p:spPr>
          <a:xfrm>
            <a:off x="10058400" y="3108960"/>
            <a:ext cx="-1097280" cy="914400"/>
          </a:xfrm>
          <a:prstGeom prst="line">
            <a:avLst/>
          </a:prstGeom>
          <a:noFill/>
          <a:ln w="31750">
            <a:solidFill>
              <a:srgbClr val="DCEDEE"/>
            </a:solidFill>
            <a:prstDash val="solid"/>
            <a:tailEnd type="triangle"/>
          </a:ln>
        </p:spPr>
      </p:sp>
      <p:sp>
        <p:nvSpPr>
          <p:cNvPr id="23" name="Text 21"/>
          <p:cNvSpPr/>
          <p:nvPr/>
        </p:nvSpPr>
        <p:spPr>
          <a:xfrm>
            <a:off x="6537960" y="489204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i="1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Dry land-to-ocean winds bring cold weather; passing over the Bay of Bengal, some pick up moisture and bring rain to east &amp; south India.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22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Climates of India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RAINFALL PATTERNS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Western Ghats &amp; Record Rainfall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760720" cy="4160520"/>
          </a:xfrm>
          <a:prstGeom prst="roundRect">
            <a:avLst>
              <a:gd name="adj" fmla="val 197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pic>
        <p:nvPicPr>
          <p:cNvPr id="5" name="Image 0" descr="/home/claude/climates_india/images/mountain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783080"/>
            <a:ext cx="777240" cy="77724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737360" y="1874520"/>
            <a:ext cx="44348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Western Ghats — A Natural Barrier</a:t>
            </a:r>
            <a:endParaRPr lang="en-US" sz="1650" dirty="0"/>
          </a:p>
        </p:txBody>
      </p:sp>
      <p:sp>
        <p:nvSpPr>
          <p:cNvPr id="7" name="Text 4"/>
          <p:cNvSpPr/>
          <p:nvPr/>
        </p:nvSpPr>
        <p:spPr>
          <a:xfrm>
            <a:off x="868680" y="2743200"/>
            <a:ext cx="530352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45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Western slopes </a:t>
            </a:r>
            <a:pPr indent="0" marL="0">
              <a:lnSpc>
                <a:spcPct val="135000"/>
              </a:lnSpc>
              <a:buNone/>
            </a:pPr>
            <a:r>
              <a:rPr lang="en-US" sz="145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(facing the sea) receive very heavy rainfall.
</a:t>
            </a:r>
            <a:pPr indent="0" marL="0">
              <a:lnSpc>
                <a:spcPct val="135000"/>
              </a:lnSpc>
              <a:buNone/>
            </a:pPr>
            <a:r>
              <a:rPr lang="en-US" sz="1450" b="1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Deccan Plateau </a:t>
            </a:r>
            <a:pPr indent="0" marL="0">
              <a:lnSpc>
                <a:spcPct val="135000"/>
              </a:lnSpc>
              <a:buNone/>
            </a:pPr>
            <a:r>
              <a:rPr lang="en-US" sz="145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 the east receives much less rain, often with interruptions — this is called the </a:t>
            </a:r>
            <a:pPr indent="0" marL="0">
              <a:lnSpc>
                <a:spcPct val="135000"/>
              </a:lnSpc>
              <a:buNone/>
            </a:pPr>
            <a:r>
              <a:rPr lang="en-US" sz="1450" b="1" i="1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'rain shadow' effect</a:t>
            </a:r>
            <a:pPr indent="0" marL="0">
              <a:lnSpc>
                <a:spcPct val="135000"/>
              </a:lnSpc>
              <a:buNone/>
            </a:pPr>
            <a:r>
              <a:rPr lang="en-US" sz="145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450" dirty="0"/>
          </a:p>
        </p:txBody>
      </p:sp>
      <p:sp>
        <p:nvSpPr>
          <p:cNvPr id="8" name="Shape 5"/>
          <p:cNvSpPr/>
          <p:nvPr/>
        </p:nvSpPr>
        <p:spPr>
          <a:xfrm>
            <a:off x="6675120" y="1554480"/>
            <a:ext cx="4937760" cy="1965960"/>
          </a:xfrm>
          <a:prstGeom prst="roundRect">
            <a:avLst>
              <a:gd name="adj" fmla="val 4186"/>
            </a:avLst>
          </a:prstGeom>
          <a:solidFill>
            <a:srgbClr val="0E7C7B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pic>
        <p:nvPicPr>
          <p:cNvPr id="9" name="Image 1" descr="/home/claude/climates_india/images/rai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720" y="1783080"/>
            <a:ext cx="868680" cy="8686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7863840" y="1691640"/>
            <a:ext cx="3566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11,000 mm</a:t>
            </a:r>
            <a:endParaRPr lang="en-US" sz="3000" dirty="0"/>
          </a:p>
        </p:txBody>
      </p:sp>
      <p:sp>
        <p:nvSpPr>
          <p:cNvPr id="11" name="Text 7"/>
          <p:cNvSpPr/>
          <p:nvPr/>
        </p:nvSpPr>
        <p:spPr>
          <a:xfrm>
            <a:off x="6903720" y="2606040"/>
            <a:ext cx="4480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Mawsynram, Meghalaya receives the highest average annual rainfall in the world — about 11 metres of rain a year!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6675120" y="3749040"/>
            <a:ext cx="4937760" cy="1965960"/>
          </a:xfrm>
          <a:prstGeom prst="roundRect">
            <a:avLst>
              <a:gd name="adj" fmla="val 4186"/>
            </a:avLst>
          </a:prstGeom>
          <a:solidFill>
            <a:srgbClr val="C1652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pic>
        <p:nvPicPr>
          <p:cNvPr id="13" name="Image 2" descr="/home/claude/climates_india/images/music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3720" y="3977640"/>
            <a:ext cx="777240" cy="77724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818120" y="393192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Monsoon Rāgas</a:t>
            </a:r>
            <a:endParaRPr lang="en-US" sz="1800" dirty="0"/>
          </a:p>
        </p:txBody>
      </p:sp>
      <p:sp>
        <p:nvSpPr>
          <p:cNvPr id="15" name="Text 10"/>
          <p:cNvSpPr/>
          <p:nvPr/>
        </p:nvSpPr>
        <p:spPr>
          <a:xfrm>
            <a:off x="6903720" y="4663440"/>
            <a:ext cx="4480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5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Meghamalhār</a:t>
            </a:r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</a:t>
            </a:r>
            <a:pPr indent="0" marL="0">
              <a:lnSpc>
                <a:spcPct val="120000"/>
              </a:lnSpc>
              <a:buNone/>
            </a:pPr>
            <a:r>
              <a:rPr lang="en-US" sz="1250" b="1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Amruthavarshini</a:t>
            </a:r>
            <a:pPr indent="0" marL="0">
              <a:lnSpc>
                <a:spcPct val="12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are Carnatic and Hindustani rāgas inspired by the monsoon.</a:t>
            </a:r>
            <a:endParaRPr lang="en-US" sz="1250" dirty="0"/>
          </a:p>
        </p:txBody>
      </p:sp>
      <p:sp>
        <p:nvSpPr>
          <p:cNvPr id="16" name="Text 11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22</a:t>
            </a:r>
            <a:endParaRPr lang="en-US" sz="1000" dirty="0"/>
          </a:p>
        </p:txBody>
      </p:sp>
      <p:sp>
        <p:nvSpPr>
          <p:cNvPr id="17" name="Text 12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Climates of India</a:t>
            </a:r>
            <a:endParaRPr lang="en-US" sz="1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WISDOM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Predicting the Monsoon — Traditional Knowledge</a:t>
            </a:r>
            <a:endParaRPr lang="en-US" sz="2700" dirty="0"/>
          </a:p>
        </p:txBody>
      </p:sp>
      <p:sp>
        <p:nvSpPr>
          <p:cNvPr id="4" name="Text 2"/>
          <p:cNvSpPr/>
          <p:nvPr/>
        </p:nvSpPr>
        <p:spPr>
          <a:xfrm>
            <a:off x="548640" y="1234440"/>
            <a:ext cx="10058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 before satellites, communities across India observed Nature closely to predict the monsoon's arrival.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1874520"/>
            <a:ext cx="3520440" cy="3566160"/>
          </a:xfrm>
          <a:prstGeom prst="roundRect">
            <a:avLst>
              <a:gd name="adj" fmla="val 23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851660" y="2194560"/>
            <a:ext cx="914400" cy="914400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7" name="Image 0" descr="/home/claude/climates_india/images/wat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2828" y="2395728"/>
            <a:ext cx="512064" cy="51206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3291840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Konkan Coast Fishermen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22960" y="3977640"/>
            <a:ext cx="2971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Predict monsoon onset when fish that normally stay underwater are seen at the surface.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325112" y="1874520"/>
            <a:ext cx="3520440" cy="3566160"/>
          </a:xfrm>
          <a:prstGeom prst="roundRect">
            <a:avLst>
              <a:gd name="adj" fmla="val 23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628132" y="2194560"/>
            <a:ext cx="914400" cy="914400"/>
          </a:xfrm>
          <a:prstGeom prst="ellipse">
            <a:avLst/>
          </a:prstGeom>
          <a:solidFill>
            <a:srgbClr val="3E7C4A"/>
          </a:solidFill>
          <a:ln/>
        </p:spPr>
      </p:sp>
      <p:pic>
        <p:nvPicPr>
          <p:cNvPr id="12" name="Image 1" descr="/home/claude/climates_india/images/tre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9300" y="2395728"/>
            <a:ext cx="512064" cy="512064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507992" y="3291840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Southern India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4599432" y="3977640"/>
            <a:ext cx="2971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Monsoon is said to arrive within 50 days after the Golden Shower tree (Cassia fistula) blossoms.</a:t>
            </a:r>
            <a:endParaRPr lang="en-US" sz="1300" dirty="0"/>
          </a:p>
        </p:txBody>
      </p:sp>
      <p:sp>
        <p:nvSpPr>
          <p:cNvPr id="15" name="Shape 11"/>
          <p:cNvSpPr/>
          <p:nvPr/>
        </p:nvSpPr>
        <p:spPr>
          <a:xfrm>
            <a:off x="8101584" y="1874520"/>
            <a:ext cx="3520440" cy="3566160"/>
          </a:xfrm>
          <a:prstGeom prst="roundRect">
            <a:avLst>
              <a:gd name="adj" fmla="val 23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9404604" y="2194560"/>
            <a:ext cx="914400" cy="914400"/>
          </a:xfrm>
          <a:prstGeom prst="ellipse">
            <a:avLst/>
          </a:prstGeom>
          <a:solidFill>
            <a:srgbClr val="C1652F"/>
          </a:solidFill>
          <a:ln/>
        </p:spPr>
      </p:sp>
      <p:pic>
        <p:nvPicPr>
          <p:cNvPr id="17" name="Image 2" descr="/home/claude/climates_india/images/clou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05772" y="2395728"/>
            <a:ext cx="512064" cy="51206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284464" y="3291840"/>
            <a:ext cx="31546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Crow Nesting Height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8375904" y="3977640"/>
            <a:ext cx="29718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3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Nests built high on tree-tops signal less rainfall; lower nests signal heavier rainfall ahead.</a:t>
            </a:r>
            <a:endParaRPr lang="en-US" sz="1300" dirty="0"/>
          </a:p>
        </p:txBody>
      </p:sp>
      <p:sp>
        <p:nvSpPr>
          <p:cNvPr id="20" name="Text 15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 / 22</a:t>
            </a:r>
            <a:endParaRPr lang="en-US" sz="1000" dirty="0"/>
          </a:p>
        </p:txBody>
      </p:sp>
      <p:sp>
        <p:nvSpPr>
          <p:cNvPr id="21" name="Text 16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Climates of India</a:t>
            </a:r>
            <a:endParaRPr lang="en-US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AND OUR LIVES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Climate, Culture &amp; the Economy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486400" cy="4160520"/>
          </a:xfrm>
          <a:prstGeom prst="roundRect">
            <a:avLst>
              <a:gd name="adj" fmla="val 197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783080"/>
            <a:ext cx="731520" cy="731520"/>
          </a:xfrm>
          <a:prstGeom prst="ellipse">
            <a:avLst/>
          </a:prstGeom>
          <a:solidFill>
            <a:srgbClr val="C1652F"/>
          </a:solidFill>
          <a:ln/>
        </p:spPr>
      </p:sp>
      <p:pic>
        <p:nvPicPr>
          <p:cNvPr id="6" name="Image 0" descr="/home/claude/climates_india/images/festival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8408" y="1938528"/>
            <a:ext cx="420624" cy="420624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691640" y="1874520"/>
            <a:ext cx="4206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Festivals Linked to Seasons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822960" y="251460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 has many festivals tied to seasons and agricultural cycles, celebrated across regions: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822960" y="3063240"/>
            <a:ext cx="1600200" cy="457200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/>
        </p:spPr>
      </p:sp>
      <p:sp>
        <p:nvSpPr>
          <p:cNvPr id="10" name="Text 7"/>
          <p:cNvSpPr/>
          <p:nvPr/>
        </p:nvSpPr>
        <p:spPr>
          <a:xfrm>
            <a:off x="822960" y="3063240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Bihu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2542032" y="3063240"/>
            <a:ext cx="1600200" cy="457200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/>
        </p:spPr>
      </p:sp>
      <p:sp>
        <p:nvSpPr>
          <p:cNvPr id="12" name="Text 9"/>
          <p:cNvSpPr/>
          <p:nvPr/>
        </p:nvSpPr>
        <p:spPr>
          <a:xfrm>
            <a:off x="2542032" y="3063240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Chhath Puja</a:t>
            </a:r>
            <a:endParaRPr lang="en-US" sz="1150" dirty="0"/>
          </a:p>
        </p:txBody>
      </p:sp>
      <p:sp>
        <p:nvSpPr>
          <p:cNvPr id="13" name="Shape 10"/>
          <p:cNvSpPr/>
          <p:nvPr/>
        </p:nvSpPr>
        <p:spPr>
          <a:xfrm>
            <a:off x="4261104" y="3063240"/>
            <a:ext cx="1600200" cy="457200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/>
        </p:spPr>
      </p:sp>
      <p:sp>
        <p:nvSpPr>
          <p:cNvPr id="14" name="Text 11"/>
          <p:cNvSpPr/>
          <p:nvPr/>
        </p:nvSpPr>
        <p:spPr>
          <a:xfrm>
            <a:off x="4261104" y="3063240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Makar Sankranti</a:t>
            </a:r>
            <a:endParaRPr lang="en-US" sz="1150" dirty="0"/>
          </a:p>
        </p:txBody>
      </p:sp>
      <p:sp>
        <p:nvSpPr>
          <p:cNvPr id="15" name="Shape 12"/>
          <p:cNvSpPr/>
          <p:nvPr/>
        </p:nvSpPr>
        <p:spPr>
          <a:xfrm>
            <a:off x="822960" y="3630168"/>
            <a:ext cx="1600200" cy="457200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/>
        </p:spPr>
      </p:sp>
      <p:sp>
        <p:nvSpPr>
          <p:cNvPr id="16" name="Text 13"/>
          <p:cNvSpPr/>
          <p:nvPr/>
        </p:nvSpPr>
        <p:spPr>
          <a:xfrm>
            <a:off x="822960" y="3630168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Baisakhi</a:t>
            </a:r>
            <a:endParaRPr lang="en-US" sz="1150" dirty="0"/>
          </a:p>
        </p:txBody>
      </p:sp>
      <p:sp>
        <p:nvSpPr>
          <p:cNvPr id="17" name="Shape 14"/>
          <p:cNvSpPr/>
          <p:nvPr/>
        </p:nvSpPr>
        <p:spPr>
          <a:xfrm>
            <a:off x="2542032" y="3630168"/>
            <a:ext cx="1600200" cy="457200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/>
        </p:spPr>
      </p:sp>
      <p:sp>
        <p:nvSpPr>
          <p:cNvPr id="18" name="Text 15"/>
          <p:cNvSpPr/>
          <p:nvPr/>
        </p:nvSpPr>
        <p:spPr>
          <a:xfrm>
            <a:off x="2542032" y="3630168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Pongal</a:t>
            </a:r>
            <a:endParaRPr lang="en-US" sz="1150" dirty="0"/>
          </a:p>
        </p:txBody>
      </p:sp>
      <p:sp>
        <p:nvSpPr>
          <p:cNvPr id="19" name="Shape 16"/>
          <p:cNvSpPr/>
          <p:nvPr/>
        </p:nvSpPr>
        <p:spPr>
          <a:xfrm>
            <a:off x="4261104" y="3630168"/>
            <a:ext cx="1600200" cy="457200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/>
        </p:spPr>
      </p:sp>
      <p:sp>
        <p:nvSpPr>
          <p:cNvPr id="20" name="Text 17"/>
          <p:cNvSpPr/>
          <p:nvPr/>
        </p:nvSpPr>
        <p:spPr>
          <a:xfrm>
            <a:off x="4261104" y="3630168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Onam</a:t>
            </a:r>
            <a:endParaRPr lang="en-US" sz="1150" dirty="0"/>
          </a:p>
        </p:txBody>
      </p:sp>
      <p:sp>
        <p:nvSpPr>
          <p:cNvPr id="21" name="Shape 18"/>
          <p:cNvSpPr/>
          <p:nvPr/>
        </p:nvSpPr>
        <p:spPr>
          <a:xfrm>
            <a:off x="822960" y="4197096"/>
            <a:ext cx="1600200" cy="457200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/>
        </p:spPr>
      </p:sp>
      <p:sp>
        <p:nvSpPr>
          <p:cNvPr id="22" name="Text 19"/>
          <p:cNvSpPr/>
          <p:nvPr/>
        </p:nvSpPr>
        <p:spPr>
          <a:xfrm>
            <a:off x="822960" y="4197096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Lohri</a:t>
            </a:r>
            <a:endParaRPr lang="en-US" sz="1150" dirty="0"/>
          </a:p>
        </p:txBody>
      </p:sp>
      <p:sp>
        <p:nvSpPr>
          <p:cNvPr id="23" name="Shape 20"/>
          <p:cNvSpPr/>
          <p:nvPr/>
        </p:nvSpPr>
        <p:spPr>
          <a:xfrm>
            <a:off x="2542032" y="4197096"/>
            <a:ext cx="1600200" cy="457200"/>
          </a:xfrm>
          <a:prstGeom prst="roundRect">
            <a:avLst>
              <a:gd name="adj" fmla="val 50000"/>
            </a:avLst>
          </a:prstGeom>
          <a:solidFill>
            <a:srgbClr val="0E7C7B"/>
          </a:solidFill>
          <a:ln/>
        </p:spPr>
      </p:sp>
      <p:sp>
        <p:nvSpPr>
          <p:cNvPr id="24" name="Text 21"/>
          <p:cNvSpPr/>
          <p:nvPr/>
        </p:nvSpPr>
        <p:spPr>
          <a:xfrm>
            <a:off x="2542032" y="4197096"/>
            <a:ext cx="1600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Gudi Padwa</a:t>
            </a:r>
            <a:endParaRPr lang="en-US" sz="1150" dirty="0"/>
          </a:p>
        </p:txBody>
      </p:sp>
      <p:sp>
        <p:nvSpPr>
          <p:cNvPr id="25" name="Shape 22"/>
          <p:cNvSpPr/>
          <p:nvPr/>
        </p:nvSpPr>
        <p:spPr>
          <a:xfrm>
            <a:off x="6309360" y="1554480"/>
            <a:ext cx="5303520" cy="4160520"/>
          </a:xfrm>
          <a:prstGeom prst="roundRect">
            <a:avLst>
              <a:gd name="adj" fmla="val 1978"/>
            </a:avLst>
          </a:prstGeom>
          <a:solidFill>
            <a:srgbClr val="1B3A4B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26" name="Shape 23"/>
          <p:cNvSpPr/>
          <p:nvPr/>
        </p:nvSpPr>
        <p:spPr>
          <a:xfrm>
            <a:off x="6583680" y="1783080"/>
            <a:ext cx="731520" cy="731520"/>
          </a:xfrm>
          <a:prstGeom prst="ellipse">
            <a:avLst/>
          </a:prstGeom>
          <a:solidFill>
            <a:srgbClr val="E0A458"/>
          </a:solidFill>
          <a:ln/>
        </p:spPr>
      </p:sp>
      <p:pic>
        <p:nvPicPr>
          <p:cNvPr id="27" name="Image 1" descr="/home/claude/climates_india/images/wheat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128" y="1938528"/>
            <a:ext cx="420624" cy="420624"/>
          </a:xfrm>
          <a:prstGeom prst="rect">
            <a:avLst/>
          </a:prstGeom>
        </p:spPr>
      </p:pic>
      <p:sp>
        <p:nvSpPr>
          <p:cNvPr id="28" name="Text 24"/>
          <p:cNvSpPr/>
          <p:nvPr/>
        </p:nvSpPr>
        <p:spPr>
          <a:xfrm>
            <a:off x="7452360" y="1874520"/>
            <a:ext cx="4023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Impact on the Economy</a:t>
            </a:r>
            <a:endParaRPr lang="en-US" sz="1700" dirty="0"/>
          </a:p>
        </p:txBody>
      </p:sp>
      <p:sp>
        <p:nvSpPr>
          <p:cNvPr id="29" name="Text 25"/>
          <p:cNvSpPr/>
          <p:nvPr/>
        </p:nvSpPr>
        <p:spPr>
          <a:xfrm>
            <a:off x="6583680" y="2514600"/>
            <a:ext cx="4754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'Monsoon failure' </a:t>
            </a:r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(poor rainfall) causes a chain reaction:
</a:t>
            </a:r>
            <a:endParaRPr lang="en-US" sz="1350" dirty="0"/>
          </a:p>
        </p:txBody>
      </p:sp>
      <p:sp>
        <p:nvSpPr>
          <p:cNvPr id="30" name="Shape 26"/>
          <p:cNvSpPr/>
          <p:nvPr/>
        </p:nvSpPr>
        <p:spPr>
          <a:xfrm>
            <a:off x="6583680" y="3136392"/>
            <a:ext cx="128016" cy="128016"/>
          </a:xfrm>
          <a:prstGeom prst="ellipse">
            <a:avLst/>
          </a:prstGeom>
          <a:solidFill>
            <a:srgbClr val="E0A458"/>
          </a:solidFill>
          <a:ln/>
        </p:spPr>
      </p:sp>
      <p:sp>
        <p:nvSpPr>
          <p:cNvPr id="31" name="Text 27"/>
          <p:cNvSpPr/>
          <p:nvPr/>
        </p:nvSpPr>
        <p:spPr>
          <a:xfrm>
            <a:off x="6858000" y="2971800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Agriculture suffers</a:t>
            </a:r>
            <a:endParaRPr lang="en-US" sz="1250" dirty="0"/>
          </a:p>
        </p:txBody>
      </p:sp>
      <p:sp>
        <p:nvSpPr>
          <p:cNvPr id="32" name="Shape 28"/>
          <p:cNvSpPr/>
          <p:nvPr/>
        </p:nvSpPr>
        <p:spPr>
          <a:xfrm>
            <a:off x="6583680" y="3593592"/>
            <a:ext cx="128016" cy="128016"/>
          </a:xfrm>
          <a:prstGeom prst="ellipse">
            <a:avLst/>
          </a:prstGeom>
          <a:solidFill>
            <a:srgbClr val="E0A458"/>
          </a:solidFill>
          <a:ln/>
        </p:spPr>
      </p:sp>
      <p:sp>
        <p:nvSpPr>
          <p:cNvPr id="33" name="Text 29"/>
          <p:cNvSpPr/>
          <p:nvPr/>
        </p:nvSpPr>
        <p:spPr>
          <a:xfrm>
            <a:off x="6858000" y="3429000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Women walk long distances for water</a:t>
            </a:r>
            <a:endParaRPr lang="en-US" sz="1250" dirty="0"/>
          </a:p>
        </p:txBody>
      </p:sp>
      <p:sp>
        <p:nvSpPr>
          <p:cNvPr id="34" name="Shape 30"/>
          <p:cNvSpPr/>
          <p:nvPr/>
        </p:nvSpPr>
        <p:spPr>
          <a:xfrm>
            <a:off x="6583680" y="4050792"/>
            <a:ext cx="128016" cy="128016"/>
          </a:xfrm>
          <a:prstGeom prst="ellipse">
            <a:avLst/>
          </a:prstGeom>
          <a:solidFill>
            <a:srgbClr val="E0A458"/>
          </a:solidFill>
          <a:ln/>
        </p:spPr>
      </p:sp>
      <p:sp>
        <p:nvSpPr>
          <p:cNvPr id="35" name="Text 31"/>
          <p:cNvSpPr/>
          <p:nvPr/>
        </p:nvSpPr>
        <p:spPr>
          <a:xfrm>
            <a:off x="6858000" y="3886200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Labourers migrate to cities</a:t>
            </a:r>
            <a:endParaRPr lang="en-US" sz="1250" dirty="0"/>
          </a:p>
        </p:txBody>
      </p:sp>
      <p:sp>
        <p:nvSpPr>
          <p:cNvPr id="36" name="Shape 32"/>
          <p:cNvSpPr/>
          <p:nvPr/>
        </p:nvSpPr>
        <p:spPr>
          <a:xfrm>
            <a:off x="6583680" y="4507992"/>
            <a:ext cx="128016" cy="128016"/>
          </a:xfrm>
          <a:prstGeom prst="ellipse">
            <a:avLst/>
          </a:prstGeom>
          <a:solidFill>
            <a:srgbClr val="E0A458"/>
          </a:solidFill>
          <a:ln/>
        </p:spPr>
      </p:sp>
      <p:sp>
        <p:nvSpPr>
          <p:cNvPr id="37" name="Text 33"/>
          <p:cNvSpPr/>
          <p:nvPr/>
        </p:nvSpPr>
        <p:spPr>
          <a:xfrm>
            <a:off x="6858000" y="4343400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prices rise (inflation)</a:t>
            </a:r>
            <a:endParaRPr lang="en-US" sz="1250" dirty="0"/>
          </a:p>
        </p:txBody>
      </p:sp>
      <p:sp>
        <p:nvSpPr>
          <p:cNvPr id="38" name="Shape 34"/>
          <p:cNvSpPr/>
          <p:nvPr/>
        </p:nvSpPr>
        <p:spPr>
          <a:xfrm>
            <a:off x="6583680" y="4965192"/>
            <a:ext cx="128016" cy="128016"/>
          </a:xfrm>
          <a:prstGeom prst="ellipse">
            <a:avLst/>
          </a:prstGeom>
          <a:solidFill>
            <a:srgbClr val="E0A458"/>
          </a:solidFill>
          <a:ln/>
        </p:spPr>
      </p:sp>
      <p:sp>
        <p:nvSpPr>
          <p:cNvPr id="39" name="Text 35"/>
          <p:cNvSpPr/>
          <p:nvPr/>
        </p:nvSpPr>
        <p:spPr>
          <a:xfrm>
            <a:off x="6858000" y="4800600"/>
            <a:ext cx="4480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 loses predictable water supply</a:t>
            </a:r>
            <a:endParaRPr lang="en-US" sz="1250" dirty="0"/>
          </a:p>
        </p:txBody>
      </p:sp>
      <p:sp>
        <p:nvSpPr>
          <p:cNvPr id="40" name="Text 36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 / 22</a:t>
            </a:r>
            <a:endParaRPr lang="en-US" sz="1000" dirty="0"/>
          </a:p>
        </p:txBody>
      </p:sp>
      <p:sp>
        <p:nvSpPr>
          <p:cNvPr id="41" name="Text 37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Climates of India</a:t>
            </a:r>
            <a:endParaRPr lang="en-US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CLIMATE TURNS EXTREME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Climate-Related Disasters: Cyclones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1109167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India's diverse weather can bring cyclones, floods, landslides, and forest fires — affecting lives, agriculture, infrastructure and local economies.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6583680" cy="3931920"/>
          </a:xfrm>
          <a:prstGeom prst="roundRect">
            <a:avLst>
              <a:gd name="adj" fmla="val 209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822960" y="2011680"/>
            <a:ext cx="6035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Do Cyclones Form?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822960" y="2606040"/>
            <a:ext cx="411480" cy="411480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6060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371600" y="2551176"/>
            <a:ext cx="5623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Sea-level pressure drops below surrounding areas (low-pressure system forms)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822960" y="3355848"/>
            <a:ext cx="411480" cy="411480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3355848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371600" y="3300984"/>
            <a:ext cx="5623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 from surrounding areas rushes in, bringing moisture and rain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822960" y="4105656"/>
            <a:ext cx="411480" cy="411480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14" name="Text 12"/>
          <p:cNvSpPr/>
          <p:nvPr/>
        </p:nvSpPr>
        <p:spPr>
          <a:xfrm>
            <a:off x="822960" y="4105656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371600" y="4050792"/>
            <a:ext cx="5623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pressure is intense and wind speeds are high → a cyclone forms</a:t>
            </a:r>
            <a:endParaRPr lang="en-US" sz="1250" dirty="0"/>
          </a:p>
        </p:txBody>
      </p:sp>
      <p:sp>
        <p:nvSpPr>
          <p:cNvPr id="16" name="Shape 14"/>
          <p:cNvSpPr/>
          <p:nvPr/>
        </p:nvSpPr>
        <p:spPr>
          <a:xfrm>
            <a:off x="822960" y="4855464"/>
            <a:ext cx="411480" cy="411480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4855464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371600" y="4800600"/>
            <a:ext cx="56235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Winds rotate inward, forming clouds around a calm centre — the 'eye of the cyclone'</a:t>
            </a:r>
            <a:endParaRPr lang="en-US" sz="1250" dirty="0"/>
          </a:p>
        </p:txBody>
      </p:sp>
      <p:sp>
        <p:nvSpPr>
          <p:cNvPr id="19" name="Shape 17"/>
          <p:cNvSpPr/>
          <p:nvPr/>
        </p:nvSpPr>
        <p:spPr>
          <a:xfrm>
            <a:off x="7315200" y="1828800"/>
            <a:ext cx="4297680" cy="3931920"/>
          </a:xfrm>
          <a:prstGeom prst="roundRect">
            <a:avLst>
              <a:gd name="adj" fmla="val 2093"/>
            </a:avLst>
          </a:prstGeom>
          <a:solidFill>
            <a:srgbClr val="C1652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7589520" y="2057400"/>
            <a:ext cx="777240" cy="777240"/>
          </a:xfrm>
          <a:prstGeom prst="ellipse">
            <a:avLst/>
          </a:prstGeom>
          <a:solidFill>
            <a:srgbClr val="9C4826"/>
          </a:solidFill>
          <a:ln/>
        </p:spPr>
      </p:sp>
      <p:pic>
        <p:nvPicPr>
          <p:cNvPr id="21" name="Image 0" descr="/home/claude/climates_india/images/tornad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54112" y="2221992"/>
            <a:ext cx="448056" cy="448056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7589520" y="292608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Eastern Coastline at Risk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7589520" y="3429000"/>
            <a:ext cx="374904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Indian coastline — especially the eastern coast — witnesses several cyclones each year, some highly destructive to life, property, and infrastructure.</a:t>
            </a:r>
            <a:endParaRPr lang="en-US" sz="1250" dirty="0"/>
          </a:p>
        </p:txBody>
      </p:sp>
      <p:sp>
        <p:nvSpPr>
          <p:cNvPr id="24" name="Shape 21"/>
          <p:cNvSpPr/>
          <p:nvPr/>
        </p:nvSpPr>
        <p:spPr>
          <a:xfrm>
            <a:off x="7589520" y="4709160"/>
            <a:ext cx="3749040" cy="0"/>
          </a:xfrm>
          <a:prstGeom prst="line">
            <a:avLst/>
          </a:prstGeom>
          <a:noFill/>
          <a:ln w="9525">
            <a:solidFill>
              <a:srgbClr val="FFFFFF">
                <a:alpha val="50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589520" y="4846320"/>
            <a:ext cx="37490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b="1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IMD </a:t>
            </a:r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(India Meteorological Department) tracks cyclone formation, evolution, and landing to warn communities in time.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 / 22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Climates of India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4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CLIMATE TURNS EXTREME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Floods and Landslides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394960" cy="4160520"/>
          </a:xfrm>
          <a:prstGeom prst="roundRect">
            <a:avLst>
              <a:gd name="adj" fmla="val 197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828800"/>
            <a:ext cx="777240" cy="777240"/>
          </a:xfrm>
          <a:prstGeom prst="ellipse">
            <a:avLst/>
          </a:prstGeom>
          <a:solidFill>
            <a:srgbClr val="1B3A4B"/>
          </a:solidFill>
          <a:ln/>
        </p:spPr>
      </p:sp>
      <p:pic>
        <p:nvPicPr>
          <p:cNvPr id="6" name="Image 0" descr="/home/claude/climates_india/images/floo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7552" y="1993392"/>
            <a:ext cx="448056" cy="44805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37360" y="196596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Floods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822960" y="2697480"/>
            <a:ext cx="48463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Occur when water overflows onto normally dry land — from heavy rainfall run-off or rivers/lakes breaching their banks.
</a:t>
            </a:r>
            <a:pPr indent="0" marL="0">
              <a:lnSpc>
                <a:spcPct val="128000"/>
              </a:lnSpc>
              <a:buNone/>
            </a:pPr>
            <a:r>
              <a:rPr lang="en-US" sz="1300" b="1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Vulnerable states: </a:t>
            </a:r>
            <a:pPr indent="0" marL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Uttar Pradesh, Bihar, Kerala, Andhra Pradesh, Assam.
</a:t>
            </a:r>
            <a:pPr indent="0" marL="0">
              <a:lnSpc>
                <a:spcPct val="128000"/>
              </a:lnSpc>
              <a:buNone/>
            </a:pPr>
            <a:r>
              <a:rPr lang="en-US" sz="1300" b="1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the Himalayas: </a:t>
            </a:r>
            <a:pPr indent="0" marL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glacial lakes can overflow when glaciers melt too fast, causing a </a:t>
            </a:r>
            <a:pPr indent="0" marL="0">
              <a:lnSpc>
                <a:spcPct val="128000"/>
              </a:lnSpc>
              <a:buNone/>
            </a:pPr>
            <a:r>
              <a:rPr lang="en-US" sz="1300" b="1" i="1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glacial burst.</a:t>
            </a:r>
            <a:endParaRPr lang="en-US" sz="1300" dirty="0"/>
          </a:p>
        </p:txBody>
      </p:sp>
      <p:sp>
        <p:nvSpPr>
          <p:cNvPr id="9" name="Shape 6"/>
          <p:cNvSpPr/>
          <p:nvPr/>
        </p:nvSpPr>
        <p:spPr>
          <a:xfrm>
            <a:off x="822960" y="5029200"/>
            <a:ext cx="4846320" cy="594360"/>
          </a:xfrm>
          <a:prstGeom prst="roundRect">
            <a:avLst>
              <a:gd name="adj" fmla="val 13846"/>
            </a:avLst>
          </a:prstGeom>
          <a:solidFill>
            <a:srgbClr val="1B3A4B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960120" y="5029200"/>
            <a:ext cx="4572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2013 Uttarakhand glacial burst: ~6,000 lives lost near Kedarnath</a:t>
            </a:r>
            <a:endParaRPr lang="en-US" sz="1150" dirty="0"/>
          </a:p>
        </p:txBody>
      </p:sp>
      <p:sp>
        <p:nvSpPr>
          <p:cNvPr id="11" name="Shape 8"/>
          <p:cNvSpPr/>
          <p:nvPr/>
        </p:nvSpPr>
        <p:spPr>
          <a:xfrm>
            <a:off x="6309360" y="1600200"/>
            <a:ext cx="5394960" cy="4160520"/>
          </a:xfrm>
          <a:prstGeom prst="roundRect">
            <a:avLst>
              <a:gd name="adj" fmla="val 197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6583680" y="1828800"/>
            <a:ext cx="777240" cy="777240"/>
          </a:xfrm>
          <a:prstGeom prst="ellipse">
            <a:avLst/>
          </a:prstGeom>
          <a:solidFill>
            <a:srgbClr val="C1652F"/>
          </a:solidFill>
          <a:ln/>
        </p:spPr>
      </p:sp>
      <p:pic>
        <p:nvPicPr>
          <p:cNvPr id="13" name="Image 1" descr="/home/claude/climates_india/images/landsli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8272" y="1993392"/>
            <a:ext cx="448056" cy="448056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498080" y="196596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Landslides</a:t>
            </a:r>
            <a:endParaRPr lang="en-US" sz="2000" dirty="0"/>
          </a:p>
        </p:txBody>
      </p:sp>
      <p:sp>
        <p:nvSpPr>
          <p:cNvPr id="15" name="Text 11"/>
          <p:cNvSpPr/>
          <p:nvPr/>
        </p:nvSpPr>
        <p:spPr>
          <a:xfrm>
            <a:off x="6583680" y="2697480"/>
            <a:ext cx="484632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Sudden collapse of rock, soil, or debris — often triggered by heavy rain, earthquakes, or volcanic activity.
</a:t>
            </a:r>
            <a:pPr indent="0" marL="0">
              <a:lnSpc>
                <a:spcPct val="128000"/>
              </a:lnSpc>
              <a:buNone/>
            </a:pPr>
            <a:r>
              <a:rPr lang="en-US" sz="1300" b="1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in: </a:t>
            </a:r>
            <a:pPr indent="0" marL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Himachal Pradesh, Uttarakhand, Sikkim, Arunachal Pradesh, and the Western Ghats.
</a:t>
            </a:r>
            <a:pPr indent="0" marL="0">
              <a:lnSpc>
                <a:spcPct val="128000"/>
              </a:lnSpc>
              <a:buNone/>
            </a:pPr>
            <a:r>
              <a:rPr lang="en-US" sz="1300" b="1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activities that increase risk: </a:t>
            </a:r>
            <a:pPr indent="0" marL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deforestation, unapproved construction, and blocking natural water flow.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 / 22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Climates of India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SETTING THE STAGE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50292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Big Questions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548640" y="114300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these five questions in mind as we explore India's climate story.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11091672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777240" y="1883664"/>
            <a:ext cx="512064" cy="512064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883664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508760" y="1783080"/>
            <a:ext cx="8778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makes India's climate so diverse?</a:t>
            </a:r>
            <a:endParaRPr lang="en-US" sz="1600" dirty="0"/>
          </a:p>
        </p:txBody>
      </p:sp>
      <p:pic>
        <p:nvPicPr>
          <p:cNvPr id="9" name="Image 0" descr="/home/claude/climates_india/images/ques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71632" y="1901952"/>
            <a:ext cx="475488" cy="475488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548640" y="2624328"/>
            <a:ext cx="11091672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777240" y="2724912"/>
            <a:ext cx="512064" cy="512064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12" name="Text 9"/>
          <p:cNvSpPr/>
          <p:nvPr/>
        </p:nvSpPr>
        <p:spPr>
          <a:xfrm>
            <a:off x="777240" y="2724912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1508760" y="2624328"/>
            <a:ext cx="8778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are the monsoons? How are they formed?</a:t>
            </a:r>
            <a:endParaRPr lang="en-US" sz="1600" dirty="0"/>
          </a:p>
        </p:txBody>
      </p:sp>
      <p:pic>
        <p:nvPicPr>
          <p:cNvPr id="14" name="Image 1" descr="/home/claude/climates_india/images/rai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1632" y="2743200"/>
            <a:ext cx="475488" cy="475488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548640" y="3465576"/>
            <a:ext cx="11091672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777240" y="3566160"/>
            <a:ext cx="512064" cy="512064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17" name="Text 13"/>
          <p:cNvSpPr/>
          <p:nvPr/>
        </p:nvSpPr>
        <p:spPr>
          <a:xfrm>
            <a:off x="777240" y="3566160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18" name="Text 14"/>
          <p:cNvSpPr/>
          <p:nvPr/>
        </p:nvSpPr>
        <p:spPr>
          <a:xfrm>
            <a:off x="1508760" y="3465576"/>
            <a:ext cx="8778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does climate shape economy, culture and society?</a:t>
            </a:r>
            <a:endParaRPr lang="en-US" sz="1600" dirty="0"/>
          </a:p>
        </p:txBody>
      </p:sp>
      <p:pic>
        <p:nvPicPr>
          <p:cNvPr id="19" name="Image 2" descr="/home/claude/climates_india/images/whea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1632" y="3584448"/>
            <a:ext cx="475488" cy="475488"/>
          </a:xfrm>
          <a:prstGeom prst="rect">
            <a:avLst/>
          </a:prstGeom>
        </p:spPr>
      </p:pic>
      <p:sp>
        <p:nvSpPr>
          <p:cNvPr id="20" name="Shape 15"/>
          <p:cNvSpPr/>
          <p:nvPr/>
        </p:nvSpPr>
        <p:spPr>
          <a:xfrm>
            <a:off x="548640" y="4306824"/>
            <a:ext cx="11091672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777240" y="4407408"/>
            <a:ext cx="512064" cy="512064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22" name="Text 17"/>
          <p:cNvSpPr/>
          <p:nvPr/>
        </p:nvSpPr>
        <p:spPr>
          <a:xfrm>
            <a:off x="777240" y="4407408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23" name="Text 18"/>
          <p:cNvSpPr/>
          <p:nvPr/>
        </p:nvSpPr>
        <p:spPr>
          <a:xfrm>
            <a:off x="1508760" y="4306824"/>
            <a:ext cx="8778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can understanding climate help us prepare for disasters?</a:t>
            </a:r>
            <a:endParaRPr lang="en-US" sz="1600" dirty="0"/>
          </a:p>
        </p:txBody>
      </p:sp>
      <p:pic>
        <p:nvPicPr>
          <p:cNvPr id="24" name="Image 3" descr="/home/claude/climates_india/images/warning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1632" y="4425696"/>
            <a:ext cx="475488" cy="475488"/>
          </a:xfrm>
          <a:prstGeom prst="rect">
            <a:avLst/>
          </a:prstGeom>
        </p:spPr>
      </p:pic>
      <p:sp>
        <p:nvSpPr>
          <p:cNvPr id="25" name="Shape 19"/>
          <p:cNvSpPr/>
          <p:nvPr/>
        </p:nvSpPr>
        <p:spPr>
          <a:xfrm>
            <a:off x="548640" y="5148072"/>
            <a:ext cx="11091672" cy="713232"/>
          </a:xfrm>
          <a:prstGeom prst="roundRect">
            <a:avLst>
              <a:gd name="adj" fmla="val 1025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777240" y="5248656"/>
            <a:ext cx="512064" cy="512064"/>
          </a:xfrm>
          <a:prstGeom prst="ellipse">
            <a:avLst/>
          </a:prstGeom>
          <a:solidFill>
            <a:srgbClr val="0E7C7B"/>
          </a:solidFill>
          <a:ln/>
        </p:spPr>
      </p:sp>
      <p:sp>
        <p:nvSpPr>
          <p:cNvPr id="27" name="Text 21"/>
          <p:cNvSpPr/>
          <p:nvPr/>
        </p:nvSpPr>
        <p:spPr>
          <a:xfrm>
            <a:off x="777240" y="5248656"/>
            <a:ext cx="512064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000" dirty="0"/>
          </a:p>
        </p:txBody>
      </p:sp>
      <p:sp>
        <p:nvSpPr>
          <p:cNvPr id="28" name="Text 22"/>
          <p:cNvSpPr/>
          <p:nvPr/>
        </p:nvSpPr>
        <p:spPr>
          <a:xfrm>
            <a:off x="1508760" y="5148072"/>
            <a:ext cx="877824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climate change and what are its consequences?</a:t>
            </a:r>
            <a:endParaRPr lang="en-US" sz="1600" dirty="0"/>
          </a:p>
        </p:txBody>
      </p:sp>
      <p:pic>
        <p:nvPicPr>
          <p:cNvPr id="29" name="Image 4" descr="/home/claude/climates_india/images/glob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71632" y="5266944"/>
            <a:ext cx="475488" cy="475488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22</a:t>
            </a:r>
            <a:endParaRPr lang="en-US" sz="1000" dirty="0"/>
          </a:p>
        </p:txBody>
      </p:sp>
      <p:sp>
        <p:nvSpPr>
          <p:cNvPr id="31" name="Text 24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Climates of India</a:t>
            </a:r>
            <a:endParaRPr lang="en-US" sz="1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CLIMATE TURNS EXTREME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Forest Fires &amp; Disaster Response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577840" cy="4114800"/>
          </a:xfrm>
          <a:prstGeom prst="roundRect">
            <a:avLst>
              <a:gd name="adj" fmla="val 2000"/>
            </a:avLst>
          </a:prstGeom>
          <a:solidFill>
            <a:srgbClr val="C1652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1828800"/>
            <a:ext cx="777240" cy="777240"/>
          </a:xfrm>
          <a:prstGeom prst="ellipse">
            <a:avLst/>
          </a:prstGeom>
          <a:solidFill>
            <a:srgbClr val="8F3A1B"/>
          </a:solidFill>
          <a:ln/>
        </p:spPr>
      </p:sp>
      <p:pic>
        <p:nvPicPr>
          <p:cNvPr id="6" name="Image 0" descr="/home/claude/climates_india/images/fir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7552" y="1993392"/>
            <a:ext cx="448056" cy="44805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37360" y="1965960"/>
            <a:ext cx="4206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Forest Fires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822960" y="2651760"/>
            <a:ext cx="5029200" cy="2926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Uncontrolled fires that spread rapidly, fuelled by dry conditions, droughts, high winds, or human carelessness.
</a:t>
            </a:r>
            <a:pPr indent="0" marL="0">
              <a:lnSpc>
                <a:spcPct val="130000"/>
              </a:lnSpc>
              <a:buNone/>
            </a:pPr>
            <a:r>
              <a:rPr lang="en-US" sz="1350" b="1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in: </a:t>
            </a:r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Uttarakhand, Himachal Pradesh, Madhya Pradesh, Chhattisgarh, and the Western Ghats.
</a:t>
            </a:r>
            <a:pPr indent="0" marL="0">
              <a:lnSpc>
                <a:spcPct val="130000"/>
              </a:lnSpc>
              <a:buNone/>
            </a:pPr>
            <a:r>
              <a:rPr lang="en-US" sz="1350" b="1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Consequences: </a:t>
            </a:r>
            <a:pPr indent="0" marL="0">
              <a:lnSpc>
                <a:spcPct val="13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destroy forests, harm wildlife, degrade ecosystems, spoil air quality, and displace communities.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1600200"/>
            <a:ext cx="5303520" cy="4114800"/>
          </a:xfrm>
          <a:prstGeom prst="roundRect">
            <a:avLst>
              <a:gd name="adj" fmla="val 2000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583680" y="1828800"/>
            <a:ext cx="777240" cy="777240"/>
          </a:xfrm>
          <a:prstGeom prst="ellipse">
            <a:avLst/>
          </a:prstGeom>
          <a:solidFill>
            <a:srgbClr val="1B3A4B"/>
          </a:solidFill>
          <a:ln/>
        </p:spPr>
      </p:sp>
      <p:pic>
        <p:nvPicPr>
          <p:cNvPr id="11" name="Image 1" descr="/home/claude/climates_india/images/warning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8272" y="1993392"/>
            <a:ext cx="448056" cy="44805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98080" y="1874520"/>
            <a:ext cx="39319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National Disaster Response Force (NDRF)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6583680" y="2743200"/>
            <a:ext cx="4754880" cy="2743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Specially trained to respond to natural and human-made disasters.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NDRF battalions are located at </a:t>
            </a:r>
            <a:pPr indent="0" marL="0">
              <a:lnSpc>
                <a:spcPct val="130000"/>
              </a:lnSpc>
              <a:buNone/>
            </a:pPr>
            <a:r>
              <a:rPr lang="en-US" sz="1400" b="1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different locations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across India.
</a:t>
            </a:r>
            <a:pPr indent="0" marL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Plays a key role in rescue and evacuation during cyclones, landslides, and floods.</a:t>
            </a: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 / 22</a:t>
            </a:r>
            <a:endParaRPr lang="en-US" sz="1000" dirty="0"/>
          </a:p>
        </p:txBody>
      </p:sp>
      <p:sp>
        <p:nvSpPr>
          <p:cNvPr id="15" name="Text 11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Climates of India</a:t>
            </a:r>
            <a:endParaRPr lang="en-US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1B3A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WARMING WORLD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Climate Change: Causes and Consequences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486400" cy="4160520"/>
          </a:xfrm>
          <a:prstGeom prst="roundRect">
            <a:avLst>
              <a:gd name="adj" fmla="val 1978"/>
            </a:avLst>
          </a:prstGeom>
          <a:solidFill>
            <a:srgbClr val="234B5C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22960" y="173736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0A45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Greenhouse Effect</a:t>
            </a:r>
            <a:endParaRPr lang="en-US" sz="1650" dirty="0"/>
          </a:p>
        </p:txBody>
      </p:sp>
      <p:pic>
        <p:nvPicPr>
          <p:cNvPr id="6" name="Image 0" descr="/home/claude/climates_india/images/su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2331720"/>
            <a:ext cx="640080" cy="64008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554480" y="2651760"/>
            <a:ext cx="1463040" cy="0"/>
          </a:xfrm>
          <a:prstGeom prst="line">
            <a:avLst/>
          </a:prstGeom>
          <a:noFill/>
          <a:ln w="25400">
            <a:solidFill>
              <a:srgbClr val="E0A458"/>
            </a:solidFill>
            <a:prstDash val="solid"/>
            <a:tailEnd type="triangle"/>
          </a:ln>
        </p:spPr>
      </p:sp>
      <p:sp>
        <p:nvSpPr>
          <p:cNvPr id="8" name="Shape 5"/>
          <p:cNvSpPr/>
          <p:nvPr/>
        </p:nvSpPr>
        <p:spPr>
          <a:xfrm>
            <a:off x="3154680" y="2423160"/>
            <a:ext cx="1005840" cy="1005840"/>
          </a:xfrm>
          <a:prstGeom prst="ellipse">
            <a:avLst/>
          </a:prstGeom>
          <a:solidFill>
            <a:srgbClr val="3D6478"/>
          </a:solidFill>
          <a:ln/>
        </p:spPr>
      </p:sp>
      <p:sp>
        <p:nvSpPr>
          <p:cNvPr id="9" name="Text 6"/>
          <p:cNvSpPr/>
          <p:nvPr/>
        </p:nvSpPr>
        <p:spPr>
          <a:xfrm>
            <a:off x="3154680" y="2788920"/>
            <a:ext cx="1005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EARTH</a:t>
            </a:r>
            <a:endParaRPr lang="en-US" sz="900" dirty="0"/>
          </a:p>
        </p:txBody>
      </p:sp>
      <p:sp>
        <p:nvSpPr>
          <p:cNvPr id="10" name="Shape 7"/>
          <p:cNvSpPr/>
          <p:nvPr/>
        </p:nvSpPr>
        <p:spPr>
          <a:xfrm>
            <a:off x="1005840" y="3657600"/>
            <a:ext cx="4572000" cy="0"/>
          </a:xfrm>
          <a:prstGeom prst="line">
            <a:avLst/>
          </a:prstGeom>
          <a:noFill/>
          <a:ln w="38100">
            <a:solidFill>
              <a:srgbClr val="5FA8A0"/>
            </a:solidFill>
            <a:prstDash val="dash"/>
          </a:ln>
        </p:spPr>
      </p:sp>
      <p:sp>
        <p:nvSpPr>
          <p:cNvPr id="11" name="Text 8"/>
          <p:cNvSpPr/>
          <p:nvPr/>
        </p:nvSpPr>
        <p:spPr>
          <a:xfrm>
            <a:off x="1005840" y="370332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5FA8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Atmosphere (greenhouse gases: CO₂, etc.)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822960" y="4160520"/>
            <a:ext cx="49377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50" b="1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Natural process: </a:t>
            </a:r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greenhouse gases trap some heat, keeping Earth warm enough for life.
</a:t>
            </a:r>
            <a:pPr indent="0" marL="0">
              <a:lnSpc>
                <a:spcPct val="130000"/>
              </a:lnSpc>
              <a:buNone/>
            </a:pPr>
            <a:r>
              <a:rPr lang="en-US" sz="1250" b="1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problem: </a:t>
            </a:r>
            <a:pPr indent="0" marL="0">
              <a:lnSpc>
                <a:spcPct val="130000"/>
              </a:lnSpc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activity has released huge amounts of these gases in just a few centuries, trapping extra heat and disrupting climate patterns.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6309360" y="1554480"/>
            <a:ext cx="5303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E0A45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Human Causes Since the 19th Century</a:t>
            </a:r>
            <a:endParaRPr lang="en-US" sz="1650" dirty="0"/>
          </a:p>
        </p:txBody>
      </p:sp>
      <p:sp>
        <p:nvSpPr>
          <p:cNvPr id="14" name="Shape 11"/>
          <p:cNvSpPr/>
          <p:nvPr/>
        </p:nvSpPr>
        <p:spPr>
          <a:xfrm>
            <a:off x="6309360" y="2148840"/>
            <a:ext cx="502920" cy="502920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15" name="Image 1" descr="/home/claude/climates_india/images/fir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2240280"/>
            <a:ext cx="320040" cy="32004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6995160" y="214884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Burning fossil fuels (coal, oil, gas)</a:t>
            </a:r>
            <a:endParaRPr lang="en-US" sz="1400" dirty="0"/>
          </a:p>
        </p:txBody>
      </p:sp>
      <p:sp>
        <p:nvSpPr>
          <p:cNvPr id="17" name="Shape 13"/>
          <p:cNvSpPr/>
          <p:nvPr/>
        </p:nvSpPr>
        <p:spPr>
          <a:xfrm>
            <a:off x="6309360" y="2807208"/>
            <a:ext cx="502920" cy="502920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18" name="Image 2" descr="/home/claude/climates_india/images/tre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2898648"/>
            <a:ext cx="320040" cy="32004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6995160" y="2807208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Deforestation</a:t>
            </a:r>
            <a:endParaRPr lang="en-US" sz="1400" dirty="0"/>
          </a:p>
        </p:txBody>
      </p:sp>
      <p:sp>
        <p:nvSpPr>
          <p:cNvPr id="20" name="Shape 15"/>
          <p:cNvSpPr/>
          <p:nvPr/>
        </p:nvSpPr>
        <p:spPr>
          <a:xfrm>
            <a:off x="6309360" y="3465576"/>
            <a:ext cx="502920" cy="502920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21" name="Image 3" descr="/home/claude/climates_india/images/factor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0800" y="3557016"/>
            <a:ext cx="320040" cy="32004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6995160" y="3465576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Harmful industrial practices</a:t>
            </a:r>
            <a:endParaRPr lang="en-US" sz="1400" dirty="0"/>
          </a:p>
        </p:txBody>
      </p:sp>
      <p:sp>
        <p:nvSpPr>
          <p:cNvPr id="23" name="Shape 17"/>
          <p:cNvSpPr/>
          <p:nvPr/>
        </p:nvSpPr>
        <p:spPr>
          <a:xfrm>
            <a:off x="6309360" y="4123944"/>
            <a:ext cx="502920" cy="502920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24" name="Image 4" descr="/home/claude/climates_india/images/car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4215384"/>
            <a:ext cx="320040" cy="32004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6995160" y="4123944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Excessive &amp; wasteful consumption</a:t>
            </a:r>
            <a:endParaRPr lang="en-US" sz="1400" dirty="0"/>
          </a:p>
        </p:txBody>
      </p:sp>
      <p:sp>
        <p:nvSpPr>
          <p:cNvPr id="26" name="Shape 19"/>
          <p:cNvSpPr/>
          <p:nvPr/>
        </p:nvSpPr>
        <p:spPr>
          <a:xfrm>
            <a:off x="6309360" y="4828032"/>
            <a:ext cx="5303520" cy="1417320"/>
          </a:xfrm>
          <a:prstGeom prst="roundRect">
            <a:avLst>
              <a:gd name="adj" fmla="val 5806"/>
            </a:avLst>
          </a:prstGeom>
          <a:solidFill>
            <a:srgbClr val="C1652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27" name="Text 20"/>
          <p:cNvSpPr/>
          <p:nvPr/>
        </p:nvSpPr>
        <p:spPr>
          <a:xfrm>
            <a:off x="6537960" y="4946904"/>
            <a:ext cx="4846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India's Rising Temperatures</a:t>
            </a:r>
            <a:endParaRPr lang="en-US" sz="1450" dirty="0"/>
          </a:p>
        </p:txBody>
      </p:sp>
      <p:sp>
        <p:nvSpPr>
          <p:cNvPr id="28" name="Text 21"/>
          <p:cNvSpPr/>
          <p:nvPr/>
        </p:nvSpPr>
        <p:spPr>
          <a:xfrm>
            <a:off x="6537960" y="5349240"/>
            <a:ext cx="4846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2025: India's average temperature was 1–3°C above normal, giving a much shorter, milder winter — affecting agriculture and small-scale industries.</a:t>
            </a:r>
            <a:endParaRPr lang="en-US" sz="1200" dirty="0"/>
          </a:p>
        </p:txBody>
      </p:sp>
      <p:sp>
        <p:nvSpPr>
          <p:cNvPr id="29" name="Text 22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 / 22</a:t>
            </a:r>
            <a:endParaRPr lang="en-US" sz="1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4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WRAPPING UP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9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Before We Move On... Key Takeaways</a:t>
            </a:r>
            <a:endParaRPr lang="en-US" sz="29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440680" cy="758952"/>
          </a:xfrm>
          <a:prstGeom prst="roundRect">
            <a:avLst>
              <a:gd name="adj" fmla="val 963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85800" y="1677924"/>
            <a:ext cx="512064" cy="512064"/>
          </a:xfrm>
          <a:prstGeom prst="ellipse">
            <a:avLst/>
          </a:prstGeom>
          <a:solidFill>
            <a:srgbClr val="1B3A4B"/>
          </a:solidFill>
          <a:ln/>
        </p:spPr>
      </p:sp>
      <p:pic>
        <p:nvPicPr>
          <p:cNvPr id="6" name="Image 0" descr="/home/claude/climates_india/images/mountain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672" y="1796796"/>
            <a:ext cx="274320" cy="2743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1554480"/>
            <a:ext cx="44805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India's diverse climate is shaped by its geography — mountains, deserts, and plateaus.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548640" y="2450592"/>
            <a:ext cx="5440680" cy="758952"/>
          </a:xfrm>
          <a:prstGeom prst="roundRect">
            <a:avLst>
              <a:gd name="adj" fmla="val 963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685800" y="2574036"/>
            <a:ext cx="512064" cy="512064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10" name="Image 1" descr="/home/claude/climates_india/images/calendar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72" y="2692908"/>
            <a:ext cx="274320" cy="27432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325880" y="2450592"/>
            <a:ext cx="44805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Weather is short-term; seasons recur yearly; climate is the long-term pattern over decades.</a:t>
            </a:r>
            <a:endParaRPr lang="en-US" sz="1250" dirty="0"/>
          </a:p>
        </p:txBody>
      </p:sp>
      <p:sp>
        <p:nvSpPr>
          <p:cNvPr id="12" name="Shape 8"/>
          <p:cNvSpPr/>
          <p:nvPr/>
        </p:nvSpPr>
        <p:spPr>
          <a:xfrm>
            <a:off x="548640" y="3346704"/>
            <a:ext cx="5440680" cy="758952"/>
          </a:xfrm>
          <a:prstGeom prst="roundRect">
            <a:avLst>
              <a:gd name="adj" fmla="val 963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685800" y="3470148"/>
            <a:ext cx="512064" cy="512064"/>
          </a:xfrm>
          <a:prstGeom prst="ellipse">
            <a:avLst/>
          </a:prstGeom>
          <a:solidFill>
            <a:srgbClr val="C1652F"/>
          </a:solidFill>
          <a:ln/>
        </p:spPr>
      </p:sp>
      <p:pic>
        <p:nvPicPr>
          <p:cNvPr id="14" name="Image 2" descr="/home/claude/climates_india/images/compass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672" y="3589020"/>
            <a:ext cx="274320" cy="27432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325880" y="3346704"/>
            <a:ext cx="44805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Latitude, altitude, proximity to the sea, winds, and topography determine climate.</a:t>
            </a:r>
            <a:endParaRPr lang="en-US" sz="1250" dirty="0"/>
          </a:p>
        </p:txBody>
      </p:sp>
      <p:sp>
        <p:nvSpPr>
          <p:cNvPr id="16" name="Shape 11"/>
          <p:cNvSpPr/>
          <p:nvPr/>
        </p:nvSpPr>
        <p:spPr>
          <a:xfrm>
            <a:off x="548640" y="4242816"/>
            <a:ext cx="5440680" cy="758952"/>
          </a:xfrm>
          <a:prstGeom prst="roundRect">
            <a:avLst>
              <a:gd name="adj" fmla="val 963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17" name="Shape 12"/>
          <p:cNvSpPr/>
          <p:nvPr/>
        </p:nvSpPr>
        <p:spPr>
          <a:xfrm>
            <a:off x="685800" y="4366260"/>
            <a:ext cx="512064" cy="512064"/>
          </a:xfrm>
          <a:prstGeom prst="ellipse">
            <a:avLst/>
          </a:prstGeom>
          <a:solidFill>
            <a:srgbClr val="5FA8A0"/>
          </a:solidFill>
          <a:ln/>
        </p:spPr>
      </p:sp>
      <p:pic>
        <p:nvPicPr>
          <p:cNvPr id="18" name="Image 3" descr="/home/claude/climates_india/images/rai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672" y="4485132"/>
            <a:ext cx="274320" cy="27432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1325880" y="4242816"/>
            <a:ext cx="44805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Monsoons are vital for agriculture, shaping crop cycles and livelihoods.</a:t>
            </a:r>
            <a:endParaRPr lang="en-US" sz="1250" dirty="0"/>
          </a:p>
        </p:txBody>
      </p:sp>
      <p:sp>
        <p:nvSpPr>
          <p:cNvPr id="20" name="Shape 14"/>
          <p:cNvSpPr/>
          <p:nvPr/>
        </p:nvSpPr>
        <p:spPr>
          <a:xfrm>
            <a:off x="6309360" y="1554480"/>
            <a:ext cx="5440680" cy="758952"/>
          </a:xfrm>
          <a:prstGeom prst="roundRect">
            <a:avLst>
              <a:gd name="adj" fmla="val 963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21" name="Shape 15"/>
          <p:cNvSpPr/>
          <p:nvPr/>
        </p:nvSpPr>
        <p:spPr>
          <a:xfrm>
            <a:off x="6446520" y="1677924"/>
            <a:ext cx="512064" cy="512064"/>
          </a:xfrm>
          <a:prstGeom prst="ellipse">
            <a:avLst/>
          </a:prstGeom>
          <a:solidFill>
            <a:srgbClr val="E0A458"/>
          </a:solidFill>
          <a:ln/>
        </p:spPr>
      </p:sp>
      <p:pic>
        <p:nvPicPr>
          <p:cNvPr id="22" name="Image 4" descr="/home/claude/climates_india/images/festival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65392" y="1796796"/>
            <a:ext cx="274320" cy="27432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086600" y="1554480"/>
            <a:ext cx="44805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connects with cultural traditions, festivals, agriculture, and economic activity.</a:t>
            </a:r>
            <a:endParaRPr lang="en-US" sz="1250" dirty="0"/>
          </a:p>
        </p:txBody>
      </p:sp>
      <p:sp>
        <p:nvSpPr>
          <p:cNvPr id="24" name="Shape 17"/>
          <p:cNvSpPr/>
          <p:nvPr/>
        </p:nvSpPr>
        <p:spPr>
          <a:xfrm>
            <a:off x="6309360" y="2450592"/>
            <a:ext cx="5440680" cy="758952"/>
          </a:xfrm>
          <a:prstGeom prst="roundRect">
            <a:avLst>
              <a:gd name="adj" fmla="val 963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25" name="Shape 18"/>
          <p:cNvSpPr/>
          <p:nvPr/>
        </p:nvSpPr>
        <p:spPr>
          <a:xfrm>
            <a:off x="6446520" y="2574036"/>
            <a:ext cx="512064" cy="512064"/>
          </a:xfrm>
          <a:prstGeom prst="ellipse">
            <a:avLst/>
          </a:prstGeom>
          <a:solidFill>
            <a:srgbClr val="3E7C4A"/>
          </a:solidFill>
          <a:ln/>
        </p:spPr>
      </p:sp>
      <p:pic>
        <p:nvPicPr>
          <p:cNvPr id="26" name="Image 5" descr="/home/claude/climates_india/images/warning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5392" y="2692908"/>
            <a:ext cx="274320" cy="274320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7086600" y="2450592"/>
            <a:ext cx="44805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Understanding climate helps us prepare for disasters like floods and cyclones.</a:t>
            </a:r>
            <a:endParaRPr lang="en-US" sz="1250" dirty="0"/>
          </a:p>
        </p:txBody>
      </p:sp>
      <p:sp>
        <p:nvSpPr>
          <p:cNvPr id="28" name="Shape 20"/>
          <p:cNvSpPr/>
          <p:nvPr/>
        </p:nvSpPr>
        <p:spPr>
          <a:xfrm>
            <a:off x="6309360" y="3346704"/>
            <a:ext cx="5440680" cy="758952"/>
          </a:xfrm>
          <a:prstGeom prst="roundRect">
            <a:avLst>
              <a:gd name="adj" fmla="val 963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29" name="Shape 21"/>
          <p:cNvSpPr/>
          <p:nvPr/>
        </p:nvSpPr>
        <p:spPr>
          <a:xfrm>
            <a:off x="6446520" y="3470148"/>
            <a:ext cx="512064" cy="512064"/>
          </a:xfrm>
          <a:prstGeom prst="ellipse">
            <a:avLst/>
          </a:prstGeom>
          <a:solidFill>
            <a:srgbClr val="B23A2E"/>
          </a:solidFill>
          <a:ln/>
        </p:spPr>
      </p:sp>
      <p:pic>
        <p:nvPicPr>
          <p:cNvPr id="30" name="Image 6" descr="/home/claude/climates_india/images/glob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65392" y="3589020"/>
            <a:ext cx="274320" cy="274320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7086600" y="3346704"/>
            <a:ext cx="4480560" cy="7589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2000"/>
              </a:lnSpc>
              <a:buNone/>
            </a:pPr>
            <a:r>
              <a:rPr lang="en-US" sz="125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 change brings weather extremes with serious consequences for nature and people.</a:t>
            </a:r>
            <a:endParaRPr lang="en-US" sz="1250" dirty="0"/>
          </a:p>
        </p:txBody>
      </p:sp>
      <p:sp>
        <p:nvSpPr>
          <p:cNvPr id="32" name="Text 23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 / 22</a:t>
            </a:r>
            <a:endParaRPr lang="en-US" sz="1000" dirty="0"/>
          </a:p>
        </p:txBody>
      </p:sp>
      <p:sp>
        <p:nvSpPr>
          <p:cNvPr id="33" name="Text 24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Climates of India — Chapter 3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CONCEPT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Weather vs. Climate — What's the Difference?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120640" cy="4206240"/>
          </a:xfrm>
          <a:prstGeom prst="roundRect">
            <a:avLst>
              <a:gd name="adj" fmla="val 195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519672" y="1554480"/>
            <a:ext cx="5120640" cy="4206240"/>
          </a:xfrm>
          <a:prstGeom prst="roundRect">
            <a:avLst>
              <a:gd name="adj" fmla="val 195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48640" y="1554480"/>
            <a:ext cx="5120640" cy="594360"/>
          </a:xfrm>
          <a:prstGeom prst="rect">
            <a:avLst>
              <a:gd name="adj" fmla="val 13846"/>
            </a:avLst>
          </a:prstGeom>
          <a:solidFill>
            <a:srgbClr val="0E7C7B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1847088"/>
            <a:ext cx="5120640" cy="301752"/>
          </a:xfrm>
          <a:prstGeom prst="rect">
            <a:avLst/>
          </a:prstGeom>
          <a:solidFill>
            <a:srgbClr val="0E7C7B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554480"/>
            <a:ext cx="5120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WEATHER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6519672" y="1554480"/>
            <a:ext cx="5120640" cy="594360"/>
          </a:xfrm>
          <a:prstGeom prst="rect">
            <a:avLst>
              <a:gd name="adj" fmla="val 13846"/>
            </a:avLst>
          </a:prstGeom>
          <a:solidFill>
            <a:srgbClr val="C1652F"/>
          </a:solidFill>
          <a:ln/>
        </p:spPr>
      </p:sp>
      <p:sp>
        <p:nvSpPr>
          <p:cNvPr id="10" name="Shape 8"/>
          <p:cNvSpPr/>
          <p:nvPr/>
        </p:nvSpPr>
        <p:spPr>
          <a:xfrm>
            <a:off x="6519672" y="1847088"/>
            <a:ext cx="5120640" cy="301752"/>
          </a:xfrm>
          <a:prstGeom prst="rect">
            <a:avLst/>
          </a:prstGeom>
          <a:solidFill>
            <a:srgbClr val="C1652F"/>
          </a:solidFill>
          <a:ln/>
        </p:spPr>
      </p:sp>
      <p:sp>
        <p:nvSpPr>
          <p:cNvPr id="11" name="Text 9"/>
          <p:cNvSpPr/>
          <p:nvPr/>
        </p:nvSpPr>
        <p:spPr>
          <a:xfrm>
            <a:off x="6519672" y="1554480"/>
            <a:ext cx="5120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CLIMATE</a:t>
            </a:r>
            <a:endParaRPr lang="en-US" sz="2200" dirty="0"/>
          </a:p>
        </p:txBody>
      </p:sp>
      <p:pic>
        <p:nvPicPr>
          <p:cNvPr id="12" name="Image 0" descr="/home/claude/climates_india/images/clou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51760" y="2331720"/>
            <a:ext cx="914400" cy="914400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822960" y="3383280"/>
            <a:ext cx="45720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we experience </a:t>
            </a:r>
            <a:pPr algn="ctr" indent="0" marL="0">
              <a:lnSpc>
                <a:spcPct val="125000"/>
              </a:lnSpc>
              <a:buNone/>
            </a:pPr>
            <a:r>
              <a:rPr lang="en-US" sz="1600" b="1" dirty="0">
                <a:solidFill>
                  <a:srgbClr val="0E7C7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hour-to-hour or day-to-day</a:t>
            </a:r>
            <a:pPr algn="ctr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rain, sunshine, wind, humidity.</a:t>
            </a:r>
            <a:pPr algn="ctr" indent="0" marL="0">
              <a:lnSpc>
                <a:spcPct val="125000"/>
              </a:lnSpc>
              <a:buNone/>
            </a:pPr>
            <a:endParaRPr lang="en-US" sz="1600" dirty="0"/>
          </a:p>
          <a:p>
            <a:pPr algn="ctr" indent="0" marL="0">
              <a:lnSpc>
                <a:spcPct val="125000"/>
              </a:lnSpc>
              <a:buNone/>
            </a:pPr>
            <a:endParaRPr lang="en-US" sz="160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1600" i="1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keeps changing constantly.</a:t>
            </a:r>
            <a:endParaRPr lang="en-US" sz="1600" dirty="0"/>
          </a:p>
        </p:txBody>
      </p:sp>
      <p:pic>
        <p:nvPicPr>
          <p:cNvPr id="14" name="Image 1" descr="/home/claude/climates_india/images/glob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2792" y="2331720"/>
            <a:ext cx="914400" cy="91440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6793992" y="3383280"/>
            <a:ext cx="457200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long-term </a:t>
            </a:r>
            <a:pPr algn="ctr" indent="0" marL="0">
              <a:lnSpc>
                <a:spcPct val="125000"/>
              </a:lnSpc>
              <a:buNone/>
            </a:pPr>
            <a:r>
              <a:rPr lang="en-US" sz="1600" b="1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pattern of weather</a:t>
            </a:r>
            <a:pPr algn="ctr" indent="0" marL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 region experiences over decades.</a:t>
            </a:r>
            <a:pPr algn="ctr" indent="0" marL="0">
              <a:lnSpc>
                <a:spcPct val="125000"/>
              </a:lnSpc>
              <a:buNone/>
            </a:pPr>
            <a:endParaRPr lang="en-US" sz="1600" dirty="0"/>
          </a:p>
          <a:p>
            <a:pPr algn="ctr" indent="0" marL="0">
              <a:lnSpc>
                <a:spcPct val="125000"/>
              </a:lnSpc>
              <a:buNone/>
            </a:pPr>
            <a:endParaRPr lang="en-US" sz="1600" dirty="0"/>
          </a:p>
          <a:p>
            <a:pPr algn="ctr" indent="0" marL="0">
              <a:lnSpc>
                <a:spcPct val="125000"/>
              </a:lnSpc>
              <a:buNone/>
            </a:pPr>
            <a:r>
              <a:rPr lang="en-US" sz="1600" i="1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stays fairly stable over time.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22</a:t>
            </a:r>
            <a:endParaRPr lang="en-US" sz="1000" dirty="0"/>
          </a:p>
        </p:txBody>
      </p:sp>
      <p:sp>
        <p:nvSpPr>
          <p:cNvPr id="17" name="Text 13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Climates of India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KNOWLEDGE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Six Ṛitus (Seasons) of India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14300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Traditionally, the Indian year is divided into six seasons, each about two months long.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352044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1924812" y="2029968"/>
            <a:ext cx="768096" cy="768096"/>
          </a:xfrm>
          <a:prstGeom prst="ellipse">
            <a:avLst/>
          </a:prstGeom>
          <a:solidFill>
            <a:srgbClr val="3E7C4A"/>
          </a:solidFill>
          <a:ln/>
        </p:spPr>
      </p:sp>
      <p:pic>
        <p:nvPicPr>
          <p:cNvPr id="7" name="Image 0" descr="/home/claude/climates_india/images/seedl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89404" y="2194560"/>
            <a:ext cx="438912" cy="43891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48640" y="288036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Vasanta</a:t>
            </a:r>
            <a:endParaRPr lang="en-US" sz="1900" dirty="0"/>
          </a:p>
        </p:txBody>
      </p:sp>
      <p:sp>
        <p:nvSpPr>
          <p:cNvPr id="9" name="Text 6"/>
          <p:cNvSpPr/>
          <p:nvPr/>
        </p:nvSpPr>
        <p:spPr>
          <a:xfrm>
            <a:off x="548640" y="3246120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Spring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4297680" y="1828800"/>
            <a:ext cx="352044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5673852" y="2029968"/>
            <a:ext cx="768096" cy="768096"/>
          </a:xfrm>
          <a:prstGeom prst="ellipse">
            <a:avLst/>
          </a:prstGeom>
          <a:solidFill>
            <a:srgbClr val="E0A458"/>
          </a:solidFill>
          <a:ln/>
        </p:spPr>
      </p:sp>
      <p:pic>
        <p:nvPicPr>
          <p:cNvPr id="12" name="Image 1" descr="/home/claude/climates_india/images/su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8444" y="2194560"/>
            <a:ext cx="438912" cy="438912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4297680" y="288036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Grīṣhma</a:t>
            </a:r>
            <a:endParaRPr lang="en-US" sz="1900" dirty="0"/>
          </a:p>
        </p:txBody>
      </p:sp>
      <p:sp>
        <p:nvSpPr>
          <p:cNvPr id="14" name="Text 10"/>
          <p:cNvSpPr/>
          <p:nvPr/>
        </p:nvSpPr>
        <p:spPr>
          <a:xfrm>
            <a:off x="4297680" y="3246120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Summer</a:t>
            </a:r>
            <a:endParaRPr lang="en-US" sz="1350" dirty="0"/>
          </a:p>
        </p:txBody>
      </p:sp>
      <p:sp>
        <p:nvSpPr>
          <p:cNvPr id="15" name="Shape 11"/>
          <p:cNvSpPr/>
          <p:nvPr/>
        </p:nvSpPr>
        <p:spPr>
          <a:xfrm>
            <a:off x="8046720" y="1828800"/>
            <a:ext cx="352044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9422892" y="2029968"/>
            <a:ext cx="768096" cy="768096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17" name="Image 2" descr="/home/claude/climates_india/images/rai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7484" y="2194560"/>
            <a:ext cx="438912" cy="438912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8046720" y="288036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Varṣhā</a:t>
            </a:r>
            <a:endParaRPr lang="en-US" sz="1900" dirty="0"/>
          </a:p>
        </p:txBody>
      </p:sp>
      <p:sp>
        <p:nvSpPr>
          <p:cNvPr id="19" name="Text 14"/>
          <p:cNvSpPr/>
          <p:nvPr/>
        </p:nvSpPr>
        <p:spPr>
          <a:xfrm>
            <a:off x="8046720" y="3246120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Rainy Season</a:t>
            </a:r>
            <a:endParaRPr lang="en-US" sz="1350" dirty="0"/>
          </a:p>
        </p:txBody>
      </p:sp>
      <p:sp>
        <p:nvSpPr>
          <p:cNvPr id="20" name="Shape 15"/>
          <p:cNvSpPr/>
          <p:nvPr/>
        </p:nvSpPr>
        <p:spPr>
          <a:xfrm>
            <a:off x="548640" y="4023360"/>
            <a:ext cx="352044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1924812" y="4224528"/>
            <a:ext cx="768096" cy="768096"/>
          </a:xfrm>
          <a:prstGeom prst="ellipse">
            <a:avLst/>
          </a:prstGeom>
          <a:solidFill>
            <a:srgbClr val="C1652F"/>
          </a:solidFill>
          <a:ln/>
        </p:spPr>
      </p:sp>
      <p:pic>
        <p:nvPicPr>
          <p:cNvPr id="22" name="Image 3" descr="/home/claude/climates_india/images/lea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9404" y="4389120"/>
            <a:ext cx="438912" cy="438912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548640" y="507492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Śharad</a:t>
            </a:r>
            <a:endParaRPr lang="en-US" sz="1900" dirty="0"/>
          </a:p>
        </p:txBody>
      </p:sp>
      <p:sp>
        <p:nvSpPr>
          <p:cNvPr id="24" name="Text 18"/>
          <p:cNvSpPr/>
          <p:nvPr/>
        </p:nvSpPr>
        <p:spPr>
          <a:xfrm>
            <a:off x="548640" y="5440680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Autumn</a:t>
            </a:r>
            <a:endParaRPr lang="en-US" sz="1350" dirty="0"/>
          </a:p>
        </p:txBody>
      </p:sp>
      <p:sp>
        <p:nvSpPr>
          <p:cNvPr id="25" name="Shape 19"/>
          <p:cNvSpPr/>
          <p:nvPr/>
        </p:nvSpPr>
        <p:spPr>
          <a:xfrm>
            <a:off x="4297680" y="4023360"/>
            <a:ext cx="352044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26" name="Shape 20"/>
          <p:cNvSpPr/>
          <p:nvPr/>
        </p:nvSpPr>
        <p:spPr>
          <a:xfrm>
            <a:off x="5673852" y="4224528"/>
            <a:ext cx="768096" cy="768096"/>
          </a:xfrm>
          <a:prstGeom prst="ellipse">
            <a:avLst/>
          </a:prstGeom>
          <a:solidFill>
            <a:srgbClr val="5FA8A0"/>
          </a:solidFill>
          <a:ln/>
        </p:spPr>
      </p:sp>
      <p:pic>
        <p:nvPicPr>
          <p:cNvPr id="27" name="Image 4" descr="/home/claude/climates_india/images/clou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8444" y="4389120"/>
            <a:ext cx="438912" cy="438912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4297680" y="507492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Hemanta</a:t>
            </a:r>
            <a:endParaRPr lang="en-US" sz="1900" dirty="0"/>
          </a:p>
        </p:txBody>
      </p:sp>
      <p:sp>
        <p:nvSpPr>
          <p:cNvPr id="29" name="Text 22"/>
          <p:cNvSpPr/>
          <p:nvPr/>
        </p:nvSpPr>
        <p:spPr>
          <a:xfrm>
            <a:off x="4297680" y="5440680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Pre-winter</a:t>
            </a:r>
            <a:endParaRPr lang="en-US" sz="1350" dirty="0"/>
          </a:p>
        </p:txBody>
      </p:sp>
      <p:sp>
        <p:nvSpPr>
          <p:cNvPr id="30" name="Shape 23"/>
          <p:cNvSpPr/>
          <p:nvPr/>
        </p:nvSpPr>
        <p:spPr>
          <a:xfrm>
            <a:off x="8046720" y="4023360"/>
            <a:ext cx="3520440" cy="1965960"/>
          </a:xfrm>
          <a:prstGeom prst="roundRect">
            <a:avLst>
              <a:gd name="adj" fmla="val 4186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31" name="Shape 24"/>
          <p:cNvSpPr/>
          <p:nvPr/>
        </p:nvSpPr>
        <p:spPr>
          <a:xfrm>
            <a:off x="9422892" y="4224528"/>
            <a:ext cx="768096" cy="768096"/>
          </a:xfrm>
          <a:prstGeom prst="ellipse">
            <a:avLst/>
          </a:prstGeom>
          <a:solidFill>
            <a:srgbClr val="1B3A4B"/>
          </a:solidFill>
          <a:ln/>
        </p:spPr>
      </p:sp>
      <p:pic>
        <p:nvPicPr>
          <p:cNvPr id="32" name="Image 5" descr="/home/claude/climates_india/images/snow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87484" y="4389120"/>
            <a:ext cx="438912" cy="438912"/>
          </a:xfrm>
          <a:prstGeom prst="rect">
            <a:avLst/>
          </a:prstGeom>
        </p:spPr>
      </p:pic>
      <p:sp>
        <p:nvSpPr>
          <p:cNvPr id="33" name="Text 25"/>
          <p:cNvSpPr/>
          <p:nvPr/>
        </p:nvSpPr>
        <p:spPr>
          <a:xfrm>
            <a:off x="8046720" y="5074920"/>
            <a:ext cx="3520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Śhiśhir</a:t>
            </a:r>
            <a:endParaRPr lang="en-US" sz="1900" dirty="0"/>
          </a:p>
        </p:txBody>
      </p:sp>
      <p:sp>
        <p:nvSpPr>
          <p:cNvPr id="34" name="Text 26"/>
          <p:cNvSpPr/>
          <p:nvPr/>
        </p:nvSpPr>
        <p:spPr>
          <a:xfrm>
            <a:off x="8046720" y="5440680"/>
            <a:ext cx="3520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i="1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Winter</a:t>
            </a:r>
            <a:endParaRPr lang="en-US" sz="1350" dirty="0"/>
          </a:p>
        </p:txBody>
      </p:sp>
      <p:sp>
        <p:nvSpPr>
          <p:cNvPr id="35" name="Text 27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22</a:t>
            </a:r>
            <a:endParaRPr lang="en-US" sz="1000" dirty="0"/>
          </a:p>
        </p:txBody>
      </p:sp>
      <p:sp>
        <p:nvSpPr>
          <p:cNvPr id="36" name="Text 28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Climates of India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NATURE'S RHYTHM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Human, Plant, and Animal Life Follow the Ṛitus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48640" y="1691640"/>
            <a:ext cx="3520440" cy="3931920"/>
          </a:xfrm>
          <a:prstGeom prst="roundRect">
            <a:avLst>
              <a:gd name="adj" fmla="val 23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691640"/>
            <a:ext cx="3520440" cy="1417320"/>
          </a:xfrm>
          <a:prstGeom prst="rect">
            <a:avLst>
              <a:gd name="adj" fmla="val 5806"/>
            </a:avLst>
          </a:prstGeom>
          <a:solidFill>
            <a:srgbClr val="3E7C4A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2377440"/>
            <a:ext cx="3520440" cy="731520"/>
          </a:xfrm>
          <a:prstGeom prst="rect">
            <a:avLst/>
          </a:prstGeom>
          <a:solidFill>
            <a:srgbClr val="3E7C4A"/>
          </a:solidFill>
          <a:ln/>
        </p:spPr>
      </p:sp>
      <p:pic>
        <p:nvPicPr>
          <p:cNvPr id="7" name="Image 0" descr="/home/claude/climates_india/images/tre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05940" y="1874520"/>
            <a:ext cx="1005840" cy="100584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324612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Trees &amp; Shrubs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22960" y="3749040"/>
            <a:ext cx="2971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Bloom with vasanta (spring); shed leaves or change colour as śharad (autumn) approaches.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4325112" y="1691640"/>
            <a:ext cx="3520440" cy="3931920"/>
          </a:xfrm>
          <a:prstGeom prst="roundRect">
            <a:avLst>
              <a:gd name="adj" fmla="val 23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325112" y="1691640"/>
            <a:ext cx="3520440" cy="1417320"/>
          </a:xfrm>
          <a:prstGeom prst="rect">
            <a:avLst>
              <a:gd name="adj" fmla="val 5806"/>
            </a:avLst>
          </a:prstGeom>
          <a:solidFill>
            <a:srgbClr val="0E7C7B"/>
          </a:solidFill>
          <a:ln/>
        </p:spPr>
      </p:sp>
      <p:sp>
        <p:nvSpPr>
          <p:cNvPr id="12" name="Shape 9"/>
          <p:cNvSpPr/>
          <p:nvPr/>
        </p:nvSpPr>
        <p:spPr>
          <a:xfrm>
            <a:off x="4325112" y="2377440"/>
            <a:ext cx="3520440" cy="731520"/>
          </a:xfrm>
          <a:prstGeom prst="rect">
            <a:avLst/>
          </a:prstGeom>
          <a:solidFill>
            <a:srgbClr val="0E7C7B"/>
          </a:solidFill>
          <a:ln/>
        </p:spPr>
      </p:sp>
      <p:pic>
        <p:nvPicPr>
          <p:cNvPr id="13" name="Image 1" descr="/home/claude/climates_india/images/snowma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2412" y="1874520"/>
            <a:ext cx="1005840" cy="100584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4507992" y="324612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Animals</a:t>
            </a:r>
            <a:endParaRPr lang="en-US" sz="1800" dirty="0"/>
          </a:p>
        </p:txBody>
      </p:sp>
      <p:sp>
        <p:nvSpPr>
          <p:cNvPr id="15" name="Text 11"/>
          <p:cNvSpPr/>
          <p:nvPr/>
        </p:nvSpPr>
        <p:spPr>
          <a:xfrm>
            <a:off x="4599432" y="3749040"/>
            <a:ext cx="2971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 develop thick fur to survive the cold winter (śhiśhir) months.</a:t>
            </a:r>
            <a:endParaRPr lang="en-US" sz="1400" dirty="0"/>
          </a:p>
        </p:txBody>
      </p:sp>
      <p:sp>
        <p:nvSpPr>
          <p:cNvPr id="16" name="Shape 12"/>
          <p:cNvSpPr/>
          <p:nvPr/>
        </p:nvSpPr>
        <p:spPr>
          <a:xfrm>
            <a:off x="8101584" y="1691640"/>
            <a:ext cx="3520440" cy="3931920"/>
          </a:xfrm>
          <a:prstGeom prst="roundRect">
            <a:avLst>
              <a:gd name="adj" fmla="val 2338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8101584" y="1691640"/>
            <a:ext cx="3520440" cy="1417320"/>
          </a:xfrm>
          <a:prstGeom prst="rect">
            <a:avLst>
              <a:gd name="adj" fmla="val 5806"/>
            </a:avLst>
          </a:prstGeom>
          <a:solidFill>
            <a:srgbClr val="C1652F"/>
          </a:solidFill>
          <a:ln/>
        </p:spPr>
      </p:sp>
      <p:sp>
        <p:nvSpPr>
          <p:cNvPr id="18" name="Shape 14"/>
          <p:cNvSpPr/>
          <p:nvPr/>
        </p:nvSpPr>
        <p:spPr>
          <a:xfrm>
            <a:off x="8101584" y="2377440"/>
            <a:ext cx="3520440" cy="731520"/>
          </a:xfrm>
          <a:prstGeom prst="rect">
            <a:avLst/>
          </a:prstGeom>
          <a:solidFill>
            <a:srgbClr val="C1652F"/>
          </a:solidFill>
          <a:ln/>
        </p:spPr>
      </p:sp>
      <p:pic>
        <p:nvPicPr>
          <p:cNvPr id="19" name="Image 2" descr="/home/claude/climates_india/images/whea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58884" y="1874520"/>
            <a:ext cx="1005840" cy="100584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8284464" y="3246120"/>
            <a:ext cx="31546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Crops &amp; Food</a:t>
            </a:r>
            <a:endParaRPr lang="en-US" sz="1800" dirty="0"/>
          </a:p>
        </p:txBody>
      </p:sp>
      <p:sp>
        <p:nvSpPr>
          <p:cNvPr id="21" name="Text 16"/>
          <p:cNvSpPr/>
          <p:nvPr/>
        </p:nvSpPr>
        <p:spPr>
          <a:xfrm>
            <a:off x="8375904" y="3749040"/>
            <a:ext cx="2971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crops grown, food eaten, and clothes worn all change with the season.</a:t>
            </a:r>
            <a:endParaRPr lang="en-US" sz="1400" dirty="0"/>
          </a:p>
        </p:txBody>
      </p:sp>
      <p:sp>
        <p:nvSpPr>
          <p:cNvPr id="22" name="Text 17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22</a:t>
            </a:r>
            <a:endParaRPr lang="en-US" sz="1000" dirty="0"/>
          </a:p>
        </p:txBody>
      </p:sp>
      <p:sp>
        <p:nvSpPr>
          <p:cNvPr id="23" name="Text 18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Climates of India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INDIA'S DIVERSITY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Types of Climates Found in India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457200" cy="457200"/>
          </a:xfrm>
          <a:prstGeom prst="ellipse">
            <a:avLst/>
          </a:prstGeom>
          <a:solidFill>
            <a:srgbClr val="1B3A4B"/>
          </a:solidFill>
          <a:ln/>
        </p:spPr>
      </p:sp>
      <p:pic>
        <p:nvPicPr>
          <p:cNvPr id="5" name="Image 0" descr="/home/claude/climates_india/images/snow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1792" y="1627632"/>
            <a:ext cx="310896" cy="31089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143000" y="1508760"/>
            <a:ext cx="5074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Alpine:  </a:t>
            </a:r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Himalayan mountains: cold, snowy winters, cool summers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548640" y="2212848"/>
            <a:ext cx="457200" cy="457200"/>
          </a:xfrm>
          <a:prstGeom prst="ellipse">
            <a:avLst/>
          </a:prstGeom>
          <a:solidFill>
            <a:srgbClr val="5FA8A0"/>
          </a:solidFill>
          <a:ln/>
        </p:spPr>
      </p:sp>
      <p:pic>
        <p:nvPicPr>
          <p:cNvPr id="8" name="Image 1" descr="/home/claude/climates_india/images/clou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" y="2286000"/>
            <a:ext cx="310896" cy="31089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143000" y="2167128"/>
            <a:ext cx="5074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Temperate:  </a:t>
            </a:r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Lower Himalayas &amp; hill areas: moderately cold winters, mild summers — home to hill stations</a:t>
            </a:r>
            <a:endParaRPr lang="en-US" sz="1300" dirty="0"/>
          </a:p>
        </p:txBody>
      </p:sp>
      <p:sp>
        <p:nvSpPr>
          <p:cNvPr id="10" name="Shape 6"/>
          <p:cNvSpPr/>
          <p:nvPr/>
        </p:nvSpPr>
        <p:spPr>
          <a:xfrm>
            <a:off x="548640" y="2871216"/>
            <a:ext cx="457200" cy="457200"/>
          </a:xfrm>
          <a:prstGeom prst="ellipse">
            <a:avLst/>
          </a:prstGeom>
          <a:solidFill>
            <a:srgbClr val="E0A458"/>
          </a:solidFill>
          <a:ln/>
        </p:spPr>
      </p:sp>
      <p:pic>
        <p:nvPicPr>
          <p:cNvPr id="11" name="Image 2" descr="/home/claude/climates_india/images/hot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792" y="2944368"/>
            <a:ext cx="310896" cy="31089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143000" y="2825496"/>
            <a:ext cx="5074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Subtropical:  </a:t>
            </a:r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Northern plains: very hot summers, cold winters — India's wheat belt</a:t>
            </a:r>
            <a:endParaRPr lang="en-US" sz="1300" dirty="0"/>
          </a:p>
        </p:txBody>
      </p:sp>
      <p:sp>
        <p:nvSpPr>
          <p:cNvPr id="13" name="Shape 8"/>
          <p:cNvSpPr/>
          <p:nvPr/>
        </p:nvSpPr>
        <p:spPr>
          <a:xfrm>
            <a:off x="548640" y="3529584"/>
            <a:ext cx="457200" cy="457200"/>
          </a:xfrm>
          <a:prstGeom prst="ellipse">
            <a:avLst/>
          </a:prstGeom>
          <a:solidFill>
            <a:srgbClr val="C1652F"/>
          </a:solidFill>
          <a:ln/>
        </p:spPr>
      </p:sp>
      <p:pic>
        <p:nvPicPr>
          <p:cNvPr id="14" name="Image 3" descr="/home/claude/climates_india/images/desert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792" y="3602736"/>
            <a:ext cx="310896" cy="31089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143000" y="3483864"/>
            <a:ext cx="50749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Arid:  </a:t>
            </a:r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Thar Desert: extremely hot days, cool nights, very little rainfall</a:t>
            </a:r>
            <a:endParaRPr lang="en-US" sz="1300" dirty="0"/>
          </a:p>
        </p:txBody>
      </p:sp>
      <p:sp>
        <p:nvSpPr>
          <p:cNvPr id="16" name="Shape 10"/>
          <p:cNvSpPr/>
          <p:nvPr/>
        </p:nvSpPr>
        <p:spPr>
          <a:xfrm>
            <a:off x="6355080" y="1554480"/>
            <a:ext cx="457200" cy="457200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17" name="Image 4" descr="/home/claude/climates_india/images/water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8232" y="1627632"/>
            <a:ext cx="310896" cy="310896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6949440" y="1508760"/>
            <a:ext cx="5257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Tropical Wet:  </a:t>
            </a:r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Western coastal strip: heavy monsoon rainfall — rice &amp; spices</a:t>
            </a:r>
            <a:endParaRPr lang="en-US" sz="1300" dirty="0"/>
          </a:p>
        </p:txBody>
      </p:sp>
      <p:sp>
        <p:nvSpPr>
          <p:cNvPr id="19" name="Shape 12"/>
          <p:cNvSpPr/>
          <p:nvPr/>
        </p:nvSpPr>
        <p:spPr>
          <a:xfrm>
            <a:off x="6355080" y="2212848"/>
            <a:ext cx="457200" cy="457200"/>
          </a:xfrm>
          <a:prstGeom prst="ellipse">
            <a:avLst/>
          </a:prstGeom>
          <a:solidFill>
            <a:srgbClr val="E0A458"/>
          </a:solidFill>
          <a:ln/>
        </p:spPr>
      </p:sp>
      <p:pic>
        <p:nvPicPr>
          <p:cNvPr id="20" name="Image 5" descr="/home/claude/climates_india/images/sun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28232" y="2286000"/>
            <a:ext cx="310896" cy="310896"/>
          </a:xfrm>
          <a:prstGeom prst="rect">
            <a:avLst/>
          </a:prstGeom>
        </p:spPr>
      </p:pic>
      <p:sp>
        <p:nvSpPr>
          <p:cNvPr id="21" name="Text 13"/>
          <p:cNvSpPr/>
          <p:nvPr/>
        </p:nvSpPr>
        <p:spPr>
          <a:xfrm>
            <a:off x="6949440" y="2167128"/>
            <a:ext cx="5257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Semi-Arid:  </a:t>
            </a:r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Deccan Plateau: hot summers, mild winters, moderate rain</a:t>
            </a:r>
            <a:endParaRPr lang="en-US" sz="1300" dirty="0"/>
          </a:p>
        </p:txBody>
      </p:sp>
      <p:sp>
        <p:nvSpPr>
          <p:cNvPr id="22" name="Shape 14"/>
          <p:cNvSpPr/>
          <p:nvPr/>
        </p:nvSpPr>
        <p:spPr>
          <a:xfrm>
            <a:off x="6355080" y="2871216"/>
            <a:ext cx="457200" cy="457200"/>
          </a:xfrm>
          <a:prstGeom prst="ellipse">
            <a:avLst/>
          </a:prstGeom>
          <a:solidFill>
            <a:srgbClr val="3E7C4A"/>
          </a:solidFill>
          <a:ln/>
        </p:spPr>
      </p:sp>
      <p:pic>
        <p:nvPicPr>
          <p:cNvPr id="23" name="Image 6" descr="/home/claude/climates_india/images/leaf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28232" y="2944368"/>
            <a:ext cx="310896" cy="310896"/>
          </a:xfrm>
          <a:prstGeom prst="rect">
            <a:avLst/>
          </a:prstGeom>
        </p:spPr>
      </p:pic>
      <p:sp>
        <p:nvSpPr>
          <p:cNvPr id="24" name="Text 15"/>
          <p:cNvSpPr/>
          <p:nvPr/>
        </p:nvSpPr>
        <p:spPr>
          <a:xfrm>
            <a:off x="6949440" y="2825496"/>
            <a:ext cx="5257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300" b="1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Tropical:  </a:t>
            </a:r>
            <a:pPr indent="0" marL="0">
              <a:lnSpc>
                <a:spcPct val="105000"/>
              </a:lnSpc>
              <a:buNone/>
            </a:pPr>
            <a:r>
              <a:rPr lang="en-US" sz="13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Eastern India &amp; southern peninsula: mild winter, wet/dry periods</a:t>
            </a:r>
            <a:endParaRPr lang="en-US" sz="1300" dirty="0"/>
          </a:p>
        </p:txBody>
      </p:sp>
      <p:sp>
        <p:nvSpPr>
          <p:cNvPr id="25" name="Shape 16"/>
          <p:cNvSpPr/>
          <p:nvPr/>
        </p:nvSpPr>
        <p:spPr>
          <a:xfrm>
            <a:off x="6355080" y="3621024"/>
            <a:ext cx="5257800" cy="1005840"/>
          </a:xfrm>
          <a:prstGeom prst="roundRect">
            <a:avLst>
              <a:gd name="adj" fmla="val 8182"/>
            </a:avLst>
          </a:prstGeom>
          <a:solidFill>
            <a:srgbClr val="1B3A4B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26" name="Text 17"/>
          <p:cNvSpPr/>
          <p:nvPr/>
        </p:nvSpPr>
        <p:spPr>
          <a:xfrm>
            <a:off x="6583680" y="3739896"/>
            <a:ext cx="4800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'Tropical' and 'subtropical' relate to two special parallels of latitude called the 'tropics' — explored more in later chapters.</a:t>
            </a:r>
            <a:endParaRPr lang="en-US" sz="1200" dirty="0"/>
          </a:p>
        </p:txBody>
      </p:sp>
      <p:sp>
        <p:nvSpPr>
          <p:cNvPr id="27" name="Shape 18"/>
          <p:cNvSpPr/>
          <p:nvPr/>
        </p:nvSpPr>
        <p:spPr>
          <a:xfrm>
            <a:off x="548640" y="4855464"/>
            <a:ext cx="11091672" cy="1234440"/>
          </a:xfrm>
          <a:prstGeom prst="roundRect">
            <a:avLst>
              <a:gd name="adj" fmla="val 6667"/>
            </a:avLst>
          </a:prstGeom>
          <a:solidFill>
            <a:srgbClr val="F4F6F5"/>
          </a:solidFill>
          <a:ln w="12700">
            <a:solidFill>
              <a:srgbClr val="E3E3E3"/>
            </a:solidFill>
            <a:prstDash val="solid"/>
          </a:ln>
        </p:spPr>
      </p:sp>
      <p:sp>
        <p:nvSpPr>
          <p:cNvPr id="28" name="Text 19"/>
          <p:cNvSpPr/>
          <p:nvPr/>
        </p:nvSpPr>
        <p:spPr>
          <a:xfrm>
            <a:off x="777240" y="4992624"/>
            <a:ext cx="5486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Seven Climate Zones at a Glance</a:t>
            </a:r>
            <a:endParaRPr lang="en-US" sz="1350" dirty="0"/>
          </a:p>
        </p:txBody>
      </p:sp>
      <p:sp>
        <p:nvSpPr>
          <p:cNvPr id="29" name="Shape 20"/>
          <p:cNvSpPr/>
          <p:nvPr/>
        </p:nvSpPr>
        <p:spPr>
          <a:xfrm>
            <a:off x="777240" y="5404104"/>
            <a:ext cx="1481328" cy="502920"/>
          </a:xfrm>
          <a:prstGeom prst="roundRect">
            <a:avLst>
              <a:gd name="adj" fmla="val 49091"/>
            </a:avLst>
          </a:prstGeom>
          <a:solidFill>
            <a:srgbClr val="1B3A4B"/>
          </a:solidFill>
          <a:ln/>
        </p:spPr>
      </p:sp>
      <p:sp>
        <p:nvSpPr>
          <p:cNvPr id="30" name="Text 21"/>
          <p:cNvSpPr/>
          <p:nvPr/>
        </p:nvSpPr>
        <p:spPr>
          <a:xfrm>
            <a:off x="777240" y="5404104"/>
            <a:ext cx="14813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Alpine</a:t>
            </a:r>
            <a:endParaRPr lang="en-US" sz="950" dirty="0"/>
          </a:p>
        </p:txBody>
      </p:sp>
      <p:sp>
        <p:nvSpPr>
          <p:cNvPr id="31" name="Shape 22"/>
          <p:cNvSpPr/>
          <p:nvPr/>
        </p:nvSpPr>
        <p:spPr>
          <a:xfrm>
            <a:off x="2368296" y="5404104"/>
            <a:ext cx="1481328" cy="502920"/>
          </a:xfrm>
          <a:prstGeom prst="roundRect">
            <a:avLst>
              <a:gd name="adj" fmla="val 49091"/>
            </a:avLst>
          </a:prstGeom>
          <a:solidFill>
            <a:srgbClr val="5FA8A0"/>
          </a:solidFill>
          <a:ln/>
        </p:spPr>
      </p:sp>
      <p:sp>
        <p:nvSpPr>
          <p:cNvPr id="32" name="Text 23"/>
          <p:cNvSpPr/>
          <p:nvPr/>
        </p:nvSpPr>
        <p:spPr>
          <a:xfrm>
            <a:off x="2368296" y="5404104"/>
            <a:ext cx="14813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Temperate</a:t>
            </a:r>
            <a:endParaRPr lang="en-US" sz="950" dirty="0"/>
          </a:p>
        </p:txBody>
      </p:sp>
      <p:sp>
        <p:nvSpPr>
          <p:cNvPr id="33" name="Shape 24"/>
          <p:cNvSpPr/>
          <p:nvPr/>
        </p:nvSpPr>
        <p:spPr>
          <a:xfrm>
            <a:off x="3959352" y="5404104"/>
            <a:ext cx="1481328" cy="502920"/>
          </a:xfrm>
          <a:prstGeom prst="roundRect">
            <a:avLst>
              <a:gd name="adj" fmla="val 49091"/>
            </a:avLst>
          </a:prstGeom>
          <a:solidFill>
            <a:srgbClr val="E0A458"/>
          </a:solidFill>
          <a:ln/>
        </p:spPr>
      </p:sp>
      <p:sp>
        <p:nvSpPr>
          <p:cNvPr id="34" name="Text 25"/>
          <p:cNvSpPr/>
          <p:nvPr/>
        </p:nvSpPr>
        <p:spPr>
          <a:xfrm>
            <a:off x="3959352" y="5404104"/>
            <a:ext cx="14813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Subtropical</a:t>
            </a:r>
            <a:endParaRPr lang="en-US" sz="950" dirty="0"/>
          </a:p>
        </p:txBody>
      </p:sp>
      <p:sp>
        <p:nvSpPr>
          <p:cNvPr id="35" name="Shape 26"/>
          <p:cNvSpPr/>
          <p:nvPr/>
        </p:nvSpPr>
        <p:spPr>
          <a:xfrm>
            <a:off x="5550408" y="5404104"/>
            <a:ext cx="1481328" cy="502920"/>
          </a:xfrm>
          <a:prstGeom prst="roundRect">
            <a:avLst>
              <a:gd name="adj" fmla="val 49091"/>
            </a:avLst>
          </a:prstGeom>
          <a:solidFill>
            <a:srgbClr val="C1652F"/>
          </a:solidFill>
          <a:ln/>
        </p:spPr>
      </p:sp>
      <p:sp>
        <p:nvSpPr>
          <p:cNvPr id="36" name="Text 27"/>
          <p:cNvSpPr/>
          <p:nvPr/>
        </p:nvSpPr>
        <p:spPr>
          <a:xfrm>
            <a:off x="5550408" y="5404104"/>
            <a:ext cx="14813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Arid</a:t>
            </a:r>
            <a:endParaRPr lang="en-US" sz="950" dirty="0"/>
          </a:p>
        </p:txBody>
      </p:sp>
      <p:sp>
        <p:nvSpPr>
          <p:cNvPr id="37" name="Shape 28"/>
          <p:cNvSpPr/>
          <p:nvPr/>
        </p:nvSpPr>
        <p:spPr>
          <a:xfrm>
            <a:off x="7141464" y="5404104"/>
            <a:ext cx="1481328" cy="502920"/>
          </a:xfrm>
          <a:prstGeom prst="roundRect">
            <a:avLst>
              <a:gd name="adj" fmla="val 49091"/>
            </a:avLst>
          </a:prstGeom>
          <a:solidFill>
            <a:srgbClr val="0E7C7B"/>
          </a:solidFill>
          <a:ln/>
        </p:spPr>
      </p:sp>
      <p:sp>
        <p:nvSpPr>
          <p:cNvPr id="38" name="Text 29"/>
          <p:cNvSpPr/>
          <p:nvPr/>
        </p:nvSpPr>
        <p:spPr>
          <a:xfrm>
            <a:off x="7141464" y="5404104"/>
            <a:ext cx="14813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Tropical Wet</a:t>
            </a:r>
            <a:endParaRPr lang="en-US" sz="950" dirty="0"/>
          </a:p>
        </p:txBody>
      </p:sp>
      <p:sp>
        <p:nvSpPr>
          <p:cNvPr id="39" name="Shape 30"/>
          <p:cNvSpPr/>
          <p:nvPr/>
        </p:nvSpPr>
        <p:spPr>
          <a:xfrm>
            <a:off x="8732520" y="5404104"/>
            <a:ext cx="1481328" cy="502920"/>
          </a:xfrm>
          <a:prstGeom prst="roundRect">
            <a:avLst>
              <a:gd name="adj" fmla="val 49091"/>
            </a:avLst>
          </a:prstGeom>
          <a:solidFill>
            <a:srgbClr val="E0A458"/>
          </a:solidFill>
          <a:ln/>
        </p:spPr>
      </p:sp>
      <p:sp>
        <p:nvSpPr>
          <p:cNvPr id="40" name="Text 31"/>
          <p:cNvSpPr/>
          <p:nvPr/>
        </p:nvSpPr>
        <p:spPr>
          <a:xfrm>
            <a:off x="8732520" y="5404104"/>
            <a:ext cx="14813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Semi-Arid</a:t>
            </a:r>
            <a:endParaRPr lang="en-US" sz="950" dirty="0"/>
          </a:p>
        </p:txBody>
      </p:sp>
      <p:sp>
        <p:nvSpPr>
          <p:cNvPr id="41" name="Shape 32"/>
          <p:cNvSpPr/>
          <p:nvPr/>
        </p:nvSpPr>
        <p:spPr>
          <a:xfrm>
            <a:off x="10323576" y="5404104"/>
            <a:ext cx="1481328" cy="502920"/>
          </a:xfrm>
          <a:prstGeom prst="roundRect">
            <a:avLst>
              <a:gd name="adj" fmla="val 49091"/>
            </a:avLst>
          </a:prstGeom>
          <a:solidFill>
            <a:srgbClr val="3E7C4A"/>
          </a:solidFill>
          <a:ln/>
        </p:spPr>
      </p:sp>
      <p:sp>
        <p:nvSpPr>
          <p:cNvPr id="42" name="Text 33"/>
          <p:cNvSpPr/>
          <p:nvPr/>
        </p:nvSpPr>
        <p:spPr>
          <a:xfrm>
            <a:off x="10323576" y="5404104"/>
            <a:ext cx="14813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Tropical</a:t>
            </a:r>
            <a:endParaRPr lang="en-US" sz="950" dirty="0"/>
          </a:p>
        </p:txBody>
      </p:sp>
      <p:sp>
        <p:nvSpPr>
          <p:cNvPr id="43" name="Text 34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22</a:t>
            </a:r>
            <a:endParaRPr lang="en-US" sz="1000" dirty="0"/>
          </a:p>
        </p:txBody>
      </p:sp>
      <p:sp>
        <p:nvSpPr>
          <p:cNvPr id="44" name="Text 35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Climates of India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B3A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SHAPES A CLIMATE?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Five Factors Determining Climate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1568196" y="2286000"/>
            <a:ext cx="1554480" cy="1554480"/>
          </a:xfrm>
          <a:prstGeom prst="ellipse">
            <a:avLst/>
          </a:prstGeom>
          <a:solidFill>
            <a:srgbClr val="0E7C7B"/>
          </a:solidFill>
          <a:ln/>
        </p:spPr>
      </p:sp>
      <p:pic>
        <p:nvPicPr>
          <p:cNvPr id="5" name="Image 0" descr="/home/claude/climates_india/images/compas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2244" y="2670048"/>
            <a:ext cx="786384" cy="78638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202436" y="402336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Latitude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2071116" y="18745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a)</a:t>
            </a:r>
            <a:endParaRPr lang="en-US" sz="1400" dirty="0"/>
          </a:p>
        </p:txBody>
      </p:sp>
      <p:sp>
        <p:nvSpPr>
          <p:cNvPr id="8" name="Shape 5"/>
          <p:cNvSpPr/>
          <p:nvPr/>
        </p:nvSpPr>
        <p:spPr>
          <a:xfrm>
            <a:off x="3442716" y="2286000"/>
            <a:ext cx="1554480" cy="1554480"/>
          </a:xfrm>
          <a:prstGeom prst="ellipse">
            <a:avLst/>
          </a:prstGeom>
          <a:solidFill>
            <a:srgbClr val="C1652F"/>
          </a:solidFill>
          <a:ln/>
        </p:spPr>
      </p:sp>
      <p:pic>
        <p:nvPicPr>
          <p:cNvPr id="9" name="Image 1" descr="/home/claude/climates_india/images/mountain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6764" y="2670048"/>
            <a:ext cx="786384" cy="78638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076956" y="402336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Altitude</a:t>
            </a:r>
            <a:endParaRPr lang="en-US" sz="1550" dirty="0"/>
          </a:p>
        </p:txBody>
      </p:sp>
      <p:sp>
        <p:nvSpPr>
          <p:cNvPr id="11" name="Text 7"/>
          <p:cNvSpPr/>
          <p:nvPr/>
        </p:nvSpPr>
        <p:spPr>
          <a:xfrm>
            <a:off x="3945636" y="18745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b)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5317236" y="2286000"/>
            <a:ext cx="1554480" cy="1554480"/>
          </a:xfrm>
          <a:prstGeom prst="ellipse">
            <a:avLst/>
          </a:prstGeom>
          <a:solidFill>
            <a:srgbClr val="5FA8A0"/>
          </a:solidFill>
          <a:ln/>
        </p:spPr>
      </p:sp>
      <p:pic>
        <p:nvPicPr>
          <p:cNvPr id="13" name="Image 2" descr="/home/claude/climates_india/images/water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1284" y="2670048"/>
            <a:ext cx="786384" cy="78638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951476" y="402336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Proximity to the Sea</a:t>
            </a:r>
            <a:endParaRPr lang="en-US" sz="1550" dirty="0"/>
          </a:p>
        </p:txBody>
      </p:sp>
      <p:sp>
        <p:nvSpPr>
          <p:cNvPr id="15" name="Text 10"/>
          <p:cNvSpPr/>
          <p:nvPr/>
        </p:nvSpPr>
        <p:spPr>
          <a:xfrm>
            <a:off x="5820156" y="18745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c)</a:t>
            </a:r>
            <a:endParaRPr lang="en-US" sz="1400" dirty="0"/>
          </a:p>
        </p:txBody>
      </p:sp>
      <p:sp>
        <p:nvSpPr>
          <p:cNvPr id="16" name="Shape 11"/>
          <p:cNvSpPr/>
          <p:nvPr/>
        </p:nvSpPr>
        <p:spPr>
          <a:xfrm>
            <a:off x="7191756" y="2286000"/>
            <a:ext cx="1554480" cy="1554480"/>
          </a:xfrm>
          <a:prstGeom prst="ellipse">
            <a:avLst/>
          </a:prstGeom>
          <a:solidFill>
            <a:srgbClr val="E0A458"/>
          </a:solidFill>
          <a:ln/>
        </p:spPr>
      </p:sp>
      <p:pic>
        <p:nvPicPr>
          <p:cNvPr id="17" name="Image 3" descr="/home/claude/climates_india/images/strong_win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75804" y="2670048"/>
            <a:ext cx="786384" cy="786384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825996" y="402336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Winds</a:t>
            </a:r>
            <a:endParaRPr lang="en-US" sz="1550" dirty="0"/>
          </a:p>
        </p:txBody>
      </p:sp>
      <p:sp>
        <p:nvSpPr>
          <p:cNvPr id="19" name="Text 13"/>
          <p:cNvSpPr/>
          <p:nvPr/>
        </p:nvSpPr>
        <p:spPr>
          <a:xfrm>
            <a:off x="7694676" y="18745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d)</a:t>
            </a:r>
            <a:endParaRPr lang="en-US" sz="1400" dirty="0"/>
          </a:p>
        </p:txBody>
      </p:sp>
      <p:sp>
        <p:nvSpPr>
          <p:cNvPr id="20" name="Shape 14"/>
          <p:cNvSpPr/>
          <p:nvPr/>
        </p:nvSpPr>
        <p:spPr>
          <a:xfrm>
            <a:off x="9066276" y="2286000"/>
            <a:ext cx="1554480" cy="1554480"/>
          </a:xfrm>
          <a:prstGeom prst="ellipse">
            <a:avLst/>
          </a:prstGeom>
          <a:solidFill>
            <a:srgbClr val="3E7C4A"/>
          </a:solidFill>
          <a:ln/>
        </p:spPr>
      </p:sp>
      <p:pic>
        <p:nvPicPr>
          <p:cNvPr id="21" name="Image 4" descr="/home/claude/climates_india/images/landslid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50324" y="2670048"/>
            <a:ext cx="786384" cy="786384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8700516" y="4023360"/>
            <a:ext cx="2286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Topography</a:t>
            </a:r>
            <a:endParaRPr lang="en-US" sz="1550" dirty="0"/>
          </a:p>
        </p:txBody>
      </p:sp>
      <p:sp>
        <p:nvSpPr>
          <p:cNvPr id="23" name="Text 16"/>
          <p:cNvSpPr/>
          <p:nvPr/>
        </p:nvSpPr>
        <p:spPr>
          <a:xfrm>
            <a:off x="9569196" y="187452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e)</a:t>
            </a:r>
            <a:endParaRPr lang="en-US" sz="1400" dirty="0"/>
          </a:p>
        </p:txBody>
      </p:sp>
      <p:sp>
        <p:nvSpPr>
          <p:cNvPr id="24" name="Text 17"/>
          <p:cNvSpPr/>
          <p:nvPr/>
        </p:nvSpPr>
        <p:spPr>
          <a:xfrm>
            <a:off x="1280160" y="4937760"/>
            <a:ext cx="9628632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500" i="1" dirty="0">
                <a:solidFill>
                  <a:srgbClr val="DCE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Together, these factors combine to create the climate of any region — described through patterns of temperature, precipitation, and wind over three decades or more.</a:t>
            </a:r>
            <a:endParaRPr lang="en-US" sz="1500" dirty="0"/>
          </a:p>
        </p:txBody>
      </p:sp>
      <p:sp>
        <p:nvSpPr>
          <p:cNvPr id="25" name="Text 18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22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FACTOR A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Latitude — Distance from the Equator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760720" cy="4206240"/>
          </a:xfrm>
          <a:prstGeom prst="roundRect">
            <a:avLst>
              <a:gd name="adj" fmla="val 195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68680" y="1783080"/>
            <a:ext cx="530352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Places near the Equator </a:t>
            </a:r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(low latitude) are warmer.
</a:t>
            </a:r>
            <a:pPr indent="0" marL="0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Places near the Poles </a:t>
            </a:r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(high latitude) are colder.
</a:t>
            </a:r>
            <a:pPr indent="0" marL="0">
              <a:lnSpc>
                <a:spcPct val="130000"/>
              </a:lnSpc>
              <a:buNone/>
            </a:pPr>
            <a:r>
              <a:rPr lang="en-US" sz="1500" b="1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Why? </a:t>
            </a:r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the Equator, sun rays are nearly perpendicular — energy is focused on a small area. Near the poles, rays are oblique and spread over a larger surface, passing through more atmosphere.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48640" y="5074920"/>
            <a:ext cx="5760720" cy="1234440"/>
          </a:xfrm>
          <a:prstGeom prst="roundRect">
            <a:avLst>
              <a:gd name="adj" fmla="val 6667"/>
            </a:avLst>
          </a:prstGeom>
          <a:solidFill>
            <a:srgbClr val="DCEDEE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pic>
        <p:nvPicPr>
          <p:cNvPr id="7" name="Image 0" descr="/home/claude/climates_india/images/locati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5349240"/>
            <a:ext cx="502920" cy="50292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417320" y="5120640"/>
            <a:ext cx="475488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350" b="1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India: </a:t>
            </a:r>
            <a:pPr indent="0" marL="0">
              <a:lnSpc>
                <a:spcPct val="120000"/>
              </a:lnSpc>
              <a:buNone/>
            </a:pPr>
            <a:r>
              <a:rPr lang="en-US" sz="135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Kanniyakumari &amp; Nicobar Islands (near Equator) are warm year-round; Srinagar (north) is much cooler.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675120" y="1600200"/>
            <a:ext cx="4937760" cy="4114800"/>
          </a:xfrm>
          <a:prstGeom prst="roundRect">
            <a:avLst>
              <a:gd name="adj" fmla="val 2000"/>
            </a:avLst>
          </a:prstGeom>
          <a:solidFill>
            <a:srgbClr val="F4F6F5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7772400" y="2880360"/>
            <a:ext cx="2743200" cy="2743200"/>
          </a:xfrm>
          <a:prstGeom prst="ellipse">
            <a:avLst/>
          </a:prstGeom>
          <a:solidFill>
            <a:srgbClr val="5FA8A0"/>
          </a:solidFill>
          <a:ln/>
        </p:spPr>
      </p:sp>
      <p:sp>
        <p:nvSpPr>
          <p:cNvPr id="11" name="Text 8"/>
          <p:cNvSpPr/>
          <p:nvPr/>
        </p:nvSpPr>
        <p:spPr>
          <a:xfrm>
            <a:off x="7772400" y="417880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EQUATOR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7772400" y="4251960"/>
            <a:ext cx="2743200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dash"/>
          </a:ln>
        </p:spPr>
      </p:sp>
      <p:sp>
        <p:nvSpPr>
          <p:cNvPr id="13" name="Shape 10"/>
          <p:cNvSpPr/>
          <p:nvPr/>
        </p:nvSpPr>
        <p:spPr>
          <a:xfrm>
            <a:off x="8823960" y="1874520"/>
            <a:ext cx="0" cy="1051560"/>
          </a:xfrm>
          <a:prstGeom prst="line">
            <a:avLst/>
          </a:prstGeom>
          <a:noFill/>
          <a:ln w="31750">
            <a:solidFill>
              <a:srgbClr val="E0A458"/>
            </a:solidFill>
            <a:prstDash val="solid"/>
          </a:ln>
        </p:spPr>
      </p:sp>
      <p:sp>
        <p:nvSpPr>
          <p:cNvPr id="14" name="Shape 11"/>
          <p:cNvSpPr/>
          <p:nvPr/>
        </p:nvSpPr>
        <p:spPr>
          <a:xfrm>
            <a:off x="9144000" y="1874520"/>
            <a:ext cx="0" cy="1051560"/>
          </a:xfrm>
          <a:prstGeom prst="line">
            <a:avLst/>
          </a:prstGeom>
          <a:noFill/>
          <a:ln w="31750">
            <a:solidFill>
              <a:srgbClr val="E0A458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9464040" y="1874520"/>
            <a:ext cx="0" cy="1051560"/>
          </a:xfrm>
          <a:prstGeom prst="line">
            <a:avLst/>
          </a:prstGeom>
          <a:noFill/>
          <a:ln w="31750">
            <a:solidFill>
              <a:srgbClr val="E0A458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229600" y="173736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rays</a:t>
            </a:r>
            <a:endParaRPr lang="en-US" sz="950" dirty="0"/>
          </a:p>
          <a:p>
            <a:pPr algn="ctr" indent="0" marL="0">
              <a:buNone/>
            </a:pPr>
            <a:r>
              <a:rPr lang="en-US" sz="950" i="1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(concentrated heat)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7132320" y="2103120"/>
            <a:ext cx="914400" cy="777240"/>
          </a:xfrm>
          <a:prstGeom prst="line">
            <a:avLst/>
          </a:prstGeom>
          <a:noFill/>
          <a:ln w="31750">
            <a:solidFill>
              <a:srgbClr val="E0A458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7406640" y="2103120"/>
            <a:ext cx="914400" cy="777240"/>
          </a:xfrm>
          <a:prstGeom prst="line">
            <a:avLst/>
          </a:prstGeom>
          <a:noFill/>
          <a:ln w="31750">
            <a:solidFill>
              <a:srgbClr val="E0A458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766560" y="4892040"/>
            <a:ext cx="21031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50" i="1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Oblique rays</a:t>
            </a:r>
            <a:endParaRPr lang="en-US" sz="950" dirty="0"/>
          </a:p>
          <a:p>
            <a:pPr algn="ctr" indent="0" marL="0">
              <a:buNone/>
            </a:pPr>
            <a:r>
              <a:rPr lang="en-US" sz="950" i="1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(spread out, less heat)</a:t>
            </a:r>
            <a:endParaRPr lang="en-US" sz="950" dirty="0"/>
          </a:p>
        </p:txBody>
      </p:sp>
      <p:sp>
        <p:nvSpPr>
          <p:cNvPr id="20" name="Text 17"/>
          <p:cNvSpPr/>
          <p:nvPr/>
        </p:nvSpPr>
        <p:spPr>
          <a:xfrm>
            <a:off x="8686800" y="38404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HOT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7132320" y="173736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COLD</a:t>
            </a:r>
            <a:endParaRPr lang="en-US" sz="1300" dirty="0"/>
          </a:p>
        </p:txBody>
      </p:sp>
      <p:sp>
        <p:nvSpPr>
          <p:cNvPr id="22" name="Text 19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22</a:t>
            </a:r>
            <a:endParaRPr lang="en-US" sz="1000" dirty="0"/>
          </a:p>
        </p:txBody>
      </p:sp>
      <p:sp>
        <p:nvSpPr>
          <p:cNvPr id="23" name="Text 20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Climates of India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6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6459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50" b="1" spc="200" kern="0" dirty="0">
                <a:solidFill>
                  <a:srgbClr val="C165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FACTOR B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365760"/>
            <a:ext cx="11091672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8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Altitude — Height Above Sea Level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5760720" cy="4206240"/>
          </a:xfrm>
          <a:prstGeom prst="roundRect">
            <a:avLst>
              <a:gd name="adj" fmla="val 1957"/>
            </a:avLst>
          </a:prstGeom>
          <a:solidFill>
            <a:srgbClr val="1B3A4B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22960" y="3931920"/>
            <a:ext cx="2103120" cy="1554480"/>
          </a:xfrm>
          <a:prstGeom prst="triangle">
            <a:avLst/>
          </a:prstGeom>
          <a:solidFill>
            <a:srgbClr val="2A4F5E"/>
          </a:solidFill>
          <a:ln/>
        </p:spPr>
      </p:sp>
      <p:sp>
        <p:nvSpPr>
          <p:cNvPr id="6" name="Shape 4"/>
          <p:cNvSpPr/>
          <p:nvPr/>
        </p:nvSpPr>
        <p:spPr>
          <a:xfrm>
            <a:off x="2286000" y="3017520"/>
            <a:ext cx="2377440" cy="2468880"/>
          </a:xfrm>
          <a:prstGeom prst="triangle">
            <a:avLst/>
          </a:prstGeom>
          <a:solidFill>
            <a:srgbClr val="3D6478"/>
          </a:solidFill>
          <a:ln/>
        </p:spPr>
      </p:sp>
      <p:sp>
        <p:nvSpPr>
          <p:cNvPr id="7" name="Shape 5"/>
          <p:cNvSpPr/>
          <p:nvPr/>
        </p:nvSpPr>
        <p:spPr>
          <a:xfrm>
            <a:off x="3931920" y="3566160"/>
            <a:ext cx="2103120" cy="1920240"/>
          </a:xfrm>
          <a:prstGeom prst="triangle">
            <a:avLst/>
          </a:prstGeom>
          <a:solidFill>
            <a:srgbClr val="2A4F5E"/>
          </a:solidFill>
          <a:ln/>
        </p:spPr>
      </p:sp>
      <p:sp>
        <p:nvSpPr>
          <p:cNvPr id="8" name="Shape 6"/>
          <p:cNvSpPr/>
          <p:nvPr/>
        </p:nvSpPr>
        <p:spPr>
          <a:xfrm>
            <a:off x="2880360" y="3017520"/>
            <a:ext cx="822960" cy="502920"/>
          </a:xfrm>
          <a:prstGeom prst="triangle">
            <a:avLst/>
          </a:prstGeom>
          <a:solidFill>
            <a:srgbClr val="FFFFFF"/>
          </a:solidFill>
          <a:ln/>
        </p:spPr>
      </p:sp>
      <p:sp>
        <p:nvSpPr>
          <p:cNvPr id="9" name="Text 7"/>
          <p:cNvSpPr/>
          <p:nvPr/>
        </p:nvSpPr>
        <p:spPr>
          <a:xfrm>
            <a:off x="822960" y="1783080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Hill Stations at Height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22960" y="2240280"/>
            <a:ext cx="5212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i="1" dirty="0">
                <a:solidFill>
                  <a:srgbClr val="DCED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Munnar • Ooty • Mahabaleshwar • Mount Abu • Shimla • Nainital • Darjeeling • Tawang • Shillong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822960" y="5257800"/>
            <a:ext cx="5212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A45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altitude → cooler temperature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6675120" y="155448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B3A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does temperature drop with altitude?</a:t>
            </a:r>
            <a:endParaRPr lang="en-US" sz="1700" dirty="0"/>
          </a:p>
        </p:txBody>
      </p:sp>
      <p:sp>
        <p:nvSpPr>
          <p:cNvPr id="13" name="Shape 11"/>
          <p:cNvSpPr/>
          <p:nvPr/>
        </p:nvSpPr>
        <p:spPr>
          <a:xfrm>
            <a:off x="6675120" y="2194560"/>
            <a:ext cx="457200" cy="457200"/>
          </a:xfrm>
          <a:prstGeom prst="ellipse">
            <a:avLst/>
          </a:prstGeom>
          <a:solidFill>
            <a:srgbClr val="C1652F"/>
          </a:solidFill>
          <a:ln/>
        </p:spPr>
      </p:sp>
      <p:sp>
        <p:nvSpPr>
          <p:cNvPr id="14" name="Text 12"/>
          <p:cNvSpPr/>
          <p:nvPr/>
        </p:nvSpPr>
        <p:spPr>
          <a:xfrm>
            <a:off x="6675120" y="21945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7269480" y="2148840"/>
            <a:ext cx="43434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Atmospheric pressure (and air density) decreases as altitude increases. Less dense air is cooler.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675120" y="3657600"/>
            <a:ext cx="457200" cy="457200"/>
          </a:xfrm>
          <a:prstGeom prst="ellipse">
            <a:avLst/>
          </a:prstGeom>
          <a:solidFill>
            <a:srgbClr val="C1652F"/>
          </a:solidFill>
          <a:ln/>
        </p:spPr>
      </p:sp>
      <p:sp>
        <p:nvSpPr>
          <p:cNvPr id="17" name="Text 15"/>
          <p:cNvSpPr/>
          <p:nvPr/>
        </p:nvSpPr>
        <p:spPr>
          <a:xfrm>
            <a:off x="6675120" y="365760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7269480" y="3611880"/>
            <a:ext cx="43434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35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Sun heats the Earth's surface — the farther from the surface, the less hot the air. Himalayan peaks stay below freezing, keeping them snow-covered.</a:t>
            </a:r>
            <a:endParaRPr lang="en-US" sz="1350" dirty="0"/>
          </a:p>
        </p:txBody>
      </p:sp>
      <p:sp>
        <p:nvSpPr>
          <p:cNvPr id="19" name="Shape 17"/>
          <p:cNvSpPr/>
          <p:nvPr/>
        </p:nvSpPr>
        <p:spPr>
          <a:xfrm>
            <a:off x="6675120" y="5212080"/>
            <a:ext cx="4937760" cy="914400"/>
          </a:xfrm>
          <a:prstGeom prst="roundRect">
            <a:avLst>
              <a:gd name="adj" fmla="val 9000"/>
            </a:avLst>
          </a:prstGeom>
          <a:solidFill>
            <a:srgbClr val="DCEDEE"/>
          </a:solidFill>
          <a:ln/>
          <a:effectLst>
            <a:outerShdw sx="100000" sy="100000" kx="0" ky="0" algn="bl" rotWithShape="0" blurRad="101600" dist="38100" dir="5400000">
              <a:srgbClr val="1B3A4B">
                <a:alpha val="18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6858000" y="5321808"/>
            <a:ext cx="45720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50" b="1" dirty="0">
                <a:solidFill>
                  <a:srgbClr val="1B3A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Compare: </a:t>
            </a:r>
            <a:pPr indent="0" marL="0">
              <a:lnSpc>
                <a:spcPct val="115000"/>
              </a:lnSpc>
              <a:buNone/>
            </a:pPr>
            <a:r>
              <a:rPr lang="en-US" sz="1250" dirty="0">
                <a:solidFill>
                  <a:srgbClr val="1F2A2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Ooty summer range 10–25°C vs. Coimbatore (same latitude) 25–38°C — altitude makes the difference!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11000232" y="644652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22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48640" y="6446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4A5A5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Climates of India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2026-08-17T05:05:48Z</dcterms:created>
  <dcterms:modified xsi:type="dcterms:W3CDTF">2026-08-17T05:05:48Z</dcterms:modified>
</cp:coreProperties>
</file>