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3"/>
    <p:sldId id="260" r:id="rId4"/>
    <p:sldId id="257" r:id="rId5"/>
    <p:sldId id="258" r:id="rId6"/>
    <p:sldId id="259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55552" y="387161"/>
            <a:ext cx="11191568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800" b="1">
                <a:solidFill>
                  <a:srgbClr val="FFFFFF"/>
                </a:solidFill>
              </a:defRPr>
            </a:pPr>
            <a:r>
              <a:rPr u="sng" dirty="0">
                <a:solidFill>
                  <a:srgbClr val="FF0000"/>
                </a:solidFill>
              </a:rPr>
              <a:t>MENSTRUAL CYCLE</a:t>
            </a:r>
            <a:r>
              <a:rPr lang="en-US" u="sng" dirty="0">
                <a:solidFill>
                  <a:srgbClr val="FF0000"/>
                </a:solidFill>
              </a:rPr>
              <a:t>	</a:t>
            </a:r>
            <a:r>
              <a:rPr u="sng" dirty="0">
                <a:solidFill>
                  <a:srgbClr val="FF0000"/>
                </a:solidFill>
              </a:rPr>
              <a:t>&amp; </a:t>
            </a:r>
            <a:r>
              <a:rPr lang="en-US" u="sng" dirty="0">
                <a:solidFill>
                  <a:srgbClr val="FF0000"/>
                </a:solidFill>
              </a:rPr>
              <a:t>FERTILIZATION</a:t>
            </a:r>
            <a:endParaRPr u="sng" dirty="0">
              <a:solidFill>
                <a:srgbClr val="FF0000"/>
              </a:solidFill>
            </a:endParaRPr>
          </a:p>
          <a:p>
            <a:pPr algn="ctr">
              <a:defRPr sz="1700">
                <a:solidFill>
                  <a:srgbClr val="EBE1F5"/>
                </a:solidFill>
              </a:defRPr>
            </a:pPr>
            <a:endParaRPr u="sng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31520" y="4709160"/>
            <a:ext cx="82296" cy="822960"/>
          </a:xfrm>
          <a:prstGeom prst="rect">
            <a:avLst/>
          </a:prstGeom>
          <a:solidFill>
            <a:srgbClr val="F4BE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73952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6978"/>
                </a:solidFill>
              </a:defRPr>
            </a:pPr>
            <a:r>
              <a:t>1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BC3BE46-54D4-9C89-0D64-5CC1A1C03E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91"/>
          <a:stretch>
            <a:fillRect/>
          </a:stretch>
        </p:blipFill>
        <p:spPr>
          <a:xfrm>
            <a:off x="623979" y="1611015"/>
            <a:ext cx="4611329" cy="475177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150AB67-673D-64DF-8E53-E34CA7325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9287" y="1708794"/>
            <a:ext cx="5981252" cy="398594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9D0803-A11B-8594-A688-C7103F29A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891" y="194657"/>
            <a:ext cx="7510862" cy="646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484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FFF9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6A46A0"/>
                </a:solidFill>
              </a:defRPr>
            </a:pPr>
            <a:r>
              <a:t>4. What happens inside the ovary?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696978"/>
                </a:solidFill>
              </a:defRPr>
            </a:pPr>
            <a:r>
              <a:t>One follicle usually becomes dominant and releases the secondary oocyte at ovulation.</a:t>
            </a:r>
          </a:p>
        </p:txBody>
      </p:sp>
      <p:sp>
        <p:nvSpPr>
          <p:cNvPr id="5" name="Oval 4"/>
          <p:cNvSpPr/>
          <p:nvPr/>
        </p:nvSpPr>
        <p:spPr>
          <a:xfrm>
            <a:off x="502920" y="1874519"/>
            <a:ext cx="1508760" cy="1508760"/>
          </a:xfrm>
          <a:prstGeom prst="ellipse">
            <a:avLst/>
          </a:prstGeom>
          <a:solidFill>
            <a:srgbClr val="E85D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Small follicle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011680" y="2624328"/>
            <a:ext cx="822959" cy="0"/>
          </a:xfrm>
          <a:prstGeom prst="line">
            <a:avLst/>
          </a:prstGeom>
          <a:ln w="25400">
            <a:solidFill>
              <a:srgbClr val="69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2834639" y="1874519"/>
            <a:ext cx="1508760" cy="1508760"/>
          </a:xfrm>
          <a:prstGeom prst="ellipse">
            <a:avLst/>
          </a:prstGeom>
          <a:solidFill>
            <a:srgbClr val="34A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Growing follicle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43400" y="2624328"/>
            <a:ext cx="822959" cy="0"/>
          </a:xfrm>
          <a:prstGeom prst="line">
            <a:avLst/>
          </a:prstGeom>
          <a:ln w="25400">
            <a:solidFill>
              <a:srgbClr val="69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5166359" y="1874519"/>
            <a:ext cx="1508760" cy="1508760"/>
          </a:xfrm>
          <a:prstGeom prst="ellipse">
            <a:avLst/>
          </a:prstGeom>
          <a:solidFill>
            <a:srgbClr val="F4BE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Mature follicle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675119" y="2624328"/>
            <a:ext cx="822960" cy="0"/>
          </a:xfrm>
          <a:prstGeom prst="line">
            <a:avLst/>
          </a:prstGeom>
          <a:ln w="25400">
            <a:solidFill>
              <a:srgbClr val="69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7498079" y="1874519"/>
            <a:ext cx="1508760" cy="1508760"/>
          </a:xfrm>
          <a:prstGeom prst="ellipse">
            <a:avLst/>
          </a:prstGeom>
          <a:solidFill>
            <a:srgbClr val="F285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OVULATION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9006840" y="2624328"/>
            <a:ext cx="822960" cy="0"/>
          </a:xfrm>
          <a:prstGeom prst="line">
            <a:avLst/>
          </a:prstGeom>
          <a:ln w="25400">
            <a:solidFill>
              <a:srgbClr val="69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9829800" y="1874519"/>
            <a:ext cx="1508760" cy="1508760"/>
          </a:xfrm>
          <a:prstGeom prst="ellipse">
            <a:avLst/>
          </a:prstGeom>
          <a:solidFill>
            <a:srgbClr val="6A46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Corpus luteum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069080"/>
            <a:ext cx="1024128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32303C"/>
                </a:solidFill>
              </a:defRPr>
            </a:pPr>
            <a:r>
              <a:t>• FSH encourages a group of follicles to grow.</a:t>
            </a:r>
          </a:p>
          <a:p>
            <a:pPr>
              <a:spcAft>
                <a:spcPts val="800"/>
              </a:spcAft>
              <a:defRPr sz="1500">
                <a:solidFill>
                  <a:srgbClr val="32303C"/>
                </a:solidFill>
              </a:defRPr>
            </a:pPr>
            <a:r>
              <a:t>• The dominant follicle makes more oestradiol.</a:t>
            </a:r>
          </a:p>
          <a:p>
            <a:pPr>
              <a:spcAft>
                <a:spcPts val="800"/>
              </a:spcAft>
              <a:defRPr sz="1500">
                <a:solidFill>
                  <a:srgbClr val="32303C"/>
                </a:solidFill>
              </a:defRPr>
            </a:pPr>
            <a:r>
              <a:t>• The LH surge triggers ovulation.</a:t>
            </a:r>
          </a:p>
          <a:p>
            <a:pPr>
              <a:spcAft>
                <a:spcPts val="800"/>
              </a:spcAft>
              <a:defRPr sz="1500">
                <a:solidFill>
                  <a:srgbClr val="32303C"/>
                </a:solidFill>
              </a:defRPr>
            </a:pPr>
            <a:r>
              <a:t>• After ovulation, the empty follicle becomes the corpus luteum and produces progesterone.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72800" y="6473952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6978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9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359367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6A46A0"/>
                </a:solidFill>
              </a:defRPr>
            </a:pPr>
            <a:r>
              <a:rPr dirty="0"/>
              <a:t>1. The menstrual cycle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828800"/>
            <a:ext cx="2514600" cy="1234440"/>
          </a:xfrm>
          <a:prstGeom prst="roundRect">
            <a:avLst/>
          </a:prstGeom>
          <a:solidFill>
            <a:srgbClr val="E85D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rPr dirty="0"/>
              <a:t>MENSTRUAL</a:t>
            </a:r>
            <a:br>
              <a:rPr dirty="0"/>
            </a:br>
            <a:r>
              <a:rPr dirty="0"/>
              <a:t>Days 1–5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108960" y="2441448"/>
            <a:ext cx="338328" cy="0"/>
          </a:xfrm>
          <a:prstGeom prst="line">
            <a:avLst/>
          </a:prstGeom>
          <a:ln w="25400">
            <a:solidFill>
              <a:srgbClr val="69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3447288" y="1828800"/>
            <a:ext cx="2514600" cy="1234440"/>
          </a:xfrm>
          <a:prstGeom prst="roundRect">
            <a:avLst/>
          </a:prstGeom>
          <a:solidFill>
            <a:srgbClr val="34A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rPr dirty="0"/>
              <a:t>FOLLICULAR</a:t>
            </a:r>
            <a:br>
              <a:rPr dirty="0"/>
            </a:br>
            <a:r>
              <a:rPr dirty="0"/>
              <a:t>Days 1–13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961888" y="2441448"/>
            <a:ext cx="338328" cy="0"/>
          </a:xfrm>
          <a:prstGeom prst="line">
            <a:avLst/>
          </a:prstGeom>
          <a:ln w="25400">
            <a:solidFill>
              <a:srgbClr val="69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6300216" y="1828800"/>
            <a:ext cx="2514600" cy="1234440"/>
          </a:xfrm>
          <a:prstGeom prst="roundRect">
            <a:avLst/>
          </a:prstGeom>
          <a:solidFill>
            <a:srgbClr val="F4BE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OVULATION</a:t>
            </a:r>
            <a:br/>
            <a:r>
              <a:t>~Day 14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814816" y="2441448"/>
            <a:ext cx="338328" cy="0"/>
          </a:xfrm>
          <a:prstGeom prst="line">
            <a:avLst/>
          </a:prstGeom>
          <a:ln w="25400">
            <a:solidFill>
              <a:srgbClr val="69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9153144" y="1828800"/>
            <a:ext cx="2514600" cy="1234440"/>
          </a:xfrm>
          <a:prstGeom prst="roundRect">
            <a:avLst/>
          </a:prstGeom>
          <a:solidFill>
            <a:srgbClr val="6A46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rPr dirty="0"/>
              <a:t>LUTEAL</a:t>
            </a:r>
            <a:br>
              <a:rPr dirty="0"/>
            </a:br>
            <a:r>
              <a:rPr dirty="0"/>
              <a:t>Days 15–28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05840" y="3794760"/>
            <a:ext cx="47548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6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600" b="1">
                <a:solidFill>
                  <a:srgbClr val="34A4A4"/>
                </a:solidFill>
              </a:defRPr>
            </a:pPr>
            <a:r>
              <a:t>What changes in the ovary?</a:t>
            </a:r>
          </a:p>
          <a:p>
            <a:pPr>
              <a:defRPr sz="1700">
                <a:solidFill>
                  <a:srgbClr val="32303C"/>
                </a:solidFill>
              </a:defRPr>
            </a:pPr>
            <a:r>
              <a:t>Follicle grows → mature follicle → ovulation → corpus luteum forms.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05840" y="3794760"/>
            <a:ext cx="82296" cy="1325880"/>
          </a:xfrm>
          <a:prstGeom prst="rect">
            <a:avLst/>
          </a:prstGeom>
          <a:solidFill>
            <a:srgbClr val="34A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400800" y="3794760"/>
            <a:ext cx="47548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6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600" b="1">
                <a:solidFill>
                  <a:srgbClr val="E85D89"/>
                </a:solidFill>
              </a:defRPr>
            </a:pPr>
            <a:r>
              <a:t>What changes in the uterus?</a:t>
            </a:r>
          </a:p>
          <a:p>
            <a:pPr>
              <a:defRPr sz="1700">
                <a:solidFill>
                  <a:srgbClr val="32303C"/>
                </a:solidFill>
              </a:defRPr>
            </a:pPr>
            <a:r>
              <a:t>Lining is shed → rebuilt → prepared for possible implantation.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0" y="3794760"/>
            <a:ext cx="82296" cy="1325880"/>
          </a:xfrm>
          <a:prstGeom prst="rect">
            <a:avLst/>
          </a:prstGeom>
          <a:solidFill>
            <a:srgbClr val="E85D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972800" y="6473952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6978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9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6A46A0"/>
                </a:solidFill>
              </a:defRPr>
            </a:pPr>
            <a:r>
              <a:t>2. The four phases — easy to remember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507492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E6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600" b="1">
                <a:solidFill>
                  <a:srgbClr val="E85D89"/>
                </a:solidFill>
              </a:defRPr>
            </a:pPr>
            <a:r>
              <a:rPr dirty="0"/>
              <a:t>1. Menstrual</a:t>
            </a:r>
          </a:p>
          <a:p>
            <a:pPr marL="285750" indent="-285750">
              <a:buFont typeface="Arial" panose="020B0604020202020204" pitchFamily="34" charset="0"/>
              <a:buChar char="•"/>
              <a:defRPr sz="1600">
                <a:solidFill>
                  <a:srgbClr val="32303C"/>
                </a:solidFill>
              </a:defRPr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  <a:defRPr sz="1600">
                <a:solidFill>
                  <a:srgbClr val="32303C"/>
                </a:solidFill>
              </a:defRPr>
            </a:pPr>
            <a:r>
              <a:rPr lang="en-US" dirty="0"/>
              <a:t>Endometrium l</a:t>
            </a:r>
            <a:r>
              <a:rPr dirty="0"/>
              <a:t>ining sheds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  <a:defRPr sz="1600">
                <a:solidFill>
                  <a:srgbClr val="32303C"/>
                </a:solidFill>
              </a:defRPr>
            </a:pPr>
            <a:r>
              <a:rPr lang="en-IN" dirty="0"/>
              <a:t>O</a:t>
            </a:r>
            <a:r>
              <a:rPr dirty="0"/>
              <a:t>estrogen and progesterone are low.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  <a:defRPr sz="1600">
                <a:solidFill>
                  <a:srgbClr val="32303C"/>
                </a:solidFill>
              </a:defRPr>
            </a:pPr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685800" y="1417320"/>
            <a:ext cx="82296" cy="1737360"/>
          </a:xfrm>
          <a:prstGeom prst="rect">
            <a:avLst/>
          </a:prstGeom>
          <a:solidFill>
            <a:srgbClr val="E85D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263640" y="1417320"/>
            <a:ext cx="507492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E6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600" b="1">
                <a:solidFill>
                  <a:srgbClr val="34A4A4"/>
                </a:solidFill>
              </a:defRPr>
            </a:pPr>
            <a:r>
              <a:rPr dirty="0"/>
              <a:t>2. Follicular</a:t>
            </a:r>
          </a:p>
          <a:p>
            <a:pPr marL="285750" indent="-285750">
              <a:buFont typeface="Arial" panose="020B0604020202020204" pitchFamily="34" charset="0"/>
              <a:buChar char="•"/>
              <a:defRPr sz="1600">
                <a:solidFill>
                  <a:srgbClr val="32303C"/>
                </a:solidFill>
              </a:defRPr>
            </a:pPr>
            <a:r>
              <a:rPr dirty="0"/>
              <a:t>FSH helps follicles grow</a:t>
            </a:r>
            <a:r>
              <a:rPr lang="en-US" dirty="0"/>
              <a:t>: Primary follicle matures into graafian follicle. </a:t>
            </a:r>
            <a:r>
              <a:rPr dirty="0"/>
              <a:t> 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  <a:defRPr sz="1600">
                <a:solidFill>
                  <a:srgbClr val="32303C"/>
                </a:solidFill>
              </a:defRPr>
            </a:pPr>
            <a:r>
              <a:rPr lang="en-IN" dirty="0"/>
              <a:t>O</a:t>
            </a:r>
            <a:r>
              <a:rPr dirty="0"/>
              <a:t>estrogen rises.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  <a:defRPr sz="1600">
                <a:solidFill>
                  <a:srgbClr val="32303C"/>
                </a:solidFill>
              </a:defRPr>
            </a:pPr>
            <a:endParaRPr dirty="0"/>
          </a:p>
        </p:txBody>
      </p:sp>
      <p:sp>
        <p:nvSpPr>
          <p:cNvPr id="8" name="Rectangle 7"/>
          <p:cNvSpPr/>
          <p:nvPr/>
        </p:nvSpPr>
        <p:spPr>
          <a:xfrm>
            <a:off x="6263640" y="1417320"/>
            <a:ext cx="82296" cy="1737360"/>
          </a:xfrm>
          <a:prstGeom prst="rect">
            <a:avLst/>
          </a:prstGeom>
          <a:solidFill>
            <a:srgbClr val="34A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85800" y="3566160"/>
            <a:ext cx="507492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E6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600" b="1">
                <a:solidFill>
                  <a:srgbClr val="F4BE49"/>
                </a:solidFill>
              </a:defRPr>
            </a:pPr>
            <a:r>
              <a:rPr dirty="0"/>
              <a:t>3. Ovulation</a:t>
            </a:r>
          </a:p>
          <a:p>
            <a:pPr marL="285750" indent="-285750">
              <a:buFont typeface="Arial" panose="020B0604020202020204" pitchFamily="34" charset="0"/>
              <a:buChar char="•"/>
              <a:defRPr sz="1600">
                <a:solidFill>
                  <a:srgbClr val="32303C"/>
                </a:solidFill>
              </a:defRPr>
            </a:pPr>
            <a:r>
              <a:rPr lang="en-US" dirty="0"/>
              <a:t>Graafian follicle ruptures. </a:t>
            </a:r>
          </a:p>
          <a:p>
            <a:pPr marL="285750" indent="-285750">
              <a:buFont typeface="Arial" panose="020B0604020202020204" pitchFamily="34" charset="0"/>
              <a:buChar char="•"/>
              <a:defRPr sz="1600">
                <a:solidFill>
                  <a:srgbClr val="32303C"/>
                </a:solidFill>
              </a:defRPr>
            </a:pPr>
            <a:r>
              <a:rPr lang="en-IN" dirty="0"/>
              <a:t>The oocyte is released.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  <a:defRPr sz="1600">
                <a:solidFill>
                  <a:srgbClr val="32303C"/>
                </a:solidFill>
              </a:defRPr>
            </a:pPr>
            <a:r>
              <a:rPr dirty="0"/>
              <a:t>High </a:t>
            </a:r>
            <a:r>
              <a:rPr dirty="0" err="1"/>
              <a:t>oestrogen</a:t>
            </a:r>
            <a:r>
              <a:rPr dirty="0"/>
              <a:t> leads to the LH surge</a:t>
            </a:r>
            <a:r>
              <a:rPr lang="en-US" dirty="0"/>
              <a:t>. </a:t>
            </a:r>
            <a:endParaRPr dirty="0"/>
          </a:p>
        </p:txBody>
      </p:sp>
      <p:sp>
        <p:nvSpPr>
          <p:cNvPr id="10" name="Rectangle 9"/>
          <p:cNvSpPr/>
          <p:nvPr/>
        </p:nvSpPr>
        <p:spPr>
          <a:xfrm>
            <a:off x="685800" y="3566160"/>
            <a:ext cx="82296" cy="1737360"/>
          </a:xfrm>
          <a:prstGeom prst="rect">
            <a:avLst/>
          </a:prstGeom>
          <a:solidFill>
            <a:srgbClr val="F4BE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263640" y="3566160"/>
            <a:ext cx="507492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E6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600" b="1">
                <a:solidFill>
                  <a:srgbClr val="6A46A0"/>
                </a:solidFill>
              </a:defRPr>
            </a:pPr>
            <a:r>
              <a:rPr dirty="0"/>
              <a:t>4. Luteal</a:t>
            </a:r>
          </a:p>
          <a:p>
            <a:pPr marL="285750" indent="-285750">
              <a:buFont typeface="Arial" panose="020B0604020202020204" pitchFamily="34" charset="0"/>
              <a:buChar char="•"/>
              <a:defRPr sz="1600">
                <a:solidFill>
                  <a:srgbClr val="32303C"/>
                </a:solidFill>
              </a:defRPr>
            </a:pPr>
            <a:r>
              <a:rPr dirty="0"/>
              <a:t>Corpus luteum makes progesterone; lining is maintained.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63640" y="3566160"/>
            <a:ext cx="82296" cy="1737360"/>
          </a:xfrm>
          <a:prstGeom prst="rect">
            <a:avLst/>
          </a:prstGeom>
          <a:solidFill>
            <a:srgbClr val="6A46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972800" y="6473952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6978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134">
            <a:extLst>
              <a:ext uri="{FF2B5EF4-FFF2-40B4-BE49-F238E27FC236}">
                <a16:creationId xmlns:a16="http://schemas.microsoft.com/office/drawing/2014/main" id="{63EF92CD-DC13-6CB8-4946-935657786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936" y="400496"/>
            <a:ext cx="6901108" cy="625365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9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6A46A0"/>
                </a:solidFill>
              </a:defRPr>
            </a:pPr>
            <a:r>
              <a:rPr dirty="0"/>
              <a:t>5. Meet the hormones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554480"/>
            <a:ext cx="251460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E6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600" b="1">
                <a:solidFill>
                  <a:srgbClr val="34A4A4"/>
                </a:solidFill>
              </a:defRPr>
            </a:pPr>
            <a:r>
              <a:t>FSH</a:t>
            </a:r>
          </a:p>
          <a:p>
            <a:pPr>
              <a:defRPr sz="1500">
                <a:solidFill>
                  <a:srgbClr val="32303C"/>
                </a:solidFill>
              </a:defRPr>
            </a:pPr>
            <a:r>
              <a:t>Helps ovarian follicles grow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554480"/>
            <a:ext cx="82296" cy="2377440"/>
          </a:xfrm>
          <a:prstGeom prst="rect">
            <a:avLst/>
          </a:prstGeom>
          <a:solidFill>
            <a:srgbClr val="34A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3474720" y="1554480"/>
            <a:ext cx="251460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E6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600" b="1">
                <a:solidFill>
                  <a:srgbClr val="F4BE49"/>
                </a:solidFill>
              </a:defRPr>
            </a:pPr>
            <a:r>
              <a:t>LH</a:t>
            </a:r>
          </a:p>
          <a:p>
            <a:pPr>
              <a:defRPr sz="1500">
                <a:solidFill>
                  <a:srgbClr val="32303C"/>
                </a:solidFill>
              </a:defRPr>
            </a:pPr>
            <a:r>
              <a:t>Triggers ovulation and supports the corpus luteum</a:t>
            </a:r>
          </a:p>
        </p:txBody>
      </p:sp>
      <p:sp>
        <p:nvSpPr>
          <p:cNvPr id="8" name="Rectangle 7"/>
          <p:cNvSpPr/>
          <p:nvPr/>
        </p:nvSpPr>
        <p:spPr>
          <a:xfrm>
            <a:off x="3474720" y="1554480"/>
            <a:ext cx="82296" cy="2377440"/>
          </a:xfrm>
          <a:prstGeom prst="rect">
            <a:avLst/>
          </a:prstGeom>
          <a:solidFill>
            <a:srgbClr val="F4BE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309360" y="1554480"/>
            <a:ext cx="251460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E6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600" b="1">
                <a:solidFill>
                  <a:srgbClr val="E85D89"/>
                </a:solidFill>
              </a:defRPr>
            </a:pPr>
            <a:r>
              <a:t>Oestrogen</a:t>
            </a:r>
          </a:p>
          <a:p>
            <a:pPr>
              <a:defRPr sz="1500">
                <a:solidFill>
                  <a:srgbClr val="32303C"/>
                </a:solidFill>
              </a:defRPr>
            </a:pPr>
            <a:r>
              <a:t>Helps rebuild/thicken the uterine lining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09360" y="1554480"/>
            <a:ext cx="82296" cy="2377440"/>
          </a:xfrm>
          <a:prstGeom prst="rect">
            <a:avLst/>
          </a:prstGeom>
          <a:solidFill>
            <a:srgbClr val="E85D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9144000" y="1554480"/>
            <a:ext cx="251460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E6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600" b="1">
                <a:solidFill>
                  <a:srgbClr val="6A46A0"/>
                </a:solidFill>
              </a:defRPr>
            </a:pPr>
            <a:r>
              <a:t>Progesterone</a:t>
            </a:r>
          </a:p>
          <a:p>
            <a:pPr>
              <a:defRPr sz="1500">
                <a:solidFill>
                  <a:srgbClr val="32303C"/>
                </a:solidFill>
              </a:defRPr>
            </a:pPr>
            <a:r>
              <a:t>Helps maintain and prepare the uterine lining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144000" y="1554480"/>
            <a:ext cx="82296" cy="2377440"/>
          </a:xfrm>
          <a:prstGeom prst="rect">
            <a:avLst/>
          </a:prstGeom>
          <a:solidFill>
            <a:srgbClr val="6A46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972800" y="6473952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6978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9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6A46A0"/>
                </a:solidFill>
              </a:defRPr>
            </a:pPr>
            <a:r>
              <a:t>6. Gamete formation (gametogenesis)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696978"/>
                </a:solidFill>
              </a:defRPr>
            </a:pPr>
            <a:r>
              <a:t>Gametes are haploid cells — they carry one set of chromosomes.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521208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E6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600" b="1">
                <a:solidFill>
                  <a:srgbClr val="E85D89"/>
                </a:solidFill>
              </a:defRPr>
            </a:pPr>
            <a:r>
              <a:t>♀ Oogenesis — egg development</a:t>
            </a:r>
          </a:p>
          <a:p>
            <a:pPr>
              <a:defRPr sz="1500">
                <a:solidFill>
                  <a:srgbClr val="32303C"/>
                </a:solidFill>
              </a:defRPr>
            </a:pPr>
            <a:r>
              <a:t>Occurs in the ovaries.</a:t>
            </a:r>
            <a:br/>
            <a:br/>
            <a:r>
              <a:t>• Begins before birth</a:t>
            </a:r>
            <a:br/>
            <a:r>
              <a:t>• Primary oocytes remain paused until puberty</a:t>
            </a:r>
            <a:br/>
            <a:r>
              <a:t>• Usually one secondary oocyte is ovulated in a cycle</a:t>
            </a:r>
            <a:br/>
            <a:r>
              <a:t>• Meiosis is completed only if fertilization occurs</a:t>
            </a:r>
            <a:br/>
            <a:br/>
            <a:r>
              <a:t>Outcome: one large functional ovum plus small polar bodies.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82296" cy="3566160"/>
          </a:xfrm>
          <a:prstGeom prst="rect">
            <a:avLst/>
          </a:prstGeom>
          <a:solidFill>
            <a:srgbClr val="E85D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263640" y="1417320"/>
            <a:ext cx="521208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E6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600" b="1">
                <a:solidFill>
                  <a:srgbClr val="34A4A4"/>
                </a:solidFill>
              </a:defRPr>
            </a:pPr>
            <a:r>
              <a:t>♂ Spermatogenesis — sperm development</a:t>
            </a:r>
          </a:p>
          <a:p>
            <a:pPr>
              <a:defRPr sz="1500">
                <a:solidFill>
                  <a:srgbClr val="32303C"/>
                </a:solidFill>
              </a:defRPr>
            </a:pPr>
            <a:r>
              <a:t>Occurs in seminiferous tubules of the testes.</a:t>
            </a:r>
            <a:br/>
            <a:br/>
            <a:r>
              <a:t>• Begins at puberty</a:t>
            </a:r>
            <a:br/>
            <a:r>
              <a:t>• Spermatogonia divide and enter meiosis</a:t>
            </a:r>
            <a:br/>
            <a:r>
              <a:t>• One primary spermatocyte produces four spermatids</a:t>
            </a:r>
            <a:br/>
            <a:r>
              <a:t>• Spermiogenesis changes spermatids into spermatozoa</a:t>
            </a:r>
            <a:br/>
            <a:br/>
            <a:r>
              <a:t>Outcome: four haploid sperm cells.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3640" y="1417320"/>
            <a:ext cx="82296" cy="3566160"/>
          </a:xfrm>
          <a:prstGeom prst="rect">
            <a:avLst/>
          </a:prstGeom>
          <a:solidFill>
            <a:srgbClr val="34A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0" y="6473952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6978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9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6A46A0"/>
                </a:solidFill>
              </a:defRPr>
            </a:pPr>
            <a:r>
              <a:t>7. Spermatogenesis — step by step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696978"/>
                </a:solidFill>
              </a:defRPr>
            </a:pPr>
            <a:r>
              <a:t>A simple pathway from germ cell to mature spermatozoon.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0040" y="1828800"/>
            <a:ext cx="1874519" cy="1051560"/>
          </a:xfrm>
          <a:prstGeom prst="roundRect">
            <a:avLst/>
          </a:prstGeom>
          <a:solidFill>
            <a:srgbClr val="E85D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Spermatogonium</a:t>
            </a:r>
            <a:br/>
            <a:r>
              <a:t>2n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194560" y="2350008"/>
            <a:ext cx="484632" cy="0"/>
          </a:xfrm>
          <a:prstGeom prst="line">
            <a:avLst/>
          </a:prstGeom>
          <a:ln w="25400">
            <a:solidFill>
              <a:srgbClr val="69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2679192" y="1828800"/>
            <a:ext cx="1874519" cy="1051560"/>
          </a:xfrm>
          <a:prstGeom prst="roundRect">
            <a:avLst/>
          </a:prstGeom>
          <a:solidFill>
            <a:srgbClr val="34A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Primary</a:t>
            </a:r>
            <a:br/>
            <a:r>
              <a:t>spermatocyte 2n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553712" y="2350008"/>
            <a:ext cx="484632" cy="0"/>
          </a:xfrm>
          <a:prstGeom prst="line">
            <a:avLst/>
          </a:prstGeom>
          <a:ln w="25400">
            <a:solidFill>
              <a:srgbClr val="69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5038344" y="1828800"/>
            <a:ext cx="1874519" cy="1051560"/>
          </a:xfrm>
          <a:prstGeom prst="roundRect">
            <a:avLst/>
          </a:prstGeom>
          <a:solidFill>
            <a:srgbClr val="F4BE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Secondary</a:t>
            </a:r>
            <a:br/>
            <a:r>
              <a:t>spermatocytes n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912864" y="2350008"/>
            <a:ext cx="484632" cy="0"/>
          </a:xfrm>
          <a:prstGeom prst="line">
            <a:avLst/>
          </a:prstGeom>
          <a:ln w="25400">
            <a:solidFill>
              <a:srgbClr val="69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7397496" y="1828800"/>
            <a:ext cx="1874519" cy="1051560"/>
          </a:xfrm>
          <a:prstGeom prst="roundRect">
            <a:avLst/>
          </a:prstGeom>
          <a:solidFill>
            <a:srgbClr val="F285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Spermatids</a:t>
            </a:r>
            <a:br/>
            <a:r>
              <a:t>n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9272016" y="2350008"/>
            <a:ext cx="484632" cy="0"/>
          </a:xfrm>
          <a:prstGeom prst="line">
            <a:avLst/>
          </a:prstGeom>
          <a:ln w="25400">
            <a:solidFill>
              <a:srgbClr val="69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9756648" y="1828800"/>
            <a:ext cx="1874519" cy="1051560"/>
          </a:xfrm>
          <a:prstGeom prst="roundRect">
            <a:avLst/>
          </a:prstGeom>
          <a:solidFill>
            <a:srgbClr val="6A46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Spermatozoa</a:t>
            </a:r>
            <a:br/>
            <a:r>
              <a:t>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3657600"/>
            <a:ext cx="301752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6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600" b="1">
                <a:solidFill>
                  <a:srgbClr val="E85D89"/>
                </a:solidFill>
              </a:defRPr>
            </a:pPr>
            <a:r>
              <a:t>Mitosis</a:t>
            </a:r>
          </a:p>
          <a:p>
            <a:pPr>
              <a:defRPr sz="1400">
                <a:solidFill>
                  <a:srgbClr val="32303C"/>
                </a:solidFill>
              </a:defRPr>
            </a:pPr>
            <a:r>
              <a:t>Maintains the germ-cell population and supplies cells for meiosis.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14400" y="3657600"/>
            <a:ext cx="82296" cy="1325880"/>
          </a:xfrm>
          <a:prstGeom prst="rect">
            <a:avLst/>
          </a:prstGeom>
          <a:solidFill>
            <a:srgbClr val="E85D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4572000" y="3657600"/>
            <a:ext cx="301752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6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600" b="1">
                <a:solidFill>
                  <a:srgbClr val="34A4A4"/>
                </a:solidFill>
              </a:defRPr>
            </a:pPr>
            <a:r>
              <a:t>Meiosis</a:t>
            </a:r>
          </a:p>
          <a:p>
            <a:pPr>
              <a:defRPr sz="1400">
                <a:solidFill>
                  <a:srgbClr val="32303C"/>
                </a:solidFill>
              </a:defRPr>
            </a:pPr>
            <a:r>
              <a:t>Reduces chromosome number from diploid (2n) to haploid (n).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0" y="3657600"/>
            <a:ext cx="82296" cy="1325880"/>
          </a:xfrm>
          <a:prstGeom prst="rect">
            <a:avLst/>
          </a:prstGeom>
          <a:solidFill>
            <a:srgbClr val="34A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8229600" y="3657600"/>
            <a:ext cx="301752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6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600" b="1">
                <a:solidFill>
                  <a:srgbClr val="6A46A0"/>
                </a:solidFill>
              </a:defRPr>
            </a:pPr>
            <a:r>
              <a:t>Spermiogenesis</a:t>
            </a:r>
          </a:p>
          <a:p>
            <a:pPr>
              <a:defRPr sz="1400">
                <a:solidFill>
                  <a:srgbClr val="32303C"/>
                </a:solidFill>
              </a:defRPr>
            </a:pPr>
            <a:r>
              <a:t>Reshapes spermatids into streamlined spermatozoa with a head, middle piece and tail.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229600" y="3657600"/>
            <a:ext cx="82296" cy="1325880"/>
          </a:xfrm>
          <a:prstGeom prst="rect">
            <a:avLst/>
          </a:prstGeom>
          <a:solidFill>
            <a:srgbClr val="6A46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972800" y="6473952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6978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9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6A46A0"/>
                </a:solidFill>
              </a:defRPr>
            </a:pPr>
            <a:r>
              <a:t>8. Oogenesis + final recap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696978"/>
                </a:solidFill>
              </a:defRPr>
            </a:pPr>
            <a:r>
              <a:t>The two gamete-forming pathways use meiosis, but their timing and outcomes are different.</a:t>
            </a:r>
          </a:p>
        </p:txBody>
      </p:sp>
      <p:sp>
        <p:nvSpPr>
          <p:cNvPr id="5" name="Oval 4"/>
          <p:cNvSpPr/>
          <p:nvPr/>
        </p:nvSpPr>
        <p:spPr>
          <a:xfrm>
            <a:off x="640080" y="1508760"/>
            <a:ext cx="1508760" cy="822960"/>
          </a:xfrm>
          <a:prstGeom prst="ellipse">
            <a:avLst/>
          </a:prstGeom>
          <a:solidFill>
            <a:srgbClr val="E85D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Primary oocyte</a:t>
            </a:r>
            <a:br/>
            <a:r>
              <a:t>2n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389888" y="2331720"/>
            <a:ext cx="0" cy="320040"/>
          </a:xfrm>
          <a:prstGeom prst="line">
            <a:avLst/>
          </a:prstGeom>
          <a:ln>
            <a:solidFill>
              <a:srgbClr val="69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40080" y="2651760"/>
            <a:ext cx="1508760" cy="822960"/>
          </a:xfrm>
          <a:prstGeom prst="ellipse">
            <a:avLst/>
          </a:prstGeom>
          <a:solidFill>
            <a:srgbClr val="F285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Secondary oocyte</a:t>
            </a:r>
            <a:br/>
            <a:r>
              <a:t>n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89888" y="3474720"/>
            <a:ext cx="0" cy="320040"/>
          </a:xfrm>
          <a:prstGeom prst="line">
            <a:avLst/>
          </a:prstGeom>
          <a:ln>
            <a:solidFill>
              <a:srgbClr val="69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640080" y="3794760"/>
            <a:ext cx="1508760" cy="822960"/>
          </a:xfrm>
          <a:prstGeom prst="ellipse">
            <a:avLst/>
          </a:prstGeom>
          <a:solidFill>
            <a:srgbClr val="6A46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Ovum</a:t>
            </a:r>
            <a:br/>
            <a:r>
              <a:t>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560320" y="1417320"/>
            <a:ext cx="384048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E6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600" b="1">
                <a:solidFill>
                  <a:srgbClr val="6A46A0"/>
                </a:solidFill>
              </a:defRPr>
            </a:pPr>
            <a:r>
              <a:t>Remember the story</a:t>
            </a:r>
          </a:p>
          <a:p>
            <a:pPr>
              <a:defRPr sz="1500">
                <a:solidFill>
                  <a:srgbClr val="32303C"/>
                </a:solidFill>
              </a:defRPr>
            </a:pPr>
            <a:r>
              <a:t>FSH → follicle growth</a:t>
            </a:r>
            <a:br/>
            <a:r>
              <a:t>Oestradiol ↑ → uterine lining grows</a:t>
            </a:r>
            <a:br/>
            <a:r>
              <a:t>High oestradiol → LH surge</a:t>
            </a:r>
            <a:br/>
            <a:r>
              <a:t>LH surge → ovulation</a:t>
            </a:r>
            <a:br/>
            <a:r>
              <a:t>Corpus luteum → progesterone ↑</a:t>
            </a:r>
            <a:br/>
            <a:r>
              <a:t>Progesterone + oestradiol fall → menstruation if pregnancy does not occur.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60320" y="1417320"/>
            <a:ext cx="82296" cy="2926080"/>
          </a:xfrm>
          <a:prstGeom prst="rect">
            <a:avLst/>
          </a:prstGeom>
          <a:solidFill>
            <a:srgbClr val="6A46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6720840" y="1417320"/>
            <a:ext cx="4754880" cy="1188720"/>
          </a:xfrm>
          <a:prstGeom prst="roundRect">
            <a:avLst/>
          </a:prstGeom>
          <a:solidFill>
            <a:srgbClr val="FFF8E2"/>
          </a:solidFill>
          <a:ln>
            <a:solidFill>
              <a:srgbClr val="E6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600" b="1">
                <a:solidFill>
                  <a:srgbClr val="F4BE49"/>
                </a:solidFill>
              </a:defRPr>
            </a:pPr>
            <a:r>
              <a:t>Quick check</a:t>
            </a:r>
          </a:p>
          <a:p>
            <a:pPr>
              <a:defRPr sz="1600">
                <a:solidFill>
                  <a:srgbClr val="32303C"/>
                </a:solidFill>
              </a:defRPr>
            </a:pPr>
            <a:r>
              <a:t>Which hormone shows the dramatic mid-cycle surge?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720840" y="1417320"/>
            <a:ext cx="82296" cy="1188720"/>
          </a:xfrm>
          <a:prstGeom prst="rect">
            <a:avLst/>
          </a:prstGeom>
          <a:solidFill>
            <a:srgbClr val="F4BE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720840" y="2834640"/>
            <a:ext cx="4754880" cy="1188720"/>
          </a:xfrm>
          <a:prstGeom prst="roundRect">
            <a:avLst/>
          </a:prstGeom>
          <a:solidFill>
            <a:srgbClr val="EEFAF7"/>
          </a:solidFill>
          <a:ln>
            <a:solidFill>
              <a:srgbClr val="E6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600" b="1">
                <a:solidFill>
                  <a:srgbClr val="34A4A4"/>
                </a:solidFill>
              </a:defRPr>
            </a:pPr>
            <a:r>
              <a:t>Quick check</a:t>
            </a:r>
          </a:p>
          <a:p>
            <a:pPr>
              <a:defRPr sz="1600">
                <a:solidFill>
                  <a:srgbClr val="32303C"/>
                </a:solidFill>
              </a:defRPr>
            </a:pPr>
            <a:r>
              <a:t>What structure forms in the ovary after ovulation?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720840" y="2834640"/>
            <a:ext cx="82296" cy="1188720"/>
          </a:xfrm>
          <a:prstGeom prst="rect">
            <a:avLst/>
          </a:prstGeom>
          <a:solidFill>
            <a:srgbClr val="34A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720840" y="4251960"/>
            <a:ext cx="4754880" cy="1188720"/>
          </a:xfrm>
          <a:prstGeom prst="roundRect">
            <a:avLst/>
          </a:prstGeom>
          <a:solidFill>
            <a:srgbClr val="FAEEF6"/>
          </a:solidFill>
          <a:ln>
            <a:solidFill>
              <a:srgbClr val="E6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600" b="1">
                <a:solidFill>
                  <a:srgbClr val="E85D89"/>
                </a:solidFill>
              </a:defRPr>
            </a:pPr>
            <a:r>
              <a:t>Answer</a:t>
            </a:r>
          </a:p>
          <a:p>
            <a:pPr>
              <a:defRPr sz="1700">
                <a:solidFill>
                  <a:srgbClr val="32303C"/>
                </a:solidFill>
              </a:defRPr>
            </a:pPr>
            <a:r>
              <a:t>LH surge; corpus luteum. 🎯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20840" y="4251960"/>
            <a:ext cx="82296" cy="1188720"/>
          </a:xfrm>
          <a:prstGeom prst="rect">
            <a:avLst/>
          </a:prstGeom>
          <a:solidFill>
            <a:srgbClr val="E85D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972800" y="6473952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6978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553</Words>
  <Application>Microsoft Office PowerPoint</Application>
  <PresentationFormat>Widescreen</PresentationFormat>
  <Paragraphs>84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Sutapa Halder</dc:creator>
  <cp:keywords/>
  <dc:description>generated using python-pptx</dc:description>
  <cp:lastModifiedBy>SUTAPA HALDER</cp:lastModifiedBy>
  <cp:revision>2</cp:revision>
  <dcterms:created xsi:type="dcterms:W3CDTF">2013-01-27T09:14:16Z</dcterms:created>
  <dcterms:modified xsi:type="dcterms:W3CDTF">2026-08-21T18:24:04Z</dcterms:modified>
  <cp:category/>
</cp:coreProperties>
</file>