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1.png"/><Relationship Id="rId3" Type="http://schemas.openxmlformats.org/officeDocument/2006/relationships/image" Target="../media/image-6-1.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slideLayout" Target="../slideLayouts/slideLayout1.xml"/><Relationship Id="rId5"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slideLayout" Target="../slideLayouts/slideLayout1.xml"/><Relationship Id="rId6"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7A1F2B"/>
        </a:solidFill>
      </p:bgPr>
    </p:bg>
    <p:spTree>
      <p:nvGrpSpPr>
        <p:cNvPr id="1" name=""/>
        <p:cNvGrpSpPr/>
        <p:nvPr/>
      </p:nvGrpSpPr>
      <p:grpSpPr>
        <a:xfrm>
          <a:off x="0" y="0"/>
          <a:ext cx="0" cy="0"/>
          <a:chOff x="0" y="0"/>
          <a:chExt cx="0" cy="0"/>
        </a:xfrm>
      </p:grpSpPr>
      <p:sp>
        <p:nvSpPr>
          <p:cNvPr id="2" name="Shape 0"/>
          <p:cNvSpPr/>
          <p:nvPr/>
        </p:nvSpPr>
        <p:spPr>
          <a:xfrm>
            <a:off x="9692640" y="-2011680"/>
            <a:ext cx="5486400" cy="5486400"/>
          </a:xfrm>
          <a:prstGeom prst="ellipse">
            <a:avLst/>
          </a:prstGeom>
          <a:solidFill>
            <a:srgbClr val="551620"/>
          </a:solidFill>
          <a:ln/>
        </p:spPr>
      </p:sp>
      <p:sp>
        <p:nvSpPr>
          <p:cNvPr id="3" name="Shape 1"/>
          <p:cNvSpPr/>
          <p:nvPr/>
        </p:nvSpPr>
        <p:spPr>
          <a:xfrm>
            <a:off x="10607040" y="4206240"/>
            <a:ext cx="3840480" cy="3840480"/>
          </a:xfrm>
          <a:prstGeom prst="ellipse">
            <a:avLst/>
          </a:prstGeom>
          <a:solidFill>
            <a:srgbClr val="D99A2B"/>
          </a:solidFill>
          <a:ln/>
        </p:spPr>
      </p:sp>
      <p:sp>
        <p:nvSpPr>
          <p:cNvPr id="4" name="Shape 2"/>
          <p:cNvSpPr/>
          <p:nvPr/>
        </p:nvSpPr>
        <p:spPr>
          <a:xfrm>
            <a:off x="11247120" y="4846320"/>
            <a:ext cx="2560320" cy="2560320"/>
          </a:xfrm>
          <a:prstGeom prst="ellipse">
            <a:avLst/>
          </a:prstGeom>
          <a:solidFill>
            <a:srgbClr val="7A1F2B"/>
          </a:solidFill>
          <a:ln/>
        </p:spPr>
      </p:sp>
      <p:sp>
        <p:nvSpPr>
          <p:cNvPr id="5" name="Text 3"/>
          <p:cNvSpPr/>
          <p:nvPr/>
        </p:nvSpPr>
        <p:spPr>
          <a:xfrm>
            <a:off x="822960" y="1554480"/>
            <a:ext cx="4572000" cy="457200"/>
          </a:xfrm>
          <a:prstGeom prst="rect">
            <a:avLst/>
          </a:prstGeom>
          <a:noFill/>
          <a:ln/>
        </p:spPr>
        <p:txBody>
          <a:bodyPr wrap="square" lIns="0" tIns="0" rIns="0" bIns="0" rtlCol="0" anchor="ctr"/>
          <a:lstStyle/>
          <a:p>
            <a:pPr indent="0" marL="0">
              <a:buNone/>
            </a:pPr>
            <a:r>
              <a:rPr lang="en-US" sz="1500" b="1" spc="300" kern="0" dirty="0">
                <a:solidFill>
                  <a:srgbClr val="D99A2B"/>
                </a:solidFill>
                <a:latin typeface="Calibri" pitchFamily="34" charset="0"/>
                <a:ea typeface="Calibri" pitchFamily="34" charset="-122"/>
                <a:cs typeface="Calibri" pitchFamily="34" charset="-120"/>
              </a:rPr>
              <a:t>CHAPTER 8</a:t>
            </a:r>
            <a:endParaRPr lang="en-US" sz="1500" dirty="0"/>
          </a:p>
        </p:txBody>
      </p:sp>
      <p:sp>
        <p:nvSpPr>
          <p:cNvPr id="6" name="Text 4"/>
          <p:cNvSpPr/>
          <p:nvPr/>
        </p:nvSpPr>
        <p:spPr>
          <a:xfrm>
            <a:off x="777240" y="2011680"/>
            <a:ext cx="8686800" cy="2377440"/>
          </a:xfrm>
          <a:prstGeom prst="rect">
            <a:avLst/>
          </a:prstGeom>
          <a:noFill/>
          <a:ln/>
        </p:spPr>
        <p:txBody>
          <a:bodyPr wrap="square" lIns="0" tIns="0" rIns="0" bIns="0" rtlCol="0" anchor="ctr"/>
          <a:lstStyle/>
          <a:p>
            <a:pPr indent="0" marL="0">
              <a:lnSpc>
                <a:spcPct val="105000"/>
              </a:lnSpc>
              <a:buNone/>
            </a:pPr>
            <a:r>
              <a:rPr lang="en-US" sz="5400" b="1" dirty="0">
                <a:solidFill>
                  <a:srgbClr val="FFFFFF"/>
                </a:solidFill>
                <a:latin typeface="Cambria" pitchFamily="34" charset="0"/>
                <a:ea typeface="Cambria" pitchFamily="34" charset="-122"/>
                <a:cs typeface="Cambria" pitchFamily="34" charset="-120"/>
              </a:rPr>
              <a:t>How the Land</a:t>
            </a:r>
            <a:endParaRPr lang="en-US" sz="5400" dirty="0"/>
          </a:p>
          <a:p>
            <a:pPr indent="0" marL="0">
              <a:lnSpc>
                <a:spcPct val="105000"/>
              </a:lnSpc>
              <a:buNone/>
            </a:pPr>
            <a:r>
              <a:rPr lang="en-US" sz="5400" b="1" dirty="0">
                <a:solidFill>
                  <a:srgbClr val="FFFFFF"/>
                </a:solidFill>
                <a:latin typeface="Cambria" pitchFamily="34" charset="0"/>
                <a:ea typeface="Cambria" pitchFamily="34" charset="-122"/>
                <a:cs typeface="Cambria" pitchFamily="34" charset="-120"/>
              </a:rPr>
              <a:t>Becomes Sacred</a:t>
            </a:r>
            <a:endParaRPr lang="en-US" sz="5400" dirty="0"/>
          </a:p>
        </p:txBody>
      </p:sp>
      <p:sp>
        <p:nvSpPr>
          <p:cNvPr id="7" name="Shape 5"/>
          <p:cNvSpPr/>
          <p:nvPr/>
        </p:nvSpPr>
        <p:spPr>
          <a:xfrm>
            <a:off x="822960" y="4572000"/>
            <a:ext cx="502920" cy="54864"/>
          </a:xfrm>
          <a:prstGeom prst="rect">
            <a:avLst/>
          </a:prstGeom>
          <a:solidFill>
            <a:srgbClr val="D99A2B"/>
          </a:solidFill>
          <a:ln/>
        </p:spPr>
      </p:sp>
      <p:sp>
        <p:nvSpPr>
          <p:cNvPr id="8" name="Text 6"/>
          <p:cNvSpPr/>
          <p:nvPr/>
        </p:nvSpPr>
        <p:spPr>
          <a:xfrm>
            <a:off x="822960" y="4709160"/>
            <a:ext cx="7315200" cy="457200"/>
          </a:xfrm>
          <a:prstGeom prst="rect">
            <a:avLst/>
          </a:prstGeom>
          <a:noFill/>
          <a:ln/>
        </p:spPr>
        <p:txBody>
          <a:bodyPr wrap="square" lIns="0" tIns="0" rIns="0" bIns="0" rtlCol="0" anchor="ctr"/>
          <a:lstStyle/>
          <a:p>
            <a:pPr indent="0" marL="0">
              <a:buNone/>
            </a:pPr>
            <a:r>
              <a:rPr lang="en-US" sz="1500" dirty="0">
                <a:solidFill>
                  <a:srgbClr val="E8D2C6"/>
                </a:solidFill>
                <a:latin typeface="Calibri" pitchFamily="34" charset="0"/>
                <a:ea typeface="Calibri" pitchFamily="34" charset="-122"/>
                <a:cs typeface="Calibri" pitchFamily="34" charset="-120"/>
              </a:rPr>
              <a:t>Our Cultural Heritage and Knowledge Traditions  |  Grade 7</a:t>
            </a:r>
            <a:endParaRPr lang="en-US" sz="1500" dirty="0"/>
          </a:p>
        </p:txBody>
      </p:sp>
      <p:sp>
        <p:nvSpPr>
          <p:cNvPr id="9" name="Text 7"/>
          <p:cNvSpPr/>
          <p:nvPr/>
        </p:nvSpPr>
        <p:spPr>
          <a:xfrm>
            <a:off x="822960" y="5806440"/>
            <a:ext cx="7680960" cy="822960"/>
          </a:xfrm>
          <a:prstGeom prst="rect">
            <a:avLst/>
          </a:prstGeom>
          <a:noFill/>
          <a:ln/>
        </p:spPr>
        <p:txBody>
          <a:bodyPr wrap="square" lIns="0" tIns="0" rIns="0" bIns="0" rtlCol="0" anchor="ctr"/>
          <a:lstStyle/>
          <a:p>
            <a:pPr indent="0" marL="0">
              <a:lnSpc>
                <a:spcPct val="120000"/>
              </a:lnSpc>
              <a:buNone/>
            </a:pPr>
            <a:r>
              <a:rPr lang="en-US" sz="1250" i="1" dirty="0">
                <a:solidFill>
                  <a:srgbClr val="D9BFC4"/>
                </a:solidFill>
                <a:latin typeface="Calibri" pitchFamily="34" charset="0"/>
                <a:ea typeface="Calibri" pitchFamily="34" charset="-122"/>
                <a:cs typeface="Calibri" pitchFamily="34" charset="-120"/>
              </a:rPr>
              <a:t>“Ether, air, fire, water, earth, planets, all creatures, directions, trees and</a:t>
            </a:r>
            <a:endParaRPr lang="en-US" sz="1250" dirty="0"/>
          </a:p>
          <a:p>
            <a:pPr indent="0" marL="0">
              <a:lnSpc>
                <a:spcPct val="120000"/>
              </a:lnSpc>
              <a:buNone/>
            </a:pPr>
            <a:r>
              <a:rPr lang="en-US" sz="1250" i="1" dirty="0">
                <a:solidFill>
                  <a:srgbClr val="D9BFC4"/>
                </a:solidFill>
                <a:latin typeface="Calibri" pitchFamily="34" charset="0"/>
                <a:ea typeface="Calibri" pitchFamily="34" charset="-122"/>
                <a:cs typeface="Calibri" pitchFamily="34" charset="-120"/>
              </a:rPr>
              <a:t>plants, rivers and seas, are organs of the supreme Lord’s body.”  — Bhāgavata Purāṇa</a:t>
            </a:r>
            <a:endParaRPr lang="en-US" sz="12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BF8F3"/>
        </a:solidFill>
      </p:bgPr>
    </p:bg>
    <p:spTree>
      <p:nvGrpSpPr>
        <p:cNvPr id="1" name=""/>
        <p:cNvGrpSpPr/>
        <p:nvPr/>
      </p:nvGrpSpPr>
      <p:grpSpPr>
        <a:xfrm>
          <a:off x="0" y="0"/>
          <a:ext cx="0" cy="0"/>
          <a:chOff x="0" y="0"/>
          <a:chExt cx="0" cy="0"/>
        </a:xfrm>
      </p:grpSpPr>
      <p:sp>
        <p:nvSpPr>
          <p:cNvPr id="2" name="Text 0"/>
          <p:cNvSpPr/>
          <p:nvPr/>
        </p:nvSpPr>
        <p:spPr>
          <a:xfrm>
            <a:off x="548640" y="384048"/>
            <a:ext cx="7315200" cy="320040"/>
          </a:xfrm>
          <a:prstGeom prst="rect">
            <a:avLst/>
          </a:prstGeom>
          <a:noFill/>
          <a:ln/>
        </p:spPr>
        <p:txBody>
          <a:bodyPr wrap="square" lIns="0" tIns="0" rIns="0" bIns="0" rtlCol="0" anchor="ctr"/>
          <a:lstStyle/>
          <a:p>
            <a:pPr indent="0" marL="0">
              <a:buNone/>
            </a:pPr>
            <a:r>
              <a:rPr lang="en-US" sz="1250" b="1" spc="200" kern="0" dirty="0">
                <a:solidFill>
                  <a:srgbClr val="7A1F2B"/>
                </a:solidFill>
                <a:latin typeface="Calibri" pitchFamily="34" charset="0"/>
                <a:ea typeface="Calibri" pitchFamily="34" charset="-122"/>
                <a:cs typeface="Calibri" pitchFamily="34" charset="-120"/>
              </a:rPr>
              <a:t>FRAMING THE CHAPTER</a:t>
            </a:r>
            <a:endParaRPr lang="en-US" sz="1250" dirty="0"/>
          </a:p>
        </p:txBody>
      </p:sp>
      <p:sp>
        <p:nvSpPr>
          <p:cNvPr id="3" name="Text 1"/>
          <p:cNvSpPr/>
          <p:nvPr/>
        </p:nvSpPr>
        <p:spPr>
          <a:xfrm>
            <a:off x="548640" y="658368"/>
            <a:ext cx="10789920" cy="822960"/>
          </a:xfrm>
          <a:prstGeom prst="rect">
            <a:avLst/>
          </a:prstGeom>
          <a:noFill/>
          <a:ln/>
        </p:spPr>
        <p:txBody>
          <a:bodyPr wrap="square" lIns="0" tIns="0" rIns="0" bIns="0" rtlCol="0" anchor="ctr"/>
          <a:lstStyle/>
          <a:p>
            <a:pPr indent="0" marL="0">
              <a:buNone/>
            </a:pPr>
            <a:r>
              <a:rPr lang="en-US" sz="3200" b="1" dirty="0">
                <a:solidFill>
                  <a:srgbClr val="2A1B1E"/>
                </a:solidFill>
                <a:latin typeface="Cambria" pitchFamily="34" charset="0"/>
                <a:ea typeface="Cambria" pitchFamily="34" charset="-122"/>
                <a:cs typeface="Cambria" pitchFamily="34" charset="-120"/>
              </a:rPr>
              <a:t>The Big Questions</a:t>
            </a:r>
            <a:endParaRPr lang="en-US" sz="3200" dirty="0"/>
          </a:p>
        </p:txBody>
      </p:sp>
      <p:sp>
        <p:nvSpPr>
          <p:cNvPr id="4" name="Shape 2"/>
          <p:cNvSpPr/>
          <p:nvPr/>
        </p:nvSpPr>
        <p:spPr>
          <a:xfrm>
            <a:off x="548640" y="1783080"/>
            <a:ext cx="5166360" cy="1965960"/>
          </a:xfrm>
          <a:prstGeom prst="roundRect">
            <a:avLst>
              <a:gd name="adj" fmla="val 5581"/>
            </a:avLst>
          </a:prstGeom>
          <a:solidFill>
            <a:srgbClr val="FFFFFF"/>
          </a:solidFill>
          <a:ln/>
          <a:effectLst>
            <a:outerShdw sx="100000" sy="100000" kx="0" ky="0" algn="bl" rotWithShape="0" blurRad="101600" dist="38100" dir="5400000">
              <a:srgbClr val="3A1E22">
                <a:alpha val="18000"/>
              </a:srgbClr>
            </a:outerShdw>
          </a:effectLst>
        </p:spPr>
      </p:sp>
      <p:sp>
        <p:nvSpPr>
          <p:cNvPr id="5" name="Shape 3"/>
          <p:cNvSpPr/>
          <p:nvPr/>
        </p:nvSpPr>
        <p:spPr>
          <a:xfrm>
            <a:off x="868680" y="2103120"/>
            <a:ext cx="777240" cy="777240"/>
          </a:xfrm>
          <a:prstGeom prst="ellipse">
            <a:avLst/>
          </a:prstGeom>
          <a:solidFill>
            <a:srgbClr val="7A1F2B"/>
          </a:solidFill>
          <a:ln/>
        </p:spPr>
      </p:sp>
      <p:pic>
        <p:nvPicPr>
          <p:cNvPr id="6" name="Image 0" descr="/home/claude/icons/FaQuestionCircle_FFFFFF.png">    </p:cNvPr>
          <p:cNvPicPr>
            <a:picLocks noChangeAspect="1"/>
          </p:cNvPicPr>
          <p:nvPr/>
        </p:nvPicPr>
        <p:blipFill>
          <a:blip r:embed="rId1"/>
          <a:stretch>
            <a:fillRect/>
          </a:stretch>
        </p:blipFill>
        <p:spPr>
          <a:xfrm>
            <a:off x="1062990" y="2297430"/>
            <a:ext cx="388620" cy="388620"/>
          </a:xfrm>
          <a:prstGeom prst="rect">
            <a:avLst/>
          </a:prstGeom>
        </p:spPr>
      </p:pic>
      <p:sp>
        <p:nvSpPr>
          <p:cNvPr id="7" name="Text 4"/>
          <p:cNvSpPr/>
          <p:nvPr/>
        </p:nvSpPr>
        <p:spPr>
          <a:xfrm>
            <a:off x="868680" y="2926080"/>
            <a:ext cx="777240" cy="365760"/>
          </a:xfrm>
          <a:prstGeom prst="rect">
            <a:avLst/>
          </a:prstGeom>
          <a:noFill/>
          <a:ln/>
        </p:spPr>
        <p:txBody>
          <a:bodyPr wrap="square" lIns="0" tIns="0" rIns="0" bIns="0" rtlCol="0" anchor="ctr"/>
          <a:lstStyle/>
          <a:p>
            <a:pPr algn="ctr" indent="0" marL="0">
              <a:buNone/>
            </a:pPr>
            <a:r>
              <a:rPr lang="en-US" sz="1400" b="1" dirty="0">
                <a:solidFill>
                  <a:srgbClr val="D99A2B"/>
                </a:solidFill>
                <a:latin typeface="Cambria" pitchFamily="34" charset="0"/>
                <a:ea typeface="Cambria" pitchFamily="34" charset="-122"/>
                <a:cs typeface="Cambria" pitchFamily="34" charset="-120"/>
              </a:rPr>
              <a:t>1</a:t>
            </a:r>
            <a:endParaRPr lang="en-US" sz="1400" dirty="0"/>
          </a:p>
        </p:txBody>
      </p:sp>
      <p:sp>
        <p:nvSpPr>
          <p:cNvPr id="8" name="Text 5"/>
          <p:cNvSpPr/>
          <p:nvPr/>
        </p:nvSpPr>
        <p:spPr>
          <a:xfrm>
            <a:off x="1874520" y="2039112"/>
            <a:ext cx="3566160" cy="1463040"/>
          </a:xfrm>
          <a:prstGeom prst="rect">
            <a:avLst/>
          </a:prstGeom>
          <a:noFill/>
          <a:ln/>
        </p:spPr>
        <p:txBody>
          <a:bodyPr wrap="square" lIns="0" tIns="0" rIns="0" bIns="0" rtlCol="0" anchor="ctr"/>
          <a:lstStyle/>
          <a:p>
            <a:pPr indent="0" marL="0">
              <a:lnSpc>
                <a:spcPct val="115000"/>
              </a:lnSpc>
              <a:buNone/>
            </a:pPr>
            <a:r>
              <a:rPr lang="en-US" sz="1550" dirty="0">
                <a:solidFill>
                  <a:srgbClr val="2A1B1E"/>
                </a:solidFill>
                <a:latin typeface="Calibri" pitchFamily="34" charset="0"/>
                <a:ea typeface="Calibri" pitchFamily="34" charset="-122"/>
                <a:cs typeface="Calibri" pitchFamily="34" charset="-120"/>
              </a:rPr>
              <a:t>What is ‘sacredness’?</a:t>
            </a:r>
            <a:endParaRPr lang="en-US" sz="1550" dirty="0"/>
          </a:p>
        </p:txBody>
      </p:sp>
      <p:sp>
        <p:nvSpPr>
          <p:cNvPr id="9" name="Shape 6"/>
          <p:cNvSpPr/>
          <p:nvPr/>
        </p:nvSpPr>
        <p:spPr>
          <a:xfrm>
            <a:off x="6035040" y="1783080"/>
            <a:ext cx="5166360" cy="1965960"/>
          </a:xfrm>
          <a:prstGeom prst="roundRect">
            <a:avLst>
              <a:gd name="adj" fmla="val 5581"/>
            </a:avLst>
          </a:prstGeom>
          <a:solidFill>
            <a:srgbClr val="FFFFFF"/>
          </a:solidFill>
          <a:ln/>
          <a:effectLst>
            <a:outerShdw sx="100000" sy="100000" kx="0" ky="0" algn="bl" rotWithShape="0" blurRad="101600" dist="38100" dir="5400000">
              <a:srgbClr val="3A1E22">
                <a:alpha val="18000"/>
              </a:srgbClr>
            </a:outerShdw>
          </a:effectLst>
        </p:spPr>
      </p:sp>
      <p:sp>
        <p:nvSpPr>
          <p:cNvPr id="10" name="Shape 7"/>
          <p:cNvSpPr/>
          <p:nvPr/>
        </p:nvSpPr>
        <p:spPr>
          <a:xfrm>
            <a:off x="6355080" y="2103120"/>
            <a:ext cx="777240" cy="777240"/>
          </a:xfrm>
          <a:prstGeom prst="ellipse">
            <a:avLst/>
          </a:prstGeom>
          <a:solidFill>
            <a:srgbClr val="7A1F2B"/>
          </a:solidFill>
          <a:ln/>
        </p:spPr>
      </p:sp>
      <p:pic>
        <p:nvPicPr>
          <p:cNvPr id="11" name="Image 1" descr="/home/claude/icons/FaMountain_FFFFFF.png">    </p:cNvPr>
          <p:cNvPicPr>
            <a:picLocks noChangeAspect="1"/>
          </p:cNvPicPr>
          <p:nvPr/>
        </p:nvPicPr>
        <p:blipFill>
          <a:blip r:embed="rId2"/>
          <a:stretch>
            <a:fillRect/>
          </a:stretch>
        </p:blipFill>
        <p:spPr>
          <a:xfrm>
            <a:off x="6549390" y="2297430"/>
            <a:ext cx="388620" cy="388620"/>
          </a:xfrm>
          <a:prstGeom prst="rect">
            <a:avLst/>
          </a:prstGeom>
        </p:spPr>
      </p:pic>
      <p:sp>
        <p:nvSpPr>
          <p:cNvPr id="12" name="Text 8"/>
          <p:cNvSpPr/>
          <p:nvPr/>
        </p:nvSpPr>
        <p:spPr>
          <a:xfrm>
            <a:off x="6355080" y="2926080"/>
            <a:ext cx="777240" cy="365760"/>
          </a:xfrm>
          <a:prstGeom prst="rect">
            <a:avLst/>
          </a:prstGeom>
          <a:noFill/>
          <a:ln/>
        </p:spPr>
        <p:txBody>
          <a:bodyPr wrap="square" lIns="0" tIns="0" rIns="0" bIns="0" rtlCol="0" anchor="ctr"/>
          <a:lstStyle/>
          <a:p>
            <a:pPr algn="ctr" indent="0" marL="0">
              <a:buNone/>
            </a:pPr>
            <a:r>
              <a:rPr lang="en-US" sz="1400" b="1" dirty="0">
                <a:solidFill>
                  <a:srgbClr val="D99A2B"/>
                </a:solidFill>
                <a:latin typeface="Cambria" pitchFamily="34" charset="0"/>
                <a:ea typeface="Cambria" pitchFamily="34" charset="-122"/>
                <a:cs typeface="Cambria" pitchFamily="34" charset="-120"/>
              </a:rPr>
              <a:t>2</a:t>
            </a:r>
            <a:endParaRPr lang="en-US" sz="1400" dirty="0"/>
          </a:p>
        </p:txBody>
      </p:sp>
      <p:sp>
        <p:nvSpPr>
          <p:cNvPr id="13" name="Text 9"/>
          <p:cNvSpPr/>
          <p:nvPr/>
        </p:nvSpPr>
        <p:spPr>
          <a:xfrm>
            <a:off x="7360920" y="2039112"/>
            <a:ext cx="3566160" cy="1463040"/>
          </a:xfrm>
          <a:prstGeom prst="rect">
            <a:avLst/>
          </a:prstGeom>
          <a:noFill/>
          <a:ln/>
        </p:spPr>
        <p:txBody>
          <a:bodyPr wrap="square" lIns="0" tIns="0" rIns="0" bIns="0" rtlCol="0" anchor="ctr"/>
          <a:lstStyle/>
          <a:p>
            <a:pPr indent="0" marL="0">
              <a:lnSpc>
                <a:spcPct val="115000"/>
              </a:lnSpc>
              <a:buNone/>
            </a:pPr>
            <a:r>
              <a:rPr lang="en-US" sz="1550" dirty="0">
                <a:solidFill>
                  <a:srgbClr val="2A1B1E"/>
                </a:solidFill>
                <a:latin typeface="Calibri" pitchFamily="34" charset="0"/>
                <a:ea typeface="Calibri" pitchFamily="34" charset="-122"/>
                <a:cs typeface="Calibri" pitchFamily="34" charset="-120"/>
              </a:rPr>
              <a:t>How does the land become sacred?</a:t>
            </a:r>
            <a:endParaRPr lang="en-US" sz="1550" dirty="0"/>
          </a:p>
        </p:txBody>
      </p:sp>
      <p:sp>
        <p:nvSpPr>
          <p:cNvPr id="14" name="Shape 10"/>
          <p:cNvSpPr/>
          <p:nvPr/>
        </p:nvSpPr>
        <p:spPr>
          <a:xfrm>
            <a:off x="548640" y="4069080"/>
            <a:ext cx="5166360" cy="1965960"/>
          </a:xfrm>
          <a:prstGeom prst="roundRect">
            <a:avLst>
              <a:gd name="adj" fmla="val 5581"/>
            </a:avLst>
          </a:prstGeom>
          <a:solidFill>
            <a:srgbClr val="FFFFFF"/>
          </a:solidFill>
          <a:ln/>
          <a:effectLst>
            <a:outerShdw sx="100000" sy="100000" kx="0" ky="0" algn="bl" rotWithShape="0" blurRad="101600" dist="38100" dir="5400000">
              <a:srgbClr val="3A1E22">
                <a:alpha val="18000"/>
              </a:srgbClr>
            </a:outerShdw>
          </a:effectLst>
        </p:spPr>
      </p:sp>
      <p:sp>
        <p:nvSpPr>
          <p:cNvPr id="15" name="Shape 11"/>
          <p:cNvSpPr/>
          <p:nvPr/>
        </p:nvSpPr>
        <p:spPr>
          <a:xfrm>
            <a:off x="868680" y="4389120"/>
            <a:ext cx="777240" cy="777240"/>
          </a:xfrm>
          <a:prstGeom prst="ellipse">
            <a:avLst/>
          </a:prstGeom>
          <a:solidFill>
            <a:srgbClr val="7A1F2B"/>
          </a:solidFill>
          <a:ln/>
        </p:spPr>
      </p:sp>
      <p:pic>
        <p:nvPicPr>
          <p:cNvPr id="16" name="Image 2" descr="/home/claude/icons/FaRoute_FFFFFF.png">    </p:cNvPr>
          <p:cNvPicPr>
            <a:picLocks noChangeAspect="1"/>
          </p:cNvPicPr>
          <p:nvPr/>
        </p:nvPicPr>
        <p:blipFill>
          <a:blip r:embed="rId3"/>
          <a:stretch>
            <a:fillRect/>
          </a:stretch>
        </p:blipFill>
        <p:spPr>
          <a:xfrm>
            <a:off x="1062990" y="4583430"/>
            <a:ext cx="388620" cy="388620"/>
          </a:xfrm>
          <a:prstGeom prst="rect">
            <a:avLst/>
          </a:prstGeom>
        </p:spPr>
      </p:pic>
      <p:sp>
        <p:nvSpPr>
          <p:cNvPr id="17" name="Text 12"/>
          <p:cNvSpPr/>
          <p:nvPr/>
        </p:nvSpPr>
        <p:spPr>
          <a:xfrm>
            <a:off x="868680" y="5212080"/>
            <a:ext cx="777240" cy="365760"/>
          </a:xfrm>
          <a:prstGeom prst="rect">
            <a:avLst/>
          </a:prstGeom>
          <a:noFill/>
          <a:ln/>
        </p:spPr>
        <p:txBody>
          <a:bodyPr wrap="square" lIns="0" tIns="0" rIns="0" bIns="0" rtlCol="0" anchor="ctr"/>
          <a:lstStyle/>
          <a:p>
            <a:pPr algn="ctr" indent="0" marL="0">
              <a:buNone/>
            </a:pPr>
            <a:r>
              <a:rPr lang="en-US" sz="1400" b="1" dirty="0">
                <a:solidFill>
                  <a:srgbClr val="D99A2B"/>
                </a:solidFill>
                <a:latin typeface="Cambria" pitchFamily="34" charset="0"/>
                <a:ea typeface="Cambria" pitchFamily="34" charset="-122"/>
                <a:cs typeface="Cambria" pitchFamily="34" charset="-120"/>
              </a:rPr>
              <a:t>3</a:t>
            </a:r>
            <a:endParaRPr lang="en-US" sz="1400" dirty="0"/>
          </a:p>
        </p:txBody>
      </p:sp>
      <p:sp>
        <p:nvSpPr>
          <p:cNvPr id="18" name="Text 13"/>
          <p:cNvSpPr/>
          <p:nvPr/>
        </p:nvSpPr>
        <p:spPr>
          <a:xfrm>
            <a:off x="1874520" y="4325112"/>
            <a:ext cx="3566160" cy="1463040"/>
          </a:xfrm>
          <a:prstGeom prst="rect">
            <a:avLst/>
          </a:prstGeom>
          <a:noFill/>
          <a:ln/>
        </p:spPr>
        <p:txBody>
          <a:bodyPr wrap="square" lIns="0" tIns="0" rIns="0" bIns="0" rtlCol="0" anchor="ctr"/>
          <a:lstStyle/>
          <a:p>
            <a:pPr indent="0" marL="0">
              <a:lnSpc>
                <a:spcPct val="115000"/>
              </a:lnSpc>
              <a:buNone/>
            </a:pPr>
            <a:r>
              <a:rPr lang="en-US" sz="1550" dirty="0">
                <a:solidFill>
                  <a:srgbClr val="2A1B1E"/>
                </a:solidFill>
                <a:latin typeface="Calibri" pitchFamily="34" charset="0"/>
                <a:ea typeface="Calibri" pitchFamily="34" charset="-122"/>
                <a:cs typeface="Calibri" pitchFamily="34" charset="-120"/>
              </a:rPr>
              <a:t>How do sacred sites &amp; pilgrimage networks connect with people’s lives?</a:t>
            </a:r>
            <a:endParaRPr lang="en-US" sz="1550" dirty="0"/>
          </a:p>
        </p:txBody>
      </p:sp>
      <p:sp>
        <p:nvSpPr>
          <p:cNvPr id="19" name="Shape 14"/>
          <p:cNvSpPr/>
          <p:nvPr/>
        </p:nvSpPr>
        <p:spPr>
          <a:xfrm>
            <a:off x="6035040" y="4069080"/>
            <a:ext cx="5166360" cy="1965960"/>
          </a:xfrm>
          <a:prstGeom prst="roundRect">
            <a:avLst>
              <a:gd name="adj" fmla="val 5581"/>
            </a:avLst>
          </a:prstGeom>
          <a:solidFill>
            <a:srgbClr val="FFFFFF"/>
          </a:solidFill>
          <a:ln/>
          <a:effectLst>
            <a:outerShdw sx="100000" sy="100000" kx="0" ky="0" algn="bl" rotWithShape="0" blurRad="101600" dist="38100" dir="5400000">
              <a:srgbClr val="3A1E22">
                <a:alpha val="18000"/>
              </a:srgbClr>
            </a:outerShdw>
          </a:effectLst>
        </p:spPr>
      </p:sp>
      <p:sp>
        <p:nvSpPr>
          <p:cNvPr id="20" name="Shape 15"/>
          <p:cNvSpPr/>
          <p:nvPr/>
        </p:nvSpPr>
        <p:spPr>
          <a:xfrm>
            <a:off x="6355080" y="4389120"/>
            <a:ext cx="777240" cy="777240"/>
          </a:xfrm>
          <a:prstGeom prst="ellipse">
            <a:avLst/>
          </a:prstGeom>
          <a:solidFill>
            <a:srgbClr val="7A1F2B"/>
          </a:solidFill>
          <a:ln/>
        </p:spPr>
      </p:sp>
      <p:pic>
        <p:nvPicPr>
          <p:cNvPr id="21" name="Image 3" descr="/home/claude/icons/FaMapMarkedAlt_FFFFFF.png">    </p:cNvPr>
          <p:cNvPicPr>
            <a:picLocks noChangeAspect="1"/>
          </p:cNvPicPr>
          <p:nvPr/>
        </p:nvPicPr>
        <p:blipFill>
          <a:blip r:embed="rId4"/>
          <a:stretch>
            <a:fillRect/>
          </a:stretch>
        </p:blipFill>
        <p:spPr>
          <a:xfrm>
            <a:off x="6549390" y="4583430"/>
            <a:ext cx="388620" cy="388620"/>
          </a:xfrm>
          <a:prstGeom prst="rect">
            <a:avLst/>
          </a:prstGeom>
        </p:spPr>
      </p:pic>
      <p:sp>
        <p:nvSpPr>
          <p:cNvPr id="22" name="Text 16"/>
          <p:cNvSpPr/>
          <p:nvPr/>
        </p:nvSpPr>
        <p:spPr>
          <a:xfrm>
            <a:off x="6355080" y="5212080"/>
            <a:ext cx="777240" cy="365760"/>
          </a:xfrm>
          <a:prstGeom prst="rect">
            <a:avLst/>
          </a:prstGeom>
          <a:noFill/>
          <a:ln/>
        </p:spPr>
        <p:txBody>
          <a:bodyPr wrap="square" lIns="0" tIns="0" rIns="0" bIns="0" rtlCol="0" anchor="ctr"/>
          <a:lstStyle/>
          <a:p>
            <a:pPr algn="ctr" indent="0" marL="0">
              <a:buNone/>
            </a:pPr>
            <a:r>
              <a:rPr lang="en-US" sz="1400" b="1" dirty="0">
                <a:solidFill>
                  <a:srgbClr val="D99A2B"/>
                </a:solidFill>
                <a:latin typeface="Cambria" pitchFamily="34" charset="0"/>
                <a:ea typeface="Cambria" pitchFamily="34" charset="-122"/>
                <a:cs typeface="Cambria" pitchFamily="34" charset="-120"/>
              </a:rPr>
              <a:t>4</a:t>
            </a:r>
            <a:endParaRPr lang="en-US" sz="1400" dirty="0"/>
          </a:p>
        </p:txBody>
      </p:sp>
      <p:sp>
        <p:nvSpPr>
          <p:cNvPr id="23" name="Text 17"/>
          <p:cNvSpPr/>
          <p:nvPr/>
        </p:nvSpPr>
        <p:spPr>
          <a:xfrm>
            <a:off x="7360920" y="4325112"/>
            <a:ext cx="3566160" cy="1463040"/>
          </a:xfrm>
          <a:prstGeom prst="rect">
            <a:avLst/>
          </a:prstGeom>
          <a:noFill/>
          <a:ln/>
        </p:spPr>
        <p:txBody>
          <a:bodyPr wrap="square" lIns="0" tIns="0" rIns="0" bIns="0" rtlCol="0" anchor="ctr"/>
          <a:lstStyle/>
          <a:p>
            <a:pPr indent="0" marL="0">
              <a:lnSpc>
                <a:spcPct val="115000"/>
              </a:lnSpc>
              <a:buNone/>
            </a:pPr>
            <a:r>
              <a:rPr lang="en-US" sz="1550" dirty="0">
                <a:solidFill>
                  <a:srgbClr val="2A1B1E"/>
                </a:solidFill>
                <a:latin typeface="Calibri" pitchFamily="34" charset="0"/>
                <a:ea typeface="Calibri" pitchFamily="34" charset="-122"/>
                <a:cs typeface="Calibri" pitchFamily="34" charset="-120"/>
              </a:rPr>
              <a:t>What role did sacred geography play in cultural integration?</a:t>
            </a:r>
            <a:endParaRPr lang="en-US" sz="1550" dirty="0"/>
          </a:p>
        </p:txBody>
      </p:sp>
      <p:sp>
        <p:nvSpPr>
          <p:cNvPr id="24" name="Text 18"/>
          <p:cNvSpPr/>
          <p:nvPr/>
        </p:nvSpPr>
        <p:spPr>
          <a:xfrm>
            <a:off x="548640" y="6419088"/>
            <a:ext cx="6400800" cy="274320"/>
          </a:xfrm>
          <a:prstGeom prst="rect">
            <a:avLst/>
          </a:prstGeom>
          <a:noFill/>
          <a:ln/>
        </p:spPr>
        <p:txBody>
          <a:bodyPr wrap="square" lIns="0" tIns="0" rIns="0" bIns="0" rtlCol="0" anchor="ctr"/>
          <a:lstStyle/>
          <a:p>
            <a:pPr indent="0" marL="0">
              <a:buNone/>
            </a:pPr>
            <a:r>
              <a:rPr lang="en-US" sz="900" i="1" dirty="0">
                <a:solidFill>
                  <a:srgbClr val="B7A6A8"/>
                </a:solidFill>
                <a:latin typeface="Calibri" pitchFamily="34" charset="0"/>
                <a:ea typeface="Calibri" pitchFamily="34" charset="-122"/>
                <a:cs typeface="Calibri" pitchFamily="34" charset="-120"/>
              </a:rPr>
              <a:t>CHAPTER 8 · HOW THE LAND BECOMES SACRED</a:t>
            </a:r>
            <a:endParaRPr lang="en-US" sz="900" dirty="0"/>
          </a:p>
        </p:txBody>
      </p:sp>
      <p:sp>
        <p:nvSpPr>
          <p:cNvPr id="25" name="Text 19"/>
          <p:cNvSpPr/>
          <p:nvPr/>
        </p:nvSpPr>
        <p:spPr>
          <a:xfrm>
            <a:off x="11414455" y="6419088"/>
            <a:ext cx="548640" cy="274320"/>
          </a:xfrm>
          <a:prstGeom prst="rect">
            <a:avLst/>
          </a:prstGeom>
          <a:noFill/>
          <a:ln/>
        </p:spPr>
        <p:txBody>
          <a:bodyPr wrap="square" lIns="0" tIns="0" rIns="0" bIns="0" rtlCol="0" anchor="ctr"/>
          <a:lstStyle/>
          <a:p>
            <a:pPr algn="r" indent="0" marL="0">
              <a:buNone/>
            </a:pPr>
            <a:r>
              <a:rPr lang="en-US" sz="1000" dirty="0">
                <a:solidFill>
                  <a:srgbClr val="6E5A5C"/>
                </a:solidFill>
                <a:latin typeface="Calibri" pitchFamily="34" charset="0"/>
                <a:ea typeface="Calibri" pitchFamily="34" charset="-122"/>
                <a:cs typeface="Calibri" pitchFamily="34" charset="-120"/>
              </a:rPr>
              <a:t>02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BF8F3"/>
        </a:solidFill>
      </p:bgPr>
    </p:bg>
    <p:spTree>
      <p:nvGrpSpPr>
        <p:cNvPr id="1" name=""/>
        <p:cNvGrpSpPr/>
        <p:nvPr/>
      </p:nvGrpSpPr>
      <p:grpSpPr>
        <a:xfrm>
          <a:off x="0" y="0"/>
          <a:ext cx="0" cy="0"/>
          <a:chOff x="0" y="0"/>
          <a:chExt cx="0" cy="0"/>
        </a:xfrm>
      </p:grpSpPr>
      <p:sp>
        <p:nvSpPr>
          <p:cNvPr id="2" name="Text 0"/>
          <p:cNvSpPr/>
          <p:nvPr/>
        </p:nvSpPr>
        <p:spPr>
          <a:xfrm>
            <a:off x="548640" y="384048"/>
            <a:ext cx="7315200" cy="320040"/>
          </a:xfrm>
          <a:prstGeom prst="rect">
            <a:avLst/>
          </a:prstGeom>
          <a:noFill/>
          <a:ln/>
        </p:spPr>
        <p:txBody>
          <a:bodyPr wrap="square" lIns="0" tIns="0" rIns="0" bIns="0" rtlCol="0" anchor="ctr"/>
          <a:lstStyle/>
          <a:p>
            <a:pPr indent="0" marL="0">
              <a:buNone/>
            </a:pPr>
            <a:r>
              <a:rPr lang="en-US" sz="1250" b="1" spc="200" kern="0" dirty="0">
                <a:solidFill>
                  <a:srgbClr val="7A1F2B"/>
                </a:solidFill>
                <a:latin typeface="Calibri" pitchFamily="34" charset="0"/>
                <a:ea typeface="Calibri" pitchFamily="34" charset="-122"/>
                <a:cs typeface="Calibri" pitchFamily="34" charset="-120"/>
              </a:rPr>
              <a:t>DEFINING OUR TERM</a:t>
            </a:r>
            <a:endParaRPr lang="en-US" sz="1250" dirty="0"/>
          </a:p>
        </p:txBody>
      </p:sp>
      <p:sp>
        <p:nvSpPr>
          <p:cNvPr id="3" name="Text 1"/>
          <p:cNvSpPr/>
          <p:nvPr/>
        </p:nvSpPr>
        <p:spPr>
          <a:xfrm>
            <a:off x="548640" y="658368"/>
            <a:ext cx="10789920" cy="822960"/>
          </a:xfrm>
          <a:prstGeom prst="rect">
            <a:avLst/>
          </a:prstGeom>
          <a:noFill/>
          <a:ln/>
        </p:spPr>
        <p:txBody>
          <a:bodyPr wrap="square" lIns="0" tIns="0" rIns="0" bIns="0" rtlCol="0" anchor="ctr"/>
          <a:lstStyle/>
          <a:p>
            <a:pPr indent="0" marL="0">
              <a:buNone/>
            </a:pPr>
            <a:r>
              <a:rPr lang="en-US" sz="3200" b="1" dirty="0">
                <a:solidFill>
                  <a:srgbClr val="2A1B1E"/>
                </a:solidFill>
                <a:latin typeface="Cambria" pitchFamily="34" charset="0"/>
                <a:ea typeface="Cambria" pitchFamily="34" charset="-122"/>
                <a:cs typeface="Cambria" pitchFamily="34" charset="-120"/>
              </a:rPr>
              <a:t>What is ‘Sacredness’?</a:t>
            </a:r>
            <a:endParaRPr lang="en-US" sz="3200" dirty="0"/>
          </a:p>
        </p:txBody>
      </p:sp>
      <p:sp>
        <p:nvSpPr>
          <p:cNvPr id="4" name="Shape 2"/>
          <p:cNvSpPr/>
          <p:nvPr/>
        </p:nvSpPr>
        <p:spPr>
          <a:xfrm>
            <a:off x="548640" y="1691640"/>
            <a:ext cx="6720840" cy="4343400"/>
          </a:xfrm>
          <a:prstGeom prst="roundRect">
            <a:avLst>
              <a:gd name="adj" fmla="val 2105"/>
            </a:avLst>
          </a:prstGeom>
          <a:solidFill>
            <a:srgbClr val="FFFFFF"/>
          </a:solidFill>
          <a:ln/>
          <a:effectLst>
            <a:outerShdw sx="100000" sy="100000" kx="0" ky="0" algn="bl" rotWithShape="0" blurRad="101600" dist="38100" dir="5400000">
              <a:srgbClr val="3A1E22">
                <a:alpha val="15000"/>
              </a:srgbClr>
            </a:outerShdw>
          </a:effectLst>
        </p:spPr>
      </p:sp>
      <p:sp>
        <p:nvSpPr>
          <p:cNvPr id="5" name="Text 3"/>
          <p:cNvSpPr/>
          <p:nvPr/>
        </p:nvSpPr>
        <p:spPr>
          <a:xfrm>
            <a:off x="914400" y="1965960"/>
            <a:ext cx="6080760" cy="3840480"/>
          </a:xfrm>
          <a:prstGeom prst="rect">
            <a:avLst/>
          </a:prstGeom>
          <a:noFill/>
          <a:ln/>
        </p:spPr>
        <p:txBody>
          <a:bodyPr wrap="square" lIns="0" tIns="0" rIns="0" bIns="0" rtlCol="0" anchor="ctr"/>
          <a:lstStyle/>
          <a:p>
            <a:pPr indent="0" marL="0">
              <a:lnSpc>
                <a:spcPct val="130000"/>
              </a:lnSpc>
              <a:spcAft>
                <a:spcPts val="800"/>
              </a:spcAft>
              <a:buNone/>
            </a:pPr>
            <a:r>
              <a:rPr lang="en-US" sz="1550" dirty="0">
                <a:solidFill>
                  <a:srgbClr val="2A1B1E"/>
                </a:solidFill>
                <a:latin typeface="Calibri" pitchFamily="34" charset="0"/>
                <a:ea typeface="Calibri" pitchFamily="34" charset="-122"/>
                <a:cs typeface="Calibri" pitchFamily="34" charset="-120"/>
              </a:rPr>
              <a:t>Finding something of deep religious or spiritual significance — worthy of respect, reverence, holy or divine.
</a:t>
            </a:r>
            <a:pPr indent="0" marL="0">
              <a:lnSpc>
                <a:spcPct val="130000"/>
              </a:lnSpc>
              <a:spcAft>
                <a:spcPts val="800"/>
              </a:spcAft>
              <a:buNone/>
            </a:pPr>
            <a:r>
              <a:rPr lang="en-US" sz="1550" b="1" dirty="0">
                <a:solidFill>
                  <a:srgbClr val="2A1B1E"/>
                </a:solidFill>
                <a:latin typeface="Calibri" pitchFamily="34" charset="0"/>
                <a:ea typeface="Calibri" pitchFamily="34" charset="-122"/>
                <a:cs typeface="Calibri" pitchFamily="34" charset="-120"/>
              </a:rPr>
              <a:t>That "something" can be:</a:t>
            </a:r>
            <a:endParaRPr lang="en-US" sz="1550" dirty="0"/>
          </a:p>
          <a:p>
            <a:pPr marL="342900" indent="-342900">
              <a:lnSpc>
                <a:spcPct val="130000"/>
              </a:lnSpc>
              <a:spcAft>
                <a:spcPts val="800"/>
              </a:spcAft>
              <a:buSzPct val="100000"/>
              <a:buChar char="●"/>
            </a:pPr>
            <a:r>
              <a:rPr lang="en-US" sz="1550" dirty="0">
                <a:solidFill>
                  <a:srgbClr val="7A1F2B"/>
                </a:solidFill>
                <a:latin typeface="Calibri" pitchFamily="34" charset="0"/>
                <a:ea typeface="Calibri" pitchFamily="34" charset="-122"/>
                <a:cs typeface="Calibri" pitchFamily="34" charset="-120"/>
              </a:rPr>
              <a:t>A special location or shrine that evokes deep feeling</a:t>
            </a:r>
            <a:endParaRPr lang="en-US" sz="1550" dirty="0"/>
          </a:p>
          <a:p>
            <a:pPr marL="342900" indent="-342900">
              <a:lnSpc>
                <a:spcPct val="130000"/>
              </a:lnSpc>
              <a:spcAft>
                <a:spcPts val="800"/>
              </a:spcAft>
              <a:buSzPct val="100000"/>
              <a:buChar char="●"/>
            </a:pPr>
            <a:r>
              <a:rPr lang="en-US" sz="1550" dirty="0">
                <a:solidFill>
                  <a:srgbClr val="7A1F2B"/>
                </a:solidFill>
                <a:latin typeface="Calibri" pitchFamily="34" charset="0"/>
                <a:ea typeface="Calibri" pitchFamily="34" charset="-122"/>
                <a:cs typeface="Calibri" pitchFamily="34" charset="-120"/>
              </a:rPr>
              <a:t>A pilgrimage — a journey of a special kind</a:t>
            </a:r>
            <a:endParaRPr lang="en-US" sz="1550" dirty="0"/>
          </a:p>
          <a:p>
            <a:pPr marL="342900" indent="-342900">
              <a:lnSpc>
                <a:spcPct val="130000"/>
              </a:lnSpc>
              <a:spcAft>
                <a:spcPts val="800"/>
              </a:spcAft>
              <a:buSzPct val="100000"/>
              <a:buChar char="●"/>
            </a:pPr>
            <a:r>
              <a:rPr lang="en-US" sz="1550" dirty="0">
                <a:solidFill>
                  <a:srgbClr val="7A1F2B"/>
                </a:solidFill>
                <a:latin typeface="Calibri" pitchFamily="34" charset="0"/>
                <a:ea typeface="Calibri" pitchFamily="34" charset="-122"/>
                <a:cs typeface="Calibri" pitchFamily="34" charset="-120"/>
              </a:rPr>
              <a:t>The route the journey takes</a:t>
            </a:r>
            <a:endParaRPr lang="en-US" sz="1550" dirty="0"/>
          </a:p>
          <a:p>
            <a:pPr marL="342900" indent="-342900">
              <a:lnSpc>
                <a:spcPct val="130000"/>
              </a:lnSpc>
              <a:spcAft>
                <a:spcPts val="800"/>
              </a:spcAft>
              <a:buSzPct val="100000"/>
              <a:buChar char="●"/>
            </a:pPr>
            <a:r>
              <a:rPr lang="en-US" sz="1550" dirty="0">
                <a:solidFill>
                  <a:srgbClr val="7A1F2B"/>
                </a:solidFill>
                <a:latin typeface="Calibri" pitchFamily="34" charset="0"/>
                <a:ea typeface="Calibri" pitchFamily="34" charset="-122"/>
                <a:cs typeface="Calibri" pitchFamily="34" charset="-120"/>
              </a:rPr>
              <a:t>Even the very land covered</a:t>
            </a:r>
            <a:endParaRPr lang="en-US" sz="1550" dirty="0"/>
          </a:p>
        </p:txBody>
      </p:sp>
      <p:sp>
        <p:nvSpPr>
          <p:cNvPr id="6" name="Shape 4"/>
          <p:cNvSpPr/>
          <p:nvPr/>
        </p:nvSpPr>
        <p:spPr>
          <a:xfrm>
            <a:off x="7543800" y="1691640"/>
            <a:ext cx="4069080" cy="4343400"/>
          </a:xfrm>
          <a:prstGeom prst="roundRect">
            <a:avLst>
              <a:gd name="adj" fmla="val 2247"/>
            </a:avLst>
          </a:prstGeom>
          <a:solidFill>
            <a:srgbClr val="7A1F2B"/>
          </a:solidFill>
          <a:ln/>
        </p:spPr>
      </p:sp>
      <p:sp>
        <p:nvSpPr>
          <p:cNvPr id="7" name="Shape 5"/>
          <p:cNvSpPr/>
          <p:nvPr/>
        </p:nvSpPr>
        <p:spPr>
          <a:xfrm>
            <a:off x="7863840" y="2011680"/>
            <a:ext cx="914400" cy="914400"/>
          </a:xfrm>
          <a:prstGeom prst="ellipse">
            <a:avLst/>
          </a:prstGeom>
          <a:solidFill>
            <a:srgbClr val="D99A2B"/>
          </a:solidFill>
          <a:ln/>
        </p:spPr>
      </p:sp>
      <p:pic>
        <p:nvPicPr>
          <p:cNvPr id="8" name="Image 0" descr="/home/claude/icons/FaPrayingHands_FFFFFF.png">    </p:cNvPr>
          <p:cNvPicPr>
            <a:picLocks noChangeAspect="1"/>
          </p:cNvPicPr>
          <p:nvPr/>
        </p:nvPicPr>
        <p:blipFill>
          <a:blip r:embed="rId1"/>
          <a:stretch>
            <a:fillRect/>
          </a:stretch>
        </p:blipFill>
        <p:spPr>
          <a:xfrm>
            <a:off x="8069580" y="2217420"/>
            <a:ext cx="502920" cy="502920"/>
          </a:xfrm>
          <a:prstGeom prst="rect">
            <a:avLst/>
          </a:prstGeom>
        </p:spPr>
      </p:pic>
      <p:sp>
        <p:nvSpPr>
          <p:cNvPr id="9" name="Text 6"/>
          <p:cNvSpPr/>
          <p:nvPr/>
        </p:nvSpPr>
        <p:spPr>
          <a:xfrm>
            <a:off x="7863840" y="3063240"/>
            <a:ext cx="3383280" cy="640080"/>
          </a:xfrm>
          <a:prstGeom prst="rect">
            <a:avLst/>
          </a:prstGeom>
          <a:noFill/>
          <a:ln/>
        </p:spPr>
        <p:txBody>
          <a:bodyPr wrap="square" lIns="0" tIns="0" rIns="0" bIns="0" rtlCol="0" anchor="ctr"/>
          <a:lstStyle/>
          <a:p>
            <a:pPr indent="0" marL="0">
              <a:lnSpc>
                <a:spcPct val="115000"/>
              </a:lnSpc>
              <a:buNone/>
            </a:pPr>
            <a:r>
              <a:rPr lang="en-US" sz="1350" dirty="0">
                <a:solidFill>
                  <a:srgbClr val="F0DCC4"/>
                </a:solidFill>
                <a:latin typeface="Calibri" pitchFamily="34" charset="0"/>
                <a:ea typeface="Calibri" pitchFamily="34" charset="-122"/>
                <a:cs typeface="Calibri" pitchFamily="34" charset="-120"/>
              </a:rPr>
              <a:t>Sacredness links religion &amp; spirituality with:</a:t>
            </a:r>
            <a:endParaRPr lang="en-US" sz="1350" dirty="0"/>
          </a:p>
        </p:txBody>
      </p:sp>
      <p:sp>
        <p:nvSpPr>
          <p:cNvPr id="10" name="Text 7"/>
          <p:cNvSpPr/>
          <p:nvPr/>
        </p:nvSpPr>
        <p:spPr>
          <a:xfrm>
            <a:off x="7863840" y="3794760"/>
            <a:ext cx="3566160" cy="2011680"/>
          </a:xfrm>
          <a:prstGeom prst="rect">
            <a:avLst/>
          </a:prstGeom>
          <a:noFill/>
          <a:ln/>
        </p:spPr>
        <p:txBody>
          <a:bodyPr wrap="square" lIns="0" tIns="0" rIns="0" bIns="0" rtlCol="0" anchor="ctr"/>
          <a:lstStyle/>
          <a:p>
            <a:pPr marL="342900" indent="-342900">
              <a:lnSpc>
                <a:spcPct val="130000"/>
              </a:lnSpc>
              <a:spcAft>
                <a:spcPts val="1000"/>
              </a:spcAft>
              <a:buSzPct val="100000"/>
              <a:buChar char="–"/>
            </a:pPr>
            <a:r>
              <a:rPr lang="en-US" sz="1450" b="1" dirty="0">
                <a:solidFill>
                  <a:srgbClr val="FFFFFF"/>
                </a:solidFill>
                <a:latin typeface="Calibri" pitchFamily="34" charset="0"/>
                <a:ea typeface="Calibri" pitchFamily="34" charset="-122"/>
                <a:cs typeface="Calibri" pitchFamily="34" charset="-120"/>
              </a:rPr>
              <a:t>Geography</a:t>
            </a:r>
            <a:endParaRPr lang="en-US" sz="1450" dirty="0"/>
          </a:p>
          <a:p>
            <a:pPr marL="342900" indent="-342900">
              <a:lnSpc>
                <a:spcPct val="130000"/>
              </a:lnSpc>
              <a:spcAft>
                <a:spcPts val="1000"/>
              </a:spcAft>
              <a:buSzPct val="100000"/>
              <a:buChar char="–"/>
            </a:pPr>
            <a:r>
              <a:rPr lang="en-US" sz="1450" b="1" dirty="0">
                <a:solidFill>
                  <a:srgbClr val="FFFFFF"/>
                </a:solidFill>
                <a:latin typeface="Calibri" pitchFamily="34" charset="0"/>
                <a:ea typeface="Calibri" pitchFamily="34" charset="-122"/>
                <a:cs typeface="Calibri" pitchFamily="34" charset="-120"/>
              </a:rPr>
              <a:t>All sorts of traditions</a:t>
            </a:r>
            <a:endParaRPr lang="en-US" sz="1450" dirty="0"/>
          </a:p>
          <a:p>
            <a:pPr marL="342900" indent="-342900">
              <a:lnSpc>
                <a:spcPct val="130000"/>
              </a:lnSpc>
              <a:spcAft>
                <a:spcPts val="1000"/>
              </a:spcAft>
              <a:buSzPct val="100000"/>
              <a:buChar char="–"/>
            </a:pPr>
            <a:r>
              <a:rPr lang="en-US" sz="1450" b="1" dirty="0">
                <a:solidFill>
                  <a:srgbClr val="FFFFFF"/>
                </a:solidFill>
                <a:latin typeface="Calibri" pitchFamily="34" charset="0"/>
                <a:ea typeface="Calibri" pitchFamily="34" charset="-122"/>
                <a:cs typeface="Calibri" pitchFamily="34" charset="-120"/>
              </a:rPr>
              <a:t>Something more — unique to India</a:t>
            </a:r>
            <a:endParaRPr lang="en-US" sz="1450" dirty="0"/>
          </a:p>
        </p:txBody>
      </p:sp>
      <p:sp>
        <p:nvSpPr>
          <p:cNvPr id="11" name="Text 8"/>
          <p:cNvSpPr/>
          <p:nvPr/>
        </p:nvSpPr>
        <p:spPr>
          <a:xfrm>
            <a:off x="548640" y="6419088"/>
            <a:ext cx="6400800" cy="274320"/>
          </a:xfrm>
          <a:prstGeom prst="rect">
            <a:avLst/>
          </a:prstGeom>
          <a:noFill/>
          <a:ln/>
        </p:spPr>
        <p:txBody>
          <a:bodyPr wrap="square" lIns="0" tIns="0" rIns="0" bIns="0" rtlCol="0" anchor="ctr"/>
          <a:lstStyle/>
          <a:p>
            <a:pPr indent="0" marL="0">
              <a:buNone/>
            </a:pPr>
            <a:r>
              <a:rPr lang="en-US" sz="900" i="1" dirty="0">
                <a:solidFill>
                  <a:srgbClr val="B7A6A8"/>
                </a:solidFill>
                <a:latin typeface="Calibri" pitchFamily="34" charset="0"/>
                <a:ea typeface="Calibri" pitchFamily="34" charset="-122"/>
                <a:cs typeface="Calibri" pitchFamily="34" charset="-120"/>
              </a:rPr>
              <a:t>CHAPTER 8 · HOW THE LAND BECOMES SACRED</a:t>
            </a:r>
            <a:endParaRPr lang="en-US" sz="900" dirty="0"/>
          </a:p>
        </p:txBody>
      </p:sp>
      <p:sp>
        <p:nvSpPr>
          <p:cNvPr id="12" name="Text 9"/>
          <p:cNvSpPr/>
          <p:nvPr/>
        </p:nvSpPr>
        <p:spPr>
          <a:xfrm>
            <a:off x="11414455" y="6419088"/>
            <a:ext cx="548640" cy="274320"/>
          </a:xfrm>
          <a:prstGeom prst="rect">
            <a:avLst/>
          </a:prstGeom>
          <a:noFill/>
          <a:ln/>
        </p:spPr>
        <p:txBody>
          <a:bodyPr wrap="square" lIns="0" tIns="0" rIns="0" bIns="0" rtlCol="0" anchor="ctr"/>
          <a:lstStyle/>
          <a:p>
            <a:pPr algn="r" indent="0" marL="0">
              <a:buNone/>
            </a:pPr>
            <a:r>
              <a:rPr lang="en-US" sz="1000" dirty="0">
                <a:solidFill>
                  <a:srgbClr val="6E5A5C"/>
                </a:solidFill>
                <a:latin typeface="Calibri" pitchFamily="34" charset="0"/>
                <a:ea typeface="Calibri" pitchFamily="34" charset="-122"/>
                <a:cs typeface="Calibri" pitchFamily="34" charset="-120"/>
              </a:rPr>
              <a:t>03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BF8F3"/>
        </a:solidFill>
      </p:bgPr>
    </p:bg>
    <p:spTree>
      <p:nvGrpSpPr>
        <p:cNvPr id="1" name=""/>
        <p:cNvGrpSpPr/>
        <p:nvPr/>
      </p:nvGrpSpPr>
      <p:grpSpPr>
        <a:xfrm>
          <a:off x="0" y="0"/>
          <a:ext cx="0" cy="0"/>
          <a:chOff x="0" y="0"/>
          <a:chExt cx="0" cy="0"/>
        </a:xfrm>
      </p:grpSpPr>
      <p:sp>
        <p:nvSpPr>
          <p:cNvPr id="2" name="Text 0"/>
          <p:cNvSpPr/>
          <p:nvPr/>
        </p:nvSpPr>
        <p:spPr>
          <a:xfrm>
            <a:off x="548640" y="384048"/>
            <a:ext cx="7315200" cy="320040"/>
          </a:xfrm>
          <a:prstGeom prst="rect">
            <a:avLst/>
          </a:prstGeom>
          <a:noFill/>
          <a:ln/>
        </p:spPr>
        <p:txBody>
          <a:bodyPr wrap="square" lIns="0" tIns="0" rIns="0" bIns="0" rtlCol="0" anchor="ctr"/>
          <a:lstStyle/>
          <a:p>
            <a:pPr indent="0" marL="0">
              <a:buNone/>
            </a:pPr>
            <a:r>
              <a:rPr lang="en-US" sz="1250" b="1" spc="200" kern="0" dirty="0">
                <a:solidFill>
                  <a:srgbClr val="7A1F2B"/>
                </a:solidFill>
                <a:latin typeface="Calibri" pitchFamily="34" charset="0"/>
                <a:ea typeface="Calibri" pitchFamily="34" charset="-122"/>
                <a:cs typeface="Calibri" pitchFamily="34" charset="-120"/>
              </a:rPr>
              <a:t>SHARED SOIL</a:t>
            </a:r>
            <a:endParaRPr lang="en-US" sz="1250" dirty="0"/>
          </a:p>
        </p:txBody>
      </p:sp>
      <p:sp>
        <p:nvSpPr>
          <p:cNvPr id="3" name="Text 1"/>
          <p:cNvSpPr/>
          <p:nvPr/>
        </p:nvSpPr>
        <p:spPr>
          <a:xfrm>
            <a:off x="548640" y="658368"/>
            <a:ext cx="10789920" cy="822960"/>
          </a:xfrm>
          <a:prstGeom prst="rect">
            <a:avLst/>
          </a:prstGeom>
          <a:noFill/>
          <a:ln/>
        </p:spPr>
        <p:txBody>
          <a:bodyPr wrap="square" lIns="0" tIns="0" rIns="0" bIns="0" rtlCol="0" anchor="ctr"/>
          <a:lstStyle/>
          <a:p>
            <a:pPr indent="0" marL="0">
              <a:buNone/>
            </a:pPr>
            <a:r>
              <a:rPr lang="en-US" sz="3200" b="1" dirty="0">
                <a:solidFill>
                  <a:srgbClr val="2A1B1E"/>
                </a:solidFill>
                <a:latin typeface="Cambria" pitchFamily="34" charset="0"/>
                <a:ea typeface="Cambria" pitchFamily="34" charset="-122"/>
                <a:cs typeface="Cambria" pitchFamily="34" charset="-120"/>
              </a:rPr>
              <a:t>Faiths That Journeyed to India</a:t>
            </a:r>
            <a:endParaRPr lang="en-US" sz="3200" dirty="0"/>
          </a:p>
        </p:txBody>
      </p:sp>
      <p:sp>
        <p:nvSpPr>
          <p:cNvPr id="4" name="Text 2"/>
          <p:cNvSpPr/>
          <p:nvPr/>
        </p:nvSpPr>
        <p:spPr>
          <a:xfrm>
            <a:off x="548640" y="1600200"/>
            <a:ext cx="10789920" cy="822960"/>
          </a:xfrm>
          <a:prstGeom prst="rect">
            <a:avLst/>
          </a:prstGeom>
          <a:noFill/>
          <a:ln/>
        </p:spPr>
        <p:txBody>
          <a:bodyPr wrap="square" lIns="0" tIns="0" rIns="0" bIns="0" rtlCol="0" anchor="ctr"/>
          <a:lstStyle/>
          <a:p>
            <a:pPr indent="0" marL="0">
              <a:lnSpc>
                <a:spcPct val="125000"/>
              </a:lnSpc>
              <a:buNone/>
            </a:pPr>
            <a:r>
              <a:rPr lang="en-US" sz="1500" dirty="0">
                <a:solidFill>
                  <a:srgbClr val="6E5A5C"/>
                </a:solidFill>
                <a:latin typeface="Calibri" pitchFamily="34" charset="0"/>
                <a:ea typeface="Calibri" pitchFamily="34" charset="-122"/>
                <a:cs typeface="Calibri" pitchFamily="34" charset="-120"/>
              </a:rPr>
              <a:t>Islam, Christianity, Judaism and Zoroastrianism all originated outside India — yet their followers have revered Indian shrines for centuries, and people of other faiths visit them too.</a:t>
            </a:r>
            <a:endParaRPr lang="en-US" sz="1500" dirty="0"/>
          </a:p>
        </p:txBody>
      </p:sp>
      <p:sp>
        <p:nvSpPr>
          <p:cNvPr id="5" name="Shape 3"/>
          <p:cNvSpPr/>
          <p:nvPr/>
        </p:nvSpPr>
        <p:spPr>
          <a:xfrm>
            <a:off x="548640" y="2743200"/>
            <a:ext cx="3429000" cy="3200400"/>
          </a:xfrm>
          <a:prstGeom prst="roundRect">
            <a:avLst>
              <a:gd name="adj" fmla="val 2857"/>
            </a:avLst>
          </a:prstGeom>
          <a:solidFill>
            <a:srgbClr val="FFFFFF"/>
          </a:solidFill>
          <a:ln/>
          <a:effectLst>
            <a:outerShdw sx="100000" sy="100000" kx="0" ky="0" algn="bl" rotWithShape="0" blurRad="101600" dist="38100" dir="5400000">
              <a:srgbClr val="3A1E22">
                <a:alpha val="15000"/>
              </a:srgbClr>
            </a:outerShdw>
          </a:effectLst>
        </p:spPr>
      </p:sp>
      <p:sp>
        <p:nvSpPr>
          <p:cNvPr id="6" name="Shape 4"/>
          <p:cNvSpPr/>
          <p:nvPr/>
        </p:nvSpPr>
        <p:spPr>
          <a:xfrm>
            <a:off x="1851660" y="3063240"/>
            <a:ext cx="822960" cy="822960"/>
          </a:xfrm>
          <a:prstGeom prst="ellipse">
            <a:avLst/>
          </a:prstGeom>
          <a:solidFill>
            <a:srgbClr val="2C5F5D"/>
          </a:solidFill>
          <a:ln/>
        </p:spPr>
      </p:sp>
      <p:pic>
        <p:nvPicPr>
          <p:cNvPr id="7" name="Image 0" descr="/home/claude/icons/FaLandmark_FFFFFF.png">    </p:cNvPr>
          <p:cNvPicPr>
            <a:picLocks noChangeAspect="1"/>
          </p:cNvPicPr>
          <p:nvPr/>
        </p:nvPicPr>
        <p:blipFill>
          <a:blip r:embed="rId1"/>
          <a:stretch>
            <a:fillRect/>
          </a:stretch>
        </p:blipFill>
        <p:spPr>
          <a:xfrm>
            <a:off x="2057400" y="3268980"/>
            <a:ext cx="411480" cy="411480"/>
          </a:xfrm>
          <a:prstGeom prst="rect">
            <a:avLst/>
          </a:prstGeom>
        </p:spPr>
      </p:pic>
      <p:sp>
        <p:nvSpPr>
          <p:cNvPr id="8" name="Text 5"/>
          <p:cNvSpPr/>
          <p:nvPr/>
        </p:nvSpPr>
        <p:spPr>
          <a:xfrm>
            <a:off x="731520" y="4069080"/>
            <a:ext cx="3063240" cy="502920"/>
          </a:xfrm>
          <a:prstGeom prst="rect">
            <a:avLst/>
          </a:prstGeom>
          <a:noFill/>
          <a:ln/>
        </p:spPr>
        <p:txBody>
          <a:bodyPr wrap="square" lIns="0" tIns="0" rIns="0" bIns="0" rtlCol="0" anchor="ctr"/>
          <a:lstStyle/>
          <a:p>
            <a:pPr algn="ctr" indent="0" marL="0">
              <a:buNone/>
            </a:pPr>
            <a:r>
              <a:rPr lang="en-US" sz="1600" b="1" dirty="0">
                <a:solidFill>
                  <a:srgbClr val="2A1B1E"/>
                </a:solidFill>
                <a:latin typeface="Cambria" pitchFamily="34" charset="0"/>
                <a:ea typeface="Cambria" pitchFamily="34" charset="-122"/>
                <a:cs typeface="Cambria" pitchFamily="34" charset="-120"/>
              </a:rPr>
              <a:t>Dargah Sharif</a:t>
            </a:r>
            <a:endParaRPr lang="en-US" sz="1600" dirty="0"/>
          </a:p>
        </p:txBody>
      </p:sp>
      <p:sp>
        <p:nvSpPr>
          <p:cNvPr id="9" name="Text 6"/>
          <p:cNvSpPr/>
          <p:nvPr/>
        </p:nvSpPr>
        <p:spPr>
          <a:xfrm>
            <a:off x="822960" y="4617720"/>
            <a:ext cx="2880360" cy="1188720"/>
          </a:xfrm>
          <a:prstGeom prst="rect">
            <a:avLst/>
          </a:prstGeom>
          <a:noFill/>
          <a:ln/>
        </p:spPr>
        <p:txBody>
          <a:bodyPr wrap="square" lIns="0" tIns="0" rIns="0" bIns="0" rtlCol="0" anchor="ctr"/>
          <a:lstStyle/>
          <a:p>
            <a:pPr algn="ctr" indent="0" marL="0">
              <a:lnSpc>
                <a:spcPct val="120000"/>
              </a:lnSpc>
              <a:buNone/>
            </a:pPr>
            <a:r>
              <a:rPr lang="en-US" sz="1250" dirty="0">
                <a:solidFill>
                  <a:srgbClr val="6E5A5C"/>
                </a:solidFill>
                <a:latin typeface="Calibri" pitchFamily="34" charset="0"/>
                <a:ea typeface="Calibri" pitchFamily="34" charset="-122"/>
                <a:cs typeface="Calibri" pitchFamily="34" charset="-120"/>
              </a:rPr>
              <a:t>Ajmer, Rajasthan — a Sufi shrine visited by people of many faiths</a:t>
            </a:r>
            <a:endParaRPr lang="en-US" sz="1250" dirty="0"/>
          </a:p>
        </p:txBody>
      </p:sp>
      <p:sp>
        <p:nvSpPr>
          <p:cNvPr id="10" name="Shape 7"/>
          <p:cNvSpPr/>
          <p:nvPr/>
        </p:nvSpPr>
        <p:spPr>
          <a:xfrm>
            <a:off x="4251960" y="2743200"/>
            <a:ext cx="3429000" cy="3200400"/>
          </a:xfrm>
          <a:prstGeom prst="roundRect">
            <a:avLst>
              <a:gd name="adj" fmla="val 2857"/>
            </a:avLst>
          </a:prstGeom>
          <a:solidFill>
            <a:srgbClr val="FFFFFF"/>
          </a:solidFill>
          <a:ln/>
          <a:effectLst>
            <a:outerShdw sx="100000" sy="100000" kx="0" ky="0" algn="bl" rotWithShape="0" blurRad="101600" dist="38100" dir="5400000">
              <a:srgbClr val="3A1E22">
                <a:alpha val="15000"/>
              </a:srgbClr>
            </a:outerShdw>
          </a:effectLst>
        </p:spPr>
      </p:sp>
      <p:sp>
        <p:nvSpPr>
          <p:cNvPr id="11" name="Shape 8"/>
          <p:cNvSpPr/>
          <p:nvPr/>
        </p:nvSpPr>
        <p:spPr>
          <a:xfrm>
            <a:off x="5554980" y="3063240"/>
            <a:ext cx="822960" cy="822960"/>
          </a:xfrm>
          <a:prstGeom prst="ellipse">
            <a:avLst/>
          </a:prstGeom>
          <a:solidFill>
            <a:srgbClr val="2C5F5D"/>
          </a:solidFill>
          <a:ln/>
        </p:spPr>
      </p:sp>
      <p:pic>
        <p:nvPicPr>
          <p:cNvPr id="12" name="Image 1" descr="/home/claude/icons/FaPlaceOfWorship_FFFFFF.png">    </p:cNvPr>
          <p:cNvPicPr>
            <a:picLocks noChangeAspect="1"/>
          </p:cNvPicPr>
          <p:nvPr/>
        </p:nvPicPr>
        <p:blipFill>
          <a:blip r:embed="rId2"/>
          <a:stretch>
            <a:fillRect/>
          </a:stretch>
        </p:blipFill>
        <p:spPr>
          <a:xfrm>
            <a:off x="5760720" y="3268980"/>
            <a:ext cx="411480" cy="411480"/>
          </a:xfrm>
          <a:prstGeom prst="rect">
            <a:avLst/>
          </a:prstGeom>
        </p:spPr>
      </p:pic>
      <p:sp>
        <p:nvSpPr>
          <p:cNvPr id="13" name="Text 9"/>
          <p:cNvSpPr/>
          <p:nvPr/>
        </p:nvSpPr>
        <p:spPr>
          <a:xfrm>
            <a:off x="4434840" y="4069080"/>
            <a:ext cx="3063240" cy="502920"/>
          </a:xfrm>
          <a:prstGeom prst="rect">
            <a:avLst/>
          </a:prstGeom>
          <a:noFill/>
          <a:ln/>
        </p:spPr>
        <p:txBody>
          <a:bodyPr wrap="square" lIns="0" tIns="0" rIns="0" bIns="0" rtlCol="0" anchor="ctr"/>
          <a:lstStyle/>
          <a:p>
            <a:pPr algn="ctr" indent="0" marL="0">
              <a:buNone/>
            </a:pPr>
            <a:r>
              <a:rPr lang="en-US" sz="1600" b="1" dirty="0">
                <a:solidFill>
                  <a:srgbClr val="2A1B1E"/>
                </a:solidFill>
                <a:latin typeface="Cambria" pitchFamily="34" charset="0"/>
                <a:ea typeface="Cambria" pitchFamily="34" charset="-122"/>
                <a:cs typeface="Cambria" pitchFamily="34" charset="-120"/>
              </a:rPr>
              <a:t>Velankanni Church</a:t>
            </a:r>
            <a:endParaRPr lang="en-US" sz="1600" dirty="0"/>
          </a:p>
        </p:txBody>
      </p:sp>
      <p:sp>
        <p:nvSpPr>
          <p:cNvPr id="14" name="Text 10"/>
          <p:cNvSpPr/>
          <p:nvPr/>
        </p:nvSpPr>
        <p:spPr>
          <a:xfrm>
            <a:off x="4526280" y="4617720"/>
            <a:ext cx="2880360" cy="1188720"/>
          </a:xfrm>
          <a:prstGeom prst="rect">
            <a:avLst/>
          </a:prstGeom>
          <a:noFill/>
          <a:ln/>
        </p:spPr>
        <p:txBody>
          <a:bodyPr wrap="square" lIns="0" tIns="0" rIns="0" bIns="0" rtlCol="0" anchor="ctr"/>
          <a:lstStyle/>
          <a:p>
            <a:pPr algn="ctr" indent="0" marL="0">
              <a:lnSpc>
                <a:spcPct val="120000"/>
              </a:lnSpc>
              <a:buNone/>
            </a:pPr>
            <a:r>
              <a:rPr lang="en-US" sz="1250" dirty="0">
                <a:solidFill>
                  <a:srgbClr val="6E5A5C"/>
                </a:solidFill>
                <a:latin typeface="Calibri" pitchFamily="34" charset="0"/>
                <a:ea typeface="Calibri" pitchFamily="34" charset="-122"/>
                <a:cs typeface="Calibri" pitchFamily="34" charset="-120"/>
              </a:rPr>
              <a:t>Tamil Nadu — a major Christian pilgrimage centre</a:t>
            </a:r>
            <a:endParaRPr lang="en-US" sz="1250" dirty="0"/>
          </a:p>
        </p:txBody>
      </p:sp>
      <p:sp>
        <p:nvSpPr>
          <p:cNvPr id="15" name="Shape 11"/>
          <p:cNvSpPr/>
          <p:nvPr/>
        </p:nvSpPr>
        <p:spPr>
          <a:xfrm>
            <a:off x="7955280" y="2743200"/>
            <a:ext cx="3429000" cy="3200400"/>
          </a:xfrm>
          <a:prstGeom prst="roundRect">
            <a:avLst>
              <a:gd name="adj" fmla="val 2857"/>
            </a:avLst>
          </a:prstGeom>
          <a:solidFill>
            <a:srgbClr val="FFFFFF"/>
          </a:solidFill>
          <a:ln/>
          <a:effectLst>
            <a:outerShdw sx="100000" sy="100000" kx="0" ky="0" algn="bl" rotWithShape="0" blurRad="101600" dist="38100" dir="5400000">
              <a:srgbClr val="3A1E22">
                <a:alpha val="15000"/>
              </a:srgbClr>
            </a:outerShdw>
          </a:effectLst>
        </p:spPr>
      </p:sp>
      <p:sp>
        <p:nvSpPr>
          <p:cNvPr id="16" name="Shape 12"/>
          <p:cNvSpPr/>
          <p:nvPr/>
        </p:nvSpPr>
        <p:spPr>
          <a:xfrm>
            <a:off x="9258300" y="3063240"/>
            <a:ext cx="822960" cy="822960"/>
          </a:xfrm>
          <a:prstGeom prst="ellipse">
            <a:avLst/>
          </a:prstGeom>
          <a:solidFill>
            <a:srgbClr val="D99A2B"/>
          </a:solidFill>
          <a:ln/>
        </p:spPr>
      </p:sp>
      <p:pic>
        <p:nvPicPr>
          <p:cNvPr id="17" name="Image 2" descr="/home/claude/icons/FaWalking_FFFFFF.png">    </p:cNvPr>
          <p:cNvPicPr>
            <a:picLocks noChangeAspect="1"/>
          </p:cNvPicPr>
          <p:nvPr/>
        </p:nvPicPr>
        <p:blipFill>
          <a:blip r:embed="rId3"/>
          <a:stretch>
            <a:fillRect/>
          </a:stretch>
        </p:blipFill>
        <p:spPr>
          <a:xfrm>
            <a:off x="9464040" y="3268980"/>
            <a:ext cx="411480" cy="411480"/>
          </a:xfrm>
          <a:prstGeom prst="rect">
            <a:avLst/>
          </a:prstGeom>
        </p:spPr>
      </p:pic>
      <p:sp>
        <p:nvSpPr>
          <p:cNvPr id="18" name="Text 13"/>
          <p:cNvSpPr/>
          <p:nvPr/>
        </p:nvSpPr>
        <p:spPr>
          <a:xfrm>
            <a:off x="8138160" y="4069080"/>
            <a:ext cx="3063240" cy="502920"/>
          </a:xfrm>
          <a:prstGeom prst="rect">
            <a:avLst/>
          </a:prstGeom>
          <a:noFill/>
          <a:ln/>
        </p:spPr>
        <p:txBody>
          <a:bodyPr wrap="square" lIns="0" tIns="0" rIns="0" bIns="0" rtlCol="0" anchor="ctr"/>
          <a:lstStyle/>
          <a:p>
            <a:pPr algn="ctr" indent="0" marL="0">
              <a:buNone/>
            </a:pPr>
            <a:r>
              <a:rPr lang="en-US" sz="1600" b="1" dirty="0">
                <a:solidFill>
                  <a:srgbClr val="2A1B1E"/>
                </a:solidFill>
                <a:latin typeface="Cambria" pitchFamily="34" charset="0"/>
                <a:ea typeface="Cambria" pitchFamily="34" charset="-122"/>
                <a:cs typeface="Cambria" pitchFamily="34" charset="-120"/>
              </a:rPr>
              <a:t>Pilgrimage on special occasions</a:t>
            </a:r>
            <a:endParaRPr lang="en-US" sz="1600" dirty="0"/>
          </a:p>
        </p:txBody>
      </p:sp>
      <p:sp>
        <p:nvSpPr>
          <p:cNvPr id="19" name="Text 14"/>
          <p:cNvSpPr/>
          <p:nvPr/>
        </p:nvSpPr>
        <p:spPr>
          <a:xfrm>
            <a:off x="8229600" y="4617720"/>
            <a:ext cx="2880360" cy="1188720"/>
          </a:xfrm>
          <a:prstGeom prst="rect">
            <a:avLst/>
          </a:prstGeom>
          <a:noFill/>
          <a:ln/>
        </p:spPr>
        <p:txBody>
          <a:bodyPr wrap="square" lIns="0" tIns="0" rIns="0" bIns="0" rtlCol="0" anchor="ctr"/>
          <a:lstStyle/>
          <a:p>
            <a:pPr algn="ctr" indent="0" marL="0">
              <a:lnSpc>
                <a:spcPct val="120000"/>
              </a:lnSpc>
              <a:buNone/>
            </a:pPr>
            <a:r>
              <a:rPr lang="en-US" sz="1250" dirty="0">
                <a:solidFill>
                  <a:srgbClr val="6E5A5C"/>
                </a:solidFill>
                <a:latin typeface="Calibri" pitchFamily="34" charset="0"/>
                <a:ea typeface="Calibri" pitchFamily="34" charset="-122"/>
                <a:cs typeface="Calibri" pitchFamily="34" charset="-120"/>
              </a:rPr>
              <a:t>People undertake journeys to these shrines during festivals and holy days</a:t>
            </a:r>
            <a:endParaRPr lang="en-US" sz="1250" dirty="0"/>
          </a:p>
        </p:txBody>
      </p:sp>
      <p:sp>
        <p:nvSpPr>
          <p:cNvPr id="20" name="Text 15"/>
          <p:cNvSpPr/>
          <p:nvPr/>
        </p:nvSpPr>
        <p:spPr>
          <a:xfrm>
            <a:off x="548640" y="6419088"/>
            <a:ext cx="6400800" cy="274320"/>
          </a:xfrm>
          <a:prstGeom prst="rect">
            <a:avLst/>
          </a:prstGeom>
          <a:noFill/>
          <a:ln/>
        </p:spPr>
        <p:txBody>
          <a:bodyPr wrap="square" lIns="0" tIns="0" rIns="0" bIns="0" rtlCol="0" anchor="ctr"/>
          <a:lstStyle/>
          <a:p>
            <a:pPr indent="0" marL="0">
              <a:buNone/>
            </a:pPr>
            <a:r>
              <a:rPr lang="en-US" sz="900" i="1" dirty="0">
                <a:solidFill>
                  <a:srgbClr val="B7A6A8"/>
                </a:solidFill>
                <a:latin typeface="Calibri" pitchFamily="34" charset="0"/>
                <a:ea typeface="Calibri" pitchFamily="34" charset="-122"/>
                <a:cs typeface="Calibri" pitchFamily="34" charset="-120"/>
              </a:rPr>
              <a:t>CHAPTER 8 · HOW THE LAND BECOMES SACRED</a:t>
            </a:r>
            <a:endParaRPr lang="en-US" sz="900" dirty="0"/>
          </a:p>
        </p:txBody>
      </p:sp>
      <p:sp>
        <p:nvSpPr>
          <p:cNvPr id="21" name="Text 16"/>
          <p:cNvSpPr/>
          <p:nvPr/>
        </p:nvSpPr>
        <p:spPr>
          <a:xfrm>
            <a:off x="11414455" y="6419088"/>
            <a:ext cx="548640" cy="274320"/>
          </a:xfrm>
          <a:prstGeom prst="rect">
            <a:avLst/>
          </a:prstGeom>
          <a:noFill/>
          <a:ln/>
        </p:spPr>
        <p:txBody>
          <a:bodyPr wrap="square" lIns="0" tIns="0" rIns="0" bIns="0" rtlCol="0" anchor="ctr"/>
          <a:lstStyle/>
          <a:p>
            <a:pPr algn="r" indent="0" marL="0">
              <a:buNone/>
            </a:pPr>
            <a:r>
              <a:rPr lang="en-US" sz="1000" dirty="0">
                <a:solidFill>
                  <a:srgbClr val="6E5A5C"/>
                </a:solidFill>
                <a:latin typeface="Calibri" pitchFamily="34" charset="0"/>
                <a:ea typeface="Calibri" pitchFamily="34" charset="-122"/>
                <a:cs typeface="Calibri" pitchFamily="34" charset="-120"/>
              </a:rPr>
              <a:t>04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BF8F3"/>
        </a:solidFill>
      </p:bgPr>
    </p:bg>
    <p:spTree>
      <p:nvGrpSpPr>
        <p:cNvPr id="1" name=""/>
        <p:cNvGrpSpPr/>
        <p:nvPr/>
      </p:nvGrpSpPr>
      <p:grpSpPr>
        <a:xfrm>
          <a:off x="0" y="0"/>
          <a:ext cx="0" cy="0"/>
          <a:chOff x="0" y="0"/>
          <a:chExt cx="0" cy="0"/>
        </a:xfrm>
      </p:grpSpPr>
      <p:sp>
        <p:nvSpPr>
          <p:cNvPr id="2" name="Text 0"/>
          <p:cNvSpPr/>
          <p:nvPr/>
        </p:nvSpPr>
        <p:spPr>
          <a:xfrm>
            <a:off x="548640" y="384048"/>
            <a:ext cx="7315200" cy="320040"/>
          </a:xfrm>
          <a:prstGeom prst="rect">
            <a:avLst/>
          </a:prstGeom>
          <a:noFill/>
          <a:ln/>
        </p:spPr>
        <p:txBody>
          <a:bodyPr wrap="square" lIns="0" tIns="0" rIns="0" bIns="0" rtlCol="0" anchor="ctr"/>
          <a:lstStyle/>
          <a:p>
            <a:pPr indent="0" marL="0">
              <a:buNone/>
            </a:pPr>
            <a:r>
              <a:rPr lang="en-US" sz="1250" b="1" spc="200" kern="0" dirty="0">
                <a:solidFill>
                  <a:srgbClr val="7A1F2B"/>
                </a:solidFill>
                <a:latin typeface="Calibri" pitchFamily="34" charset="0"/>
                <a:ea typeface="Calibri" pitchFamily="34" charset="-122"/>
                <a:cs typeface="Calibri" pitchFamily="34" charset="-120"/>
              </a:rPr>
              <a:t>FAITHS BORN IN INDIA · I</a:t>
            </a:r>
            <a:endParaRPr lang="en-US" sz="1250" dirty="0"/>
          </a:p>
        </p:txBody>
      </p:sp>
      <p:sp>
        <p:nvSpPr>
          <p:cNvPr id="3" name="Text 1"/>
          <p:cNvSpPr/>
          <p:nvPr/>
        </p:nvSpPr>
        <p:spPr>
          <a:xfrm>
            <a:off x="548640" y="658368"/>
            <a:ext cx="10789920" cy="822960"/>
          </a:xfrm>
          <a:prstGeom prst="rect">
            <a:avLst/>
          </a:prstGeom>
          <a:noFill/>
          <a:ln/>
        </p:spPr>
        <p:txBody>
          <a:bodyPr wrap="square" lIns="0" tIns="0" rIns="0" bIns="0" rtlCol="0" anchor="ctr"/>
          <a:lstStyle/>
          <a:p>
            <a:pPr indent="0" marL="0">
              <a:buNone/>
            </a:pPr>
            <a:r>
              <a:rPr lang="en-US" sz="3200" b="1" dirty="0">
                <a:solidFill>
                  <a:srgbClr val="2A1B1E"/>
                </a:solidFill>
                <a:latin typeface="Cambria" pitchFamily="34" charset="0"/>
                <a:ea typeface="Cambria" pitchFamily="34" charset="-122"/>
                <a:cs typeface="Cambria" pitchFamily="34" charset="-120"/>
              </a:rPr>
              <a:t>Buddhism: Stūpas &amp; Relic Sites</a:t>
            </a:r>
            <a:endParaRPr lang="en-US" sz="3200" dirty="0"/>
          </a:p>
        </p:txBody>
      </p:sp>
      <p:sp>
        <p:nvSpPr>
          <p:cNvPr id="4" name="Shape 2"/>
          <p:cNvSpPr/>
          <p:nvPr/>
        </p:nvSpPr>
        <p:spPr>
          <a:xfrm>
            <a:off x="548640" y="1737360"/>
            <a:ext cx="6400800" cy="4297680"/>
          </a:xfrm>
          <a:prstGeom prst="roundRect">
            <a:avLst>
              <a:gd name="adj" fmla="val 2128"/>
            </a:avLst>
          </a:prstGeom>
          <a:solidFill>
            <a:srgbClr val="FFFFFF"/>
          </a:solidFill>
          <a:ln/>
          <a:effectLst>
            <a:outerShdw sx="100000" sy="100000" kx="0" ky="0" algn="bl" rotWithShape="0" blurRad="101600" dist="38100" dir="5400000">
              <a:srgbClr val="3A1E22">
                <a:alpha val="15000"/>
              </a:srgbClr>
            </a:outerShdw>
          </a:effectLst>
        </p:spPr>
      </p:sp>
      <p:sp>
        <p:nvSpPr>
          <p:cNvPr id="5" name="Text 3"/>
          <p:cNvSpPr/>
          <p:nvPr/>
        </p:nvSpPr>
        <p:spPr>
          <a:xfrm>
            <a:off x="914400" y="2011680"/>
            <a:ext cx="5760720" cy="731520"/>
          </a:xfrm>
          <a:prstGeom prst="rect">
            <a:avLst/>
          </a:prstGeom>
          <a:noFill/>
          <a:ln/>
        </p:spPr>
        <p:txBody>
          <a:bodyPr wrap="square" lIns="0" tIns="0" rIns="0" bIns="0" rtlCol="0" anchor="ctr"/>
          <a:lstStyle/>
          <a:p>
            <a:pPr indent="0" marL="0">
              <a:lnSpc>
                <a:spcPct val="125000"/>
              </a:lnSpc>
              <a:buNone/>
            </a:pPr>
            <a:r>
              <a:rPr lang="en-US" sz="1500" dirty="0">
                <a:solidFill>
                  <a:srgbClr val="2A1B1E"/>
                </a:solidFill>
                <a:latin typeface="Calibri" pitchFamily="34" charset="0"/>
                <a:ea typeface="Calibri" pitchFamily="34" charset="-122"/>
                <a:cs typeface="Calibri" pitchFamily="34" charset="-120"/>
              </a:rPr>
              <a:t>Buddhist sacred sites are usually places visited by the Buddha, or where his relics are kept.</a:t>
            </a:r>
            <a:endParaRPr lang="en-US" sz="1500" dirty="0"/>
          </a:p>
        </p:txBody>
      </p:sp>
      <p:sp>
        <p:nvSpPr>
          <p:cNvPr id="6" name="Shape 4"/>
          <p:cNvSpPr/>
          <p:nvPr/>
        </p:nvSpPr>
        <p:spPr>
          <a:xfrm>
            <a:off x="914400" y="2880360"/>
            <a:ext cx="5669280" cy="0"/>
          </a:xfrm>
          <a:prstGeom prst="line">
            <a:avLst/>
          </a:prstGeom>
          <a:noFill/>
          <a:ln w="12700">
            <a:solidFill>
              <a:srgbClr val="E6D8CC"/>
            </a:solidFill>
            <a:prstDash val="solid"/>
          </a:ln>
        </p:spPr>
      </p:sp>
      <p:sp>
        <p:nvSpPr>
          <p:cNvPr id="7" name="Text 5"/>
          <p:cNvSpPr/>
          <p:nvPr/>
        </p:nvSpPr>
        <p:spPr>
          <a:xfrm>
            <a:off x="914400" y="3108960"/>
            <a:ext cx="5760720" cy="2834640"/>
          </a:xfrm>
          <a:prstGeom prst="rect">
            <a:avLst/>
          </a:prstGeom>
          <a:noFill/>
          <a:ln/>
        </p:spPr>
        <p:txBody>
          <a:bodyPr wrap="square" lIns="0" tIns="0" rIns="0" bIns="0" rtlCol="0" anchor="ctr"/>
          <a:lstStyle/>
          <a:p>
            <a:pPr indent="0" marL="0">
              <a:lnSpc>
                <a:spcPct val="125000"/>
              </a:lnSpc>
              <a:buNone/>
            </a:pPr>
            <a:r>
              <a:rPr lang="en-US" sz="1450" b="1" dirty="0">
                <a:solidFill>
                  <a:srgbClr val="7A1F2B"/>
                </a:solidFill>
                <a:latin typeface="Calibri" pitchFamily="34" charset="0"/>
                <a:ea typeface="Calibri" pitchFamily="34" charset="-122"/>
                <a:cs typeface="Calibri" pitchFamily="34" charset="-120"/>
              </a:rPr>
              <a:t>Great Stūpa at Sanchi</a:t>
            </a:r>
            <a:endParaRPr lang="en-US" sz="1450" dirty="0"/>
          </a:p>
          <a:p>
            <a:pPr indent="0" marL="0">
              <a:lnSpc>
                <a:spcPct val="125000"/>
              </a:lnSpc>
              <a:buNone/>
            </a:pPr>
            <a:r>
              <a:rPr lang="en-US" sz="1450" dirty="0">
                <a:solidFill>
                  <a:srgbClr val="2A1B1E"/>
                </a:solidFill>
                <a:latin typeface="Calibri" pitchFamily="34" charset="0"/>
                <a:ea typeface="Calibri" pitchFamily="34" charset="-122"/>
                <a:cs typeface="Calibri" pitchFamily="34" charset="-120"/>
              </a:rPr>
              <a:t>Madhya Pradesh — a relic stūpa
</a:t>
            </a:r>
            <a:endParaRPr lang="en-US" sz="1450" dirty="0"/>
          </a:p>
          <a:p>
            <a:pPr indent="0" marL="0">
              <a:lnSpc>
                <a:spcPct val="125000"/>
              </a:lnSpc>
              <a:buNone/>
            </a:pPr>
            <a:r>
              <a:rPr lang="en-US" sz="1450" b="1" dirty="0">
                <a:solidFill>
                  <a:srgbClr val="7A1F2B"/>
                </a:solidFill>
                <a:latin typeface="Calibri" pitchFamily="34" charset="0"/>
                <a:ea typeface="Calibri" pitchFamily="34" charset="-122"/>
                <a:cs typeface="Calibri" pitchFamily="34" charset="-120"/>
              </a:rPr>
              <a:t>Mahabodhi Stūpa, Bodh Gaya</a:t>
            </a:r>
            <a:endParaRPr lang="en-US" sz="1450" dirty="0"/>
          </a:p>
          <a:p>
            <a:pPr indent="0" marL="0">
              <a:lnSpc>
                <a:spcPct val="125000"/>
              </a:lnSpc>
              <a:buNone/>
            </a:pPr>
            <a:r>
              <a:rPr lang="en-US" sz="1450" dirty="0">
                <a:solidFill>
                  <a:srgbClr val="2A1B1E"/>
                </a:solidFill>
                <a:latin typeface="Calibri" pitchFamily="34" charset="0"/>
                <a:ea typeface="Calibri" pitchFamily="34" charset="-122"/>
                <a:cs typeface="Calibri" pitchFamily="34" charset="-120"/>
              </a:rPr>
              <a:t>Bihar — where, per tradition, the Buddha attained enlightenment. Receives more than 4 million visitors every year.</a:t>
            </a:r>
            <a:endParaRPr lang="en-US" sz="1450" dirty="0"/>
          </a:p>
        </p:txBody>
      </p:sp>
      <p:sp>
        <p:nvSpPr>
          <p:cNvPr id="8" name="Shape 6"/>
          <p:cNvSpPr/>
          <p:nvPr/>
        </p:nvSpPr>
        <p:spPr>
          <a:xfrm>
            <a:off x="7223760" y="1737360"/>
            <a:ext cx="4389120" cy="4297680"/>
          </a:xfrm>
          <a:prstGeom prst="roundRect">
            <a:avLst>
              <a:gd name="adj" fmla="val 2128"/>
            </a:avLst>
          </a:prstGeom>
          <a:solidFill>
            <a:srgbClr val="2C5F5D"/>
          </a:solidFill>
          <a:ln/>
        </p:spPr>
      </p:sp>
      <p:sp>
        <p:nvSpPr>
          <p:cNvPr id="9" name="Shape 7"/>
          <p:cNvSpPr/>
          <p:nvPr/>
        </p:nvSpPr>
        <p:spPr>
          <a:xfrm>
            <a:off x="9052560" y="2148840"/>
            <a:ext cx="1188720" cy="1188720"/>
          </a:xfrm>
          <a:prstGeom prst="ellipse">
            <a:avLst/>
          </a:prstGeom>
          <a:solidFill>
            <a:srgbClr val="D99A2B"/>
          </a:solidFill>
          <a:ln/>
        </p:spPr>
      </p:sp>
      <p:pic>
        <p:nvPicPr>
          <p:cNvPr id="10" name="Image 0" descr="/home/claude/icons/FaDharmachakra_FFFFFF.png">    </p:cNvPr>
          <p:cNvPicPr>
            <a:picLocks noChangeAspect="1"/>
          </p:cNvPicPr>
          <p:nvPr/>
        </p:nvPicPr>
        <p:blipFill>
          <a:blip r:embed="rId1"/>
          <a:stretch>
            <a:fillRect/>
          </a:stretch>
        </p:blipFill>
        <p:spPr>
          <a:xfrm>
            <a:off x="9260586" y="2356866"/>
            <a:ext cx="772668" cy="772668"/>
          </a:xfrm>
          <a:prstGeom prst="rect">
            <a:avLst/>
          </a:prstGeom>
        </p:spPr>
      </p:pic>
      <p:sp>
        <p:nvSpPr>
          <p:cNvPr id="11" name="Text 8"/>
          <p:cNvSpPr/>
          <p:nvPr/>
        </p:nvSpPr>
        <p:spPr>
          <a:xfrm>
            <a:off x="7223760" y="3520440"/>
            <a:ext cx="4389120" cy="548640"/>
          </a:xfrm>
          <a:prstGeom prst="rect">
            <a:avLst/>
          </a:prstGeom>
          <a:noFill/>
          <a:ln/>
        </p:spPr>
        <p:txBody>
          <a:bodyPr wrap="square" lIns="0" tIns="0" rIns="0" bIns="0" rtlCol="0" anchor="ctr"/>
          <a:lstStyle/>
          <a:p>
            <a:pPr algn="ctr" indent="0" marL="0">
              <a:buNone/>
            </a:pPr>
            <a:r>
              <a:rPr lang="en-US" sz="3000" b="1" dirty="0">
                <a:solidFill>
                  <a:srgbClr val="D99A2B"/>
                </a:solidFill>
                <a:latin typeface="Cambria" pitchFamily="34" charset="0"/>
                <a:ea typeface="Cambria" pitchFamily="34" charset="-122"/>
                <a:cs typeface="Cambria" pitchFamily="34" charset="-120"/>
              </a:rPr>
              <a:t>4,000,000+</a:t>
            </a:r>
            <a:endParaRPr lang="en-US" sz="3000" dirty="0"/>
          </a:p>
        </p:txBody>
      </p:sp>
      <p:sp>
        <p:nvSpPr>
          <p:cNvPr id="12" name="Text 9"/>
          <p:cNvSpPr/>
          <p:nvPr/>
        </p:nvSpPr>
        <p:spPr>
          <a:xfrm>
            <a:off x="7406640" y="4069080"/>
            <a:ext cx="4023360" cy="548640"/>
          </a:xfrm>
          <a:prstGeom prst="rect">
            <a:avLst/>
          </a:prstGeom>
          <a:noFill/>
          <a:ln/>
        </p:spPr>
        <p:txBody>
          <a:bodyPr wrap="square" lIns="0" tIns="0" rIns="0" bIns="0" rtlCol="0" anchor="ctr"/>
          <a:lstStyle/>
          <a:p>
            <a:pPr algn="ctr" indent="0" marL="0">
              <a:buNone/>
            </a:pPr>
            <a:r>
              <a:rPr lang="en-US" sz="1350" dirty="0">
                <a:solidFill>
                  <a:srgbClr val="FFFFFF"/>
                </a:solidFill>
                <a:latin typeface="Calibri" pitchFamily="34" charset="0"/>
                <a:ea typeface="Calibri" pitchFamily="34" charset="-122"/>
                <a:cs typeface="Calibri" pitchFamily="34" charset="-120"/>
              </a:rPr>
              <a:t>visitors to Bodh Gaya every year</a:t>
            </a:r>
            <a:endParaRPr lang="en-US" sz="1350" dirty="0"/>
          </a:p>
        </p:txBody>
      </p:sp>
      <p:sp>
        <p:nvSpPr>
          <p:cNvPr id="13" name="Text 10"/>
          <p:cNvSpPr/>
          <p:nvPr/>
        </p:nvSpPr>
        <p:spPr>
          <a:xfrm>
            <a:off x="7589520" y="4846320"/>
            <a:ext cx="3657600" cy="1005840"/>
          </a:xfrm>
          <a:prstGeom prst="rect">
            <a:avLst/>
          </a:prstGeom>
          <a:noFill/>
          <a:ln/>
        </p:spPr>
        <p:txBody>
          <a:bodyPr wrap="square" lIns="0" tIns="0" rIns="0" bIns="0" rtlCol="0" anchor="ctr"/>
          <a:lstStyle/>
          <a:p>
            <a:pPr algn="ctr" indent="0" marL="0">
              <a:lnSpc>
                <a:spcPct val="120000"/>
              </a:lnSpc>
              <a:buNone/>
            </a:pPr>
            <a:r>
              <a:rPr lang="en-US" sz="1200" i="1" dirty="0">
                <a:solidFill>
                  <a:srgbClr val="DCEEEA"/>
                </a:solidFill>
                <a:latin typeface="Calibri" pitchFamily="34" charset="0"/>
                <a:ea typeface="Calibri" pitchFamily="34" charset="-122"/>
                <a:cs typeface="Calibri" pitchFamily="34" charset="-120"/>
              </a:rPr>
              <a:t>A reminder of how a single sacred site can draw pilgrims from across the world, year after year.</a:t>
            </a:r>
            <a:endParaRPr lang="en-US" sz="1200" dirty="0"/>
          </a:p>
        </p:txBody>
      </p:sp>
      <p:sp>
        <p:nvSpPr>
          <p:cNvPr id="14" name="Text 11"/>
          <p:cNvSpPr/>
          <p:nvPr/>
        </p:nvSpPr>
        <p:spPr>
          <a:xfrm>
            <a:off x="548640" y="6419088"/>
            <a:ext cx="6400800" cy="274320"/>
          </a:xfrm>
          <a:prstGeom prst="rect">
            <a:avLst/>
          </a:prstGeom>
          <a:noFill/>
          <a:ln/>
        </p:spPr>
        <p:txBody>
          <a:bodyPr wrap="square" lIns="0" tIns="0" rIns="0" bIns="0" rtlCol="0" anchor="ctr"/>
          <a:lstStyle/>
          <a:p>
            <a:pPr indent="0" marL="0">
              <a:buNone/>
            </a:pPr>
            <a:r>
              <a:rPr lang="en-US" sz="900" i="1" dirty="0">
                <a:solidFill>
                  <a:srgbClr val="B7A6A8"/>
                </a:solidFill>
                <a:latin typeface="Calibri" pitchFamily="34" charset="0"/>
                <a:ea typeface="Calibri" pitchFamily="34" charset="-122"/>
                <a:cs typeface="Calibri" pitchFamily="34" charset="-120"/>
              </a:rPr>
              <a:t>CHAPTER 8 · HOW THE LAND BECOMES SACRED</a:t>
            </a:r>
            <a:endParaRPr lang="en-US" sz="900" dirty="0"/>
          </a:p>
        </p:txBody>
      </p:sp>
      <p:sp>
        <p:nvSpPr>
          <p:cNvPr id="15" name="Text 12"/>
          <p:cNvSpPr/>
          <p:nvPr/>
        </p:nvSpPr>
        <p:spPr>
          <a:xfrm>
            <a:off x="11414455" y="6419088"/>
            <a:ext cx="548640" cy="274320"/>
          </a:xfrm>
          <a:prstGeom prst="rect">
            <a:avLst/>
          </a:prstGeom>
          <a:noFill/>
          <a:ln/>
        </p:spPr>
        <p:txBody>
          <a:bodyPr wrap="square" lIns="0" tIns="0" rIns="0" bIns="0" rtlCol="0" anchor="ctr"/>
          <a:lstStyle/>
          <a:p>
            <a:pPr algn="r" indent="0" marL="0">
              <a:buNone/>
            </a:pPr>
            <a:r>
              <a:rPr lang="en-US" sz="1000" dirty="0">
                <a:solidFill>
                  <a:srgbClr val="6E5A5C"/>
                </a:solidFill>
                <a:latin typeface="Calibri" pitchFamily="34" charset="0"/>
                <a:ea typeface="Calibri" pitchFamily="34" charset="-122"/>
                <a:cs typeface="Calibri" pitchFamily="34" charset="-120"/>
              </a:rPr>
              <a:t>05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BF8F3"/>
        </a:solidFill>
      </p:bgPr>
    </p:bg>
    <p:spTree>
      <p:nvGrpSpPr>
        <p:cNvPr id="1" name=""/>
        <p:cNvGrpSpPr/>
        <p:nvPr/>
      </p:nvGrpSpPr>
      <p:grpSpPr>
        <a:xfrm>
          <a:off x="0" y="0"/>
          <a:ext cx="0" cy="0"/>
          <a:chOff x="0" y="0"/>
          <a:chExt cx="0" cy="0"/>
        </a:xfrm>
      </p:grpSpPr>
      <p:sp>
        <p:nvSpPr>
          <p:cNvPr id="2" name="Text 0"/>
          <p:cNvSpPr/>
          <p:nvPr/>
        </p:nvSpPr>
        <p:spPr>
          <a:xfrm>
            <a:off x="548640" y="384048"/>
            <a:ext cx="7315200" cy="320040"/>
          </a:xfrm>
          <a:prstGeom prst="rect">
            <a:avLst/>
          </a:prstGeom>
          <a:noFill/>
          <a:ln/>
        </p:spPr>
        <p:txBody>
          <a:bodyPr wrap="square" lIns="0" tIns="0" rIns="0" bIns="0" rtlCol="0" anchor="ctr"/>
          <a:lstStyle/>
          <a:p>
            <a:pPr indent="0" marL="0">
              <a:buNone/>
            </a:pPr>
            <a:r>
              <a:rPr lang="en-US" sz="1250" b="1" spc="200" kern="0" dirty="0">
                <a:solidFill>
                  <a:srgbClr val="7A1F2B"/>
                </a:solidFill>
                <a:latin typeface="Calibri" pitchFamily="34" charset="0"/>
                <a:ea typeface="Calibri" pitchFamily="34" charset="-122"/>
                <a:cs typeface="Calibri" pitchFamily="34" charset="-120"/>
              </a:rPr>
              <a:t>FAITHS BORN IN INDIA · II</a:t>
            </a:r>
            <a:endParaRPr lang="en-US" sz="1250" dirty="0"/>
          </a:p>
        </p:txBody>
      </p:sp>
      <p:sp>
        <p:nvSpPr>
          <p:cNvPr id="3" name="Text 1"/>
          <p:cNvSpPr/>
          <p:nvPr/>
        </p:nvSpPr>
        <p:spPr>
          <a:xfrm>
            <a:off x="548640" y="658368"/>
            <a:ext cx="10789920" cy="822960"/>
          </a:xfrm>
          <a:prstGeom prst="rect">
            <a:avLst/>
          </a:prstGeom>
          <a:noFill/>
          <a:ln/>
        </p:spPr>
        <p:txBody>
          <a:bodyPr wrap="square" lIns="0" tIns="0" rIns="0" bIns="0" rtlCol="0" anchor="ctr"/>
          <a:lstStyle/>
          <a:p>
            <a:pPr indent="0" marL="0">
              <a:buNone/>
            </a:pPr>
            <a:r>
              <a:rPr lang="en-US" sz="3200" b="1" dirty="0">
                <a:solidFill>
                  <a:srgbClr val="2A1B1E"/>
                </a:solidFill>
                <a:latin typeface="Cambria" pitchFamily="34" charset="0"/>
                <a:ea typeface="Cambria" pitchFamily="34" charset="-122"/>
                <a:cs typeface="Cambria" pitchFamily="34" charset="-120"/>
              </a:rPr>
              <a:t>Sikhism: The Five Takhts</a:t>
            </a:r>
            <a:endParaRPr lang="en-US" sz="3200" dirty="0"/>
          </a:p>
        </p:txBody>
      </p:sp>
      <p:sp>
        <p:nvSpPr>
          <p:cNvPr id="4" name="Text 2"/>
          <p:cNvSpPr/>
          <p:nvPr/>
        </p:nvSpPr>
        <p:spPr>
          <a:xfrm>
            <a:off x="548640" y="1600200"/>
            <a:ext cx="10789920" cy="777240"/>
          </a:xfrm>
          <a:prstGeom prst="rect">
            <a:avLst/>
          </a:prstGeom>
          <a:noFill/>
          <a:ln/>
        </p:spPr>
        <p:txBody>
          <a:bodyPr wrap="square" lIns="0" tIns="0" rIns="0" bIns="0" rtlCol="0" anchor="ctr"/>
          <a:lstStyle/>
          <a:p>
            <a:pPr indent="0" marL="0">
              <a:lnSpc>
                <a:spcPct val="125000"/>
              </a:lnSpc>
              <a:buNone/>
            </a:pPr>
            <a:r>
              <a:rPr lang="en-US" sz="1500" dirty="0">
                <a:solidFill>
                  <a:srgbClr val="6E5A5C"/>
                </a:solidFill>
                <a:latin typeface="Calibri" pitchFamily="34" charset="0"/>
                <a:ea typeface="Calibri" pitchFamily="34" charset="-122"/>
                <a:cs typeface="Calibri" pitchFamily="34" charset="-120"/>
              </a:rPr>
              <a:t>In Sikhism, takhts are seats or centres of spiritual authority. Sikhs aspire to undertake pilgrimages to these places at least once in their lifetime.</a:t>
            </a:r>
            <a:endParaRPr lang="en-US" sz="1500" dirty="0"/>
          </a:p>
        </p:txBody>
      </p:sp>
      <p:sp>
        <p:nvSpPr>
          <p:cNvPr id="5" name="Shape 3"/>
          <p:cNvSpPr/>
          <p:nvPr/>
        </p:nvSpPr>
        <p:spPr>
          <a:xfrm>
            <a:off x="548640" y="2514600"/>
            <a:ext cx="5852160" cy="3429000"/>
          </a:xfrm>
          <a:prstGeom prst="roundRect">
            <a:avLst>
              <a:gd name="adj" fmla="val 2667"/>
            </a:avLst>
          </a:prstGeom>
          <a:solidFill>
            <a:srgbClr val="FFFFFF"/>
          </a:solidFill>
          <a:ln/>
          <a:effectLst>
            <a:outerShdw sx="100000" sy="100000" kx="0" ky="0" algn="bl" rotWithShape="0" blurRad="101600" dist="38100" dir="5400000">
              <a:srgbClr val="3A1E22">
                <a:alpha val="15000"/>
              </a:srgbClr>
            </a:outerShdw>
          </a:effectLst>
        </p:spPr>
      </p:sp>
      <p:sp>
        <p:nvSpPr>
          <p:cNvPr id="6" name="Text 4"/>
          <p:cNvSpPr/>
          <p:nvPr/>
        </p:nvSpPr>
        <p:spPr>
          <a:xfrm>
            <a:off x="868680" y="2697480"/>
            <a:ext cx="4572000" cy="411480"/>
          </a:xfrm>
          <a:prstGeom prst="rect">
            <a:avLst/>
          </a:prstGeom>
          <a:noFill/>
          <a:ln/>
        </p:spPr>
        <p:txBody>
          <a:bodyPr wrap="square" lIns="0" tIns="0" rIns="0" bIns="0" rtlCol="0" anchor="ctr"/>
          <a:lstStyle/>
          <a:p>
            <a:pPr indent="0" marL="0">
              <a:buNone/>
            </a:pPr>
            <a:r>
              <a:rPr lang="en-US" sz="1600" b="1" dirty="0">
                <a:solidFill>
                  <a:srgbClr val="7A1F2B"/>
                </a:solidFill>
                <a:latin typeface="Cambria" pitchFamily="34" charset="0"/>
                <a:ea typeface="Cambria" pitchFamily="34" charset="-122"/>
                <a:cs typeface="Cambria" pitchFamily="34" charset="-120"/>
              </a:rPr>
              <a:t>Key Takhts</a:t>
            </a:r>
            <a:endParaRPr lang="en-US" sz="1600" dirty="0"/>
          </a:p>
        </p:txBody>
      </p:sp>
      <p:sp>
        <p:nvSpPr>
          <p:cNvPr id="7" name="Shape 5"/>
          <p:cNvSpPr/>
          <p:nvPr/>
        </p:nvSpPr>
        <p:spPr>
          <a:xfrm>
            <a:off x="868680" y="3246120"/>
            <a:ext cx="548640" cy="548640"/>
          </a:xfrm>
          <a:prstGeom prst="ellipse">
            <a:avLst/>
          </a:prstGeom>
          <a:solidFill>
            <a:srgbClr val="D99A2B"/>
          </a:solidFill>
          <a:ln/>
        </p:spPr>
      </p:sp>
      <p:pic>
        <p:nvPicPr>
          <p:cNvPr id="8" name="Image 0" descr="/home/claude/icons/FaKhanda_FFFFFF.png">    </p:cNvPr>
          <p:cNvPicPr>
            <a:picLocks noChangeAspect="1"/>
          </p:cNvPicPr>
          <p:nvPr/>
        </p:nvPicPr>
        <p:blipFill>
          <a:blip r:embed="rId1"/>
          <a:stretch>
            <a:fillRect/>
          </a:stretch>
        </p:blipFill>
        <p:spPr>
          <a:xfrm>
            <a:off x="992124" y="3369564"/>
            <a:ext cx="301752" cy="301752"/>
          </a:xfrm>
          <a:prstGeom prst="rect">
            <a:avLst/>
          </a:prstGeom>
        </p:spPr>
      </p:pic>
      <p:sp>
        <p:nvSpPr>
          <p:cNvPr id="9" name="Text 6"/>
          <p:cNvSpPr/>
          <p:nvPr/>
        </p:nvSpPr>
        <p:spPr>
          <a:xfrm>
            <a:off x="1600200" y="3246120"/>
            <a:ext cx="4572000" cy="548640"/>
          </a:xfrm>
          <a:prstGeom prst="rect">
            <a:avLst/>
          </a:prstGeom>
          <a:noFill/>
          <a:ln/>
        </p:spPr>
        <p:txBody>
          <a:bodyPr wrap="square" lIns="0" tIns="0" rIns="0" bIns="0" rtlCol="0" anchor="ctr"/>
          <a:lstStyle/>
          <a:p>
            <a:pPr indent="0" marL="0">
              <a:lnSpc>
                <a:spcPct val="115000"/>
              </a:lnSpc>
              <a:buNone/>
            </a:pPr>
            <a:r>
              <a:rPr lang="en-US" sz="1350" dirty="0">
                <a:solidFill>
                  <a:srgbClr val="2A1B1E"/>
                </a:solidFill>
                <a:latin typeface="Calibri" pitchFamily="34" charset="0"/>
                <a:ea typeface="Calibri" pitchFamily="34" charset="-122"/>
                <a:cs typeface="Calibri" pitchFamily="34" charset="-120"/>
              </a:rPr>
              <a:t>Akal Takht — Amritsar (Golden Temple)</a:t>
            </a:r>
            <a:endParaRPr lang="en-US" sz="1350" dirty="0"/>
          </a:p>
        </p:txBody>
      </p:sp>
      <p:sp>
        <p:nvSpPr>
          <p:cNvPr id="10" name="Shape 7"/>
          <p:cNvSpPr/>
          <p:nvPr/>
        </p:nvSpPr>
        <p:spPr>
          <a:xfrm>
            <a:off x="868680" y="4114800"/>
            <a:ext cx="548640" cy="548640"/>
          </a:xfrm>
          <a:prstGeom prst="ellipse">
            <a:avLst/>
          </a:prstGeom>
          <a:solidFill>
            <a:srgbClr val="D99A2B"/>
          </a:solidFill>
          <a:ln/>
        </p:spPr>
      </p:sp>
      <p:pic>
        <p:nvPicPr>
          <p:cNvPr id="11" name="Image 1" descr="/home/claude/icons/FaKhanda_FFFFFF.png">    </p:cNvPr>
          <p:cNvPicPr>
            <a:picLocks noChangeAspect="1"/>
          </p:cNvPicPr>
          <p:nvPr/>
        </p:nvPicPr>
        <p:blipFill>
          <a:blip r:embed="rId2"/>
          <a:stretch>
            <a:fillRect/>
          </a:stretch>
        </p:blipFill>
        <p:spPr>
          <a:xfrm>
            <a:off x="992124" y="4238244"/>
            <a:ext cx="301752" cy="301752"/>
          </a:xfrm>
          <a:prstGeom prst="rect">
            <a:avLst/>
          </a:prstGeom>
        </p:spPr>
      </p:pic>
      <p:sp>
        <p:nvSpPr>
          <p:cNvPr id="12" name="Text 8"/>
          <p:cNvSpPr/>
          <p:nvPr/>
        </p:nvSpPr>
        <p:spPr>
          <a:xfrm>
            <a:off x="1600200" y="4114800"/>
            <a:ext cx="4572000" cy="548640"/>
          </a:xfrm>
          <a:prstGeom prst="rect">
            <a:avLst/>
          </a:prstGeom>
          <a:noFill/>
          <a:ln/>
        </p:spPr>
        <p:txBody>
          <a:bodyPr wrap="square" lIns="0" tIns="0" rIns="0" bIns="0" rtlCol="0" anchor="ctr"/>
          <a:lstStyle/>
          <a:p>
            <a:pPr indent="0" marL="0">
              <a:lnSpc>
                <a:spcPct val="115000"/>
              </a:lnSpc>
              <a:buNone/>
            </a:pPr>
            <a:r>
              <a:rPr lang="en-US" sz="1350" dirty="0">
                <a:solidFill>
                  <a:srgbClr val="2A1B1E"/>
                </a:solidFill>
                <a:latin typeface="Calibri" pitchFamily="34" charset="0"/>
                <a:ea typeface="Calibri" pitchFamily="34" charset="-122"/>
                <a:cs typeface="Calibri" pitchFamily="34" charset="-120"/>
              </a:rPr>
              <a:t>Takht Sri Patna Sahib — Patna</a:t>
            </a:r>
            <a:endParaRPr lang="en-US" sz="1350" dirty="0"/>
          </a:p>
        </p:txBody>
      </p:sp>
      <p:sp>
        <p:nvSpPr>
          <p:cNvPr id="13" name="Shape 9"/>
          <p:cNvSpPr/>
          <p:nvPr/>
        </p:nvSpPr>
        <p:spPr>
          <a:xfrm>
            <a:off x="868680" y="4983480"/>
            <a:ext cx="548640" cy="548640"/>
          </a:xfrm>
          <a:prstGeom prst="ellipse">
            <a:avLst/>
          </a:prstGeom>
          <a:solidFill>
            <a:srgbClr val="D99A2B"/>
          </a:solidFill>
          <a:ln/>
        </p:spPr>
      </p:sp>
      <p:pic>
        <p:nvPicPr>
          <p:cNvPr id="14" name="Image 2" descr="/home/claude/icons/FaKhanda_FFFFFF.png">    </p:cNvPr>
          <p:cNvPicPr>
            <a:picLocks noChangeAspect="1"/>
          </p:cNvPicPr>
          <p:nvPr/>
        </p:nvPicPr>
        <p:blipFill>
          <a:blip r:embed="rId3"/>
          <a:stretch>
            <a:fillRect/>
          </a:stretch>
        </p:blipFill>
        <p:spPr>
          <a:xfrm>
            <a:off x="992124" y="5106924"/>
            <a:ext cx="301752" cy="301752"/>
          </a:xfrm>
          <a:prstGeom prst="rect">
            <a:avLst/>
          </a:prstGeom>
        </p:spPr>
      </p:pic>
      <p:sp>
        <p:nvSpPr>
          <p:cNvPr id="15" name="Text 10"/>
          <p:cNvSpPr/>
          <p:nvPr/>
        </p:nvSpPr>
        <p:spPr>
          <a:xfrm>
            <a:off x="1600200" y="4983480"/>
            <a:ext cx="4572000" cy="548640"/>
          </a:xfrm>
          <a:prstGeom prst="rect">
            <a:avLst/>
          </a:prstGeom>
          <a:noFill/>
          <a:ln/>
        </p:spPr>
        <p:txBody>
          <a:bodyPr wrap="square" lIns="0" tIns="0" rIns="0" bIns="0" rtlCol="0" anchor="ctr"/>
          <a:lstStyle/>
          <a:p>
            <a:pPr indent="0" marL="0">
              <a:lnSpc>
                <a:spcPct val="115000"/>
              </a:lnSpc>
              <a:buNone/>
            </a:pPr>
            <a:r>
              <a:rPr lang="en-US" sz="1350" dirty="0">
                <a:solidFill>
                  <a:srgbClr val="2A1B1E"/>
                </a:solidFill>
                <a:latin typeface="Calibri" pitchFamily="34" charset="0"/>
                <a:ea typeface="Calibri" pitchFamily="34" charset="-122"/>
                <a:cs typeface="Calibri" pitchFamily="34" charset="-120"/>
              </a:rPr>
              <a:t>Takht Sri Keshgarh Sahib — Anandpur</a:t>
            </a:r>
            <a:endParaRPr lang="en-US" sz="1350" dirty="0"/>
          </a:p>
        </p:txBody>
      </p:sp>
      <p:sp>
        <p:nvSpPr>
          <p:cNvPr id="16" name="Shape 11"/>
          <p:cNvSpPr/>
          <p:nvPr/>
        </p:nvSpPr>
        <p:spPr>
          <a:xfrm>
            <a:off x="6675120" y="2514600"/>
            <a:ext cx="4937760" cy="3429000"/>
          </a:xfrm>
          <a:prstGeom prst="roundRect">
            <a:avLst>
              <a:gd name="adj" fmla="val 2667"/>
            </a:avLst>
          </a:prstGeom>
          <a:solidFill>
            <a:srgbClr val="7A1F2B"/>
          </a:solidFill>
          <a:ln/>
        </p:spPr>
      </p:sp>
      <p:sp>
        <p:nvSpPr>
          <p:cNvPr id="17" name="Text 12"/>
          <p:cNvSpPr/>
          <p:nvPr/>
        </p:nvSpPr>
        <p:spPr>
          <a:xfrm>
            <a:off x="6995160" y="2697480"/>
            <a:ext cx="4389120" cy="502920"/>
          </a:xfrm>
          <a:prstGeom prst="rect">
            <a:avLst/>
          </a:prstGeom>
          <a:noFill/>
          <a:ln/>
        </p:spPr>
        <p:txBody>
          <a:bodyPr wrap="square" lIns="0" tIns="0" rIns="0" bIns="0" rtlCol="0" anchor="ctr"/>
          <a:lstStyle/>
          <a:p>
            <a:pPr indent="0" marL="0">
              <a:buNone/>
            </a:pPr>
            <a:r>
              <a:rPr lang="en-US" sz="1550" b="1" dirty="0">
                <a:solidFill>
                  <a:srgbClr val="D99A2B"/>
                </a:solidFill>
                <a:latin typeface="Cambria" pitchFamily="34" charset="0"/>
                <a:ea typeface="Cambria" pitchFamily="34" charset="-122"/>
                <a:cs typeface="Cambria" pitchFamily="34" charset="-120"/>
              </a:rPr>
              <a:t>Recorded Pilgrimages of the Gurus</a:t>
            </a:r>
            <a:endParaRPr lang="en-US" sz="1550" dirty="0"/>
          </a:p>
        </p:txBody>
      </p:sp>
      <p:sp>
        <p:nvSpPr>
          <p:cNvPr id="18" name="Text 13"/>
          <p:cNvSpPr/>
          <p:nvPr/>
        </p:nvSpPr>
        <p:spPr>
          <a:xfrm>
            <a:off x="6995160" y="3200400"/>
            <a:ext cx="4343400" cy="685800"/>
          </a:xfrm>
          <a:prstGeom prst="rect">
            <a:avLst/>
          </a:prstGeom>
          <a:noFill/>
          <a:ln/>
        </p:spPr>
        <p:txBody>
          <a:bodyPr wrap="square" lIns="0" tIns="0" rIns="0" bIns="0" rtlCol="0" anchor="ctr"/>
          <a:lstStyle/>
          <a:p>
            <a:pPr indent="0" marL="0">
              <a:lnSpc>
                <a:spcPct val="120000"/>
              </a:lnSpc>
              <a:buNone/>
            </a:pPr>
            <a:r>
              <a:rPr lang="en-US" sz="1300" dirty="0">
                <a:solidFill>
                  <a:srgbClr val="F0DCC4"/>
                </a:solidFill>
                <a:latin typeface="Calibri" pitchFamily="34" charset="0"/>
                <a:ea typeface="Calibri" pitchFamily="34" charset="-122"/>
                <a:cs typeface="Calibri" pitchFamily="34" charset="-120"/>
              </a:rPr>
              <a:t>Sikh tradition records pilgrimages by Gurus such as Guru Nanak, to places including:</a:t>
            </a:r>
            <a:endParaRPr lang="en-US" sz="1300" dirty="0"/>
          </a:p>
        </p:txBody>
      </p:sp>
      <p:sp>
        <p:nvSpPr>
          <p:cNvPr id="19" name="Text 14"/>
          <p:cNvSpPr/>
          <p:nvPr/>
        </p:nvSpPr>
        <p:spPr>
          <a:xfrm>
            <a:off x="6995160" y="3977640"/>
            <a:ext cx="4343400" cy="1737360"/>
          </a:xfrm>
          <a:prstGeom prst="rect">
            <a:avLst/>
          </a:prstGeom>
          <a:noFill/>
          <a:ln/>
        </p:spPr>
        <p:txBody>
          <a:bodyPr wrap="square" lIns="0" tIns="0" rIns="0" bIns="0" rtlCol="0" anchor="ctr"/>
          <a:lstStyle/>
          <a:p>
            <a:pPr indent="0" marL="0">
              <a:lnSpc>
                <a:spcPct val="140000"/>
              </a:lnSpc>
              <a:buNone/>
            </a:pPr>
            <a:r>
              <a:rPr lang="en-US" sz="1450" b="1" dirty="0">
                <a:solidFill>
                  <a:srgbClr val="FFFFFF"/>
                </a:solidFill>
                <a:latin typeface="Calibri" pitchFamily="34" charset="0"/>
                <a:ea typeface="Calibri" pitchFamily="34" charset="-122"/>
                <a:cs typeface="Calibri" pitchFamily="34" charset="-120"/>
              </a:rPr>
              <a:t>Haridwar · Prayag · Mathura · Varanasi · Ayodhya · Puri — and several Muslim shrines</a:t>
            </a:r>
            <a:endParaRPr lang="en-US" sz="1450" dirty="0"/>
          </a:p>
        </p:txBody>
      </p:sp>
      <p:sp>
        <p:nvSpPr>
          <p:cNvPr id="20" name="Text 15"/>
          <p:cNvSpPr/>
          <p:nvPr/>
        </p:nvSpPr>
        <p:spPr>
          <a:xfrm>
            <a:off x="548640" y="6419088"/>
            <a:ext cx="6400800" cy="274320"/>
          </a:xfrm>
          <a:prstGeom prst="rect">
            <a:avLst/>
          </a:prstGeom>
          <a:noFill/>
          <a:ln/>
        </p:spPr>
        <p:txBody>
          <a:bodyPr wrap="square" lIns="0" tIns="0" rIns="0" bIns="0" rtlCol="0" anchor="ctr"/>
          <a:lstStyle/>
          <a:p>
            <a:pPr indent="0" marL="0">
              <a:buNone/>
            </a:pPr>
            <a:r>
              <a:rPr lang="en-US" sz="900" i="1" dirty="0">
                <a:solidFill>
                  <a:srgbClr val="B7A6A8"/>
                </a:solidFill>
                <a:latin typeface="Calibri" pitchFamily="34" charset="0"/>
                <a:ea typeface="Calibri" pitchFamily="34" charset="-122"/>
                <a:cs typeface="Calibri" pitchFamily="34" charset="-120"/>
              </a:rPr>
              <a:t>CHAPTER 8 · HOW THE LAND BECOMES SACRED</a:t>
            </a:r>
            <a:endParaRPr lang="en-US" sz="900" dirty="0"/>
          </a:p>
        </p:txBody>
      </p:sp>
      <p:sp>
        <p:nvSpPr>
          <p:cNvPr id="21" name="Text 16"/>
          <p:cNvSpPr/>
          <p:nvPr/>
        </p:nvSpPr>
        <p:spPr>
          <a:xfrm>
            <a:off x="11414455" y="6419088"/>
            <a:ext cx="548640" cy="274320"/>
          </a:xfrm>
          <a:prstGeom prst="rect">
            <a:avLst/>
          </a:prstGeom>
          <a:noFill/>
          <a:ln/>
        </p:spPr>
        <p:txBody>
          <a:bodyPr wrap="square" lIns="0" tIns="0" rIns="0" bIns="0" rtlCol="0" anchor="ctr"/>
          <a:lstStyle/>
          <a:p>
            <a:pPr algn="r" indent="0" marL="0">
              <a:buNone/>
            </a:pPr>
            <a:r>
              <a:rPr lang="en-US" sz="1000" dirty="0">
                <a:solidFill>
                  <a:srgbClr val="6E5A5C"/>
                </a:solidFill>
                <a:latin typeface="Calibri" pitchFamily="34" charset="0"/>
                <a:ea typeface="Calibri" pitchFamily="34" charset="-122"/>
                <a:cs typeface="Calibri" pitchFamily="34" charset="-120"/>
              </a:rPr>
              <a:t>06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7A1F2B"/>
        </a:solidFill>
      </p:bgPr>
    </p:bg>
    <p:spTree>
      <p:nvGrpSpPr>
        <p:cNvPr id="1" name=""/>
        <p:cNvGrpSpPr/>
        <p:nvPr/>
      </p:nvGrpSpPr>
      <p:grpSpPr>
        <a:xfrm>
          <a:off x="0" y="0"/>
          <a:ext cx="0" cy="0"/>
          <a:chOff x="0" y="0"/>
          <a:chExt cx="0" cy="0"/>
        </a:xfrm>
      </p:grpSpPr>
      <p:sp>
        <p:nvSpPr>
          <p:cNvPr id="2" name="Text 0"/>
          <p:cNvSpPr/>
          <p:nvPr/>
        </p:nvSpPr>
        <p:spPr>
          <a:xfrm>
            <a:off x="548640" y="384048"/>
            <a:ext cx="7315200" cy="320040"/>
          </a:xfrm>
          <a:prstGeom prst="rect">
            <a:avLst/>
          </a:prstGeom>
          <a:noFill/>
          <a:ln/>
        </p:spPr>
        <p:txBody>
          <a:bodyPr wrap="square" lIns="0" tIns="0" rIns="0" bIns="0" rtlCol="0" anchor="ctr"/>
          <a:lstStyle/>
          <a:p>
            <a:pPr indent="0" marL="0">
              <a:buNone/>
            </a:pPr>
            <a:r>
              <a:rPr lang="en-US" sz="1250" b="1" spc="200" kern="0" dirty="0">
                <a:solidFill>
                  <a:srgbClr val="D99A2B"/>
                </a:solidFill>
                <a:latin typeface="Calibri" pitchFamily="34" charset="0"/>
                <a:ea typeface="Calibri" pitchFamily="34" charset="-122"/>
                <a:cs typeface="Calibri" pitchFamily="34" charset="-120"/>
              </a:rPr>
              <a:t>A LIVING TRADITION</a:t>
            </a:r>
            <a:endParaRPr lang="en-US" sz="1250" dirty="0"/>
          </a:p>
        </p:txBody>
      </p:sp>
      <p:sp>
        <p:nvSpPr>
          <p:cNvPr id="3" name="Text 1"/>
          <p:cNvSpPr/>
          <p:nvPr/>
        </p:nvSpPr>
        <p:spPr>
          <a:xfrm>
            <a:off x="548640" y="658368"/>
            <a:ext cx="10789920" cy="822960"/>
          </a:xfrm>
          <a:prstGeom prst="rect">
            <a:avLst/>
          </a:prstGeom>
          <a:noFill/>
          <a:ln/>
        </p:spPr>
        <p:txBody>
          <a:bodyPr wrap="square" lIns="0" tIns="0" rIns="0" bIns="0" rtlCol="0" anchor="ctr"/>
          <a:lstStyle/>
          <a:p>
            <a:pPr indent="0" marL="0">
              <a:buNone/>
            </a:pPr>
            <a:r>
              <a:rPr lang="en-US" sz="3200" b="1" dirty="0">
                <a:solidFill>
                  <a:srgbClr val="FFFFFF"/>
                </a:solidFill>
                <a:latin typeface="Cambria" pitchFamily="34" charset="0"/>
                <a:ea typeface="Cambria" pitchFamily="34" charset="-122"/>
                <a:cs typeface="Cambria" pitchFamily="34" charset="-120"/>
              </a:rPr>
              <a:t>Pilgrimages: Tīrthayātrā</a:t>
            </a:r>
            <a:endParaRPr lang="en-US" sz="3200" dirty="0"/>
          </a:p>
        </p:txBody>
      </p:sp>
      <p:sp>
        <p:nvSpPr>
          <p:cNvPr id="4" name="Shape 2"/>
          <p:cNvSpPr/>
          <p:nvPr/>
        </p:nvSpPr>
        <p:spPr>
          <a:xfrm>
            <a:off x="548640" y="1737360"/>
            <a:ext cx="6492240" cy="4297680"/>
          </a:xfrm>
          <a:prstGeom prst="roundRect">
            <a:avLst>
              <a:gd name="adj" fmla="val 2128"/>
            </a:avLst>
          </a:prstGeom>
          <a:solidFill>
            <a:srgbClr val="FFFFFF"/>
          </a:solidFill>
          <a:ln/>
        </p:spPr>
      </p:sp>
      <p:sp>
        <p:nvSpPr>
          <p:cNvPr id="5" name="Text 3"/>
          <p:cNvSpPr/>
          <p:nvPr/>
        </p:nvSpPr>
        <p:spPr>
          <a:xfrm>
            <a:off x="914400" y="2011680"/>
            <a:ext cx="5852160" cy="3017520"/>
          </a:xfrm>
          <a:prstGeom prst="rect">
            <a:avLst/>
          </a:prstGeom>
          <a:noFill/>
          <a:ln/>
        </p:spPr>
        <p:txBody>
          <a:bodyPr wrap="square" lIns="0" tIns="0" rIns="0" bIns="0" rtlCol="0" anchor="ctr"/>
          <a:lstStyle/>
          <a:p>
            <a:pPr indent="0" marL="0">
              <a:lnSpc>
                <a:spcPct val="130000"/>
              </a:lnSpc>
              <a:buNone/>
            </a:pPr>
            <a:r>
              <a:rPr lang="en-US" sz="1600" b="1" dirty="0">
                <a:solidFill>
                  <a:srgbClr val="7A1F2B"/>
                </a:solidFill>
                <a:latin typeface="Calibri" pitchFamily="34" charset="0"/>
                <a:ea typeface="Calibri" pitchFamily="34" charset="-122"/>
                <a:cs typeface="Calibri" pitchFamily="34" charset="-120"/>
              </a:rPr>
              <a:t>Tīrtha</a:t>
            </a:r>
            <a:endParaRPr lang="en-US" sz="1600" dirty="0"/>
          </a:p>
          <a:p>
            <a:pPr indent="0" marL="0">
              <a:lnSpc>
                <a:spcPct val="130000"/>
              </a:lnSpc>
              <a:buNone/>
            </a:pPr>
            <a:r>
              <a:rPr lang="en-US" sz="1400" dirty="0">
                <a:solidFill>
                  <a:srgbClr val="2A1B1E"/>
                </a:solidFill>
                <a:latin typeface="Calibri" pitchFamily="34" charset="0"/>
                <a:ea typeface="Calibri" pitchFamily="34" charset="-122"/>
                <a:cs typeface="Calibri" pitchFamily="34" charset="-120"/>
              </a:rPr>
              <a:t>Literally, a place to cross a river or body of water. Symbolically, a place to cross from ordinary life to a higher, spiritual life.
</a:t>
            </a:r>
            <a:endParaRPr lang="en-US" sz="1600" dirty="0"/>
          </a:p>
          <a:p>
            <a:pPr indent="0" marL="0">
              <a:lnSpc>
                <a:spcPct val="130000"/>
              </a:lnSpc>
              <a:buNone/>
            </a:pPr>
            <a:r>
              <a:rPr lang="en-US" sz="1450" dirty="0">
                <a:solidFill>
                  <a:srgbClr val="2A1B1E"/>
                </a:solidFill>
                <a:latin typeface="Calibri" pitchFamily="34" charset="0"/>
                <a:ea typeface="Calibri" pitchFamily="34" charset="-122"/>
                <a:cs typeface="Calibri" pitchFamily="34" charset="-120"/>
              </a:rPr>
              <a:t>Many Indians undertake tīrthayātrās — pilgrimages to sacred tīrthas — during their lifetime. It is not just a physical journey but also an inner journey with its own code of conduct.</a:t>
            </a:r>
            <a:endParaRPr lang="en-US" sz="1600" dirty="0"/>
          </a:p>
        </p:txBody>
      </p:sp>
      <p:sp>
        <p:nvSpPr>
          <p:cNvPr id="6" name="Shape 4"/>
          <p:cNvSpPr/>
          <p:nvPr/>
        </p:nvSpPr>
        <p:spPr>
          <a:xfrm>
            <a:off x="914400" y="5120640"/>
            <a:ext cx="5760720" cy="0"/>
          </a:xfrm>
          <a:prstGeom prst="line">
            <a:avLst/>
          </a:prstGeom>
          <a:noFill/>
          <a:ln w="12700">
            <a:solidFill>
              <a:srgbClr val="E6D8CC"/>
            </a:solidFill>
            <a:prstDash val="solid"/>
          </a:ln>
        </p:spPr>
      </p:sp>
      <p:sp>
        <p:nvSpPr>
          <p:cNvPr id="7" name="Text 5"/>
          <p:cNvSpPr/>
          <p:nvPr/>
        </p:nvSpPr>
        <p:spPr>
          <a:xfrm>
            <a:off x="914400" y="5257800"/>
            <a:ext cx="5760720" cy="685800"/>
          </a:xfrm>
          <a:prstGeom prst="rect">
            <a:avLst/>
          </a:prstGeom>
          <a:noFill/>
          <a:ln/>
        </p:spPr>
        <p:txBody>
          <a:bodyPr wrap="square" lIns="0" tIns="0" rIns="0" bIns="0" rtlCol="0" anchor="ctr"/>
          <a:lstStyle/>
          <a:p>
            <a:pPr indent="0" marL="0">
              <a:lnSpc>
                <a:spcPct val="120000"/>
              </a:lnSpc>
              <a:buNone/>
            </a:pPr>
            <a:r>
              <a:rPr lang="en-US" sz="1300" i="1" dirty="0">
                <a:solidFill>
                  <a:srgbClr val="6E5A5C"/>
                </a:solidFill>
                <a:latin typeface="Calibri" pitchFamily="34" charset="0"/>
                <a:ea typeface="Calibri" pitchFamily="34" charset="-122"/>
                <a:cs typeface="Calibri" pitchFamily="34" charset="-120"/>
              </a:rPr>
              <a:t>For at least 3,000 years — with no modern transport — Indians have been crisscrossing the Subcontinent on foot.</a:t>
            </a:r>
            <a:endParaRPr lang="en-US" sz="1300" dirty="0"/>
          </a:p>
        </p:txBody>
      </p:sp>
      <p:sp>
        <p:nvSpPr>
          <p:cNvPr id="8" name="Shape 6"/>
          <p:cNvSpPr/>
          <p:nvPr/>
        </p:nvSpPr>
        <p:spPr>
          <a:xfrm>
            <a:off x="7315200" y="1737360"/>
            <a:ext cx="4297680" cy="4297680"/>
          </a:xfrm>
          <a:prstGeom prst="roundRect">
            <a:avLst>
              <a:gd name="adj" fmla="val 2128"/>
            </a:avLst>
          </a:prstGeom>
          <a:solidFill>
            <a:srgbClr val="551620"/>
          </a:solidFill>
          <a:ln/>
        </p:spPr>
      </p:sp>
      <p:sp>
        <p:nvSpPr>
          <p:cNvPr id="9" name="Shape 7"/>
          <p:cNvSpPr/>
          <p:nvPr/>
        </p:nvSpPr>
        <p:spPr>
          <a:xfrm>
            <a:off x="7635240" y="2057400"/>
            <a:ext cx="914400" cy="914400"/>
          </a:xfrm>
          <a:prstGeom prst="ellipse">
            <a:avLst/>
          </a:prstGeom>
          <a:solidFill>
            <a:srgbClr val="D99A2B"/>
          </a:solidFill>
          <a:ln/>
        </p:spPr>
      </p:sp>
      <p:pic>
        <p:nvPicPr>
          <p:cNvPr id="10" name="Image 0" descr="/home/claude/icons/FaWalking_FFFFFF.png">    </p:cNvPr>
          <p:cNvPicPr>
            <a:picLocks noChangeAspect="1"/>
          </p:cNvPicPr>
          <p:nvPr/>
        </p:nvPicPr>
        <p:blipFill>
          <a:blip r:embed="rId1"/>
          <a:stretch>
            <a:fillRect/>
          </a:stretch>
        </p:blipFill>
        <p:spPr>
          <a:xfrm>
            <a:off x="7840980" y="2263140"/>
            <a:ext cx="502920" cy="502920"/>
          </a:xfrm>
          <a:prstGeom prst="rect">
            <a:avLst/>
          </a:prstGeom>
        </p:spPr>
      </p:pic>
      <p:sp>
        <p:nvSpPr>
          <p:cNvPr id="11" name="Text 8"/>
          <p:cNvSpPr/>
          <p:nvPr/>
        </p:nvSpPr>
        <p:spPr>
          <a:xfrm>
            <a:off x="7635240" y="3108960"/>
            <a:ext cx="3657600" cy="1280160"/>
          </a:xfrm>
          <a:prstGeom prst="rect">
            <a:avLst/>
          </a:prstGeom>
          <a:noFill/>
          <a:ln/>
        </p:spPr>
        <p:txBody>
          <a:bodyPr wrap="square" lIns="0" tIns="0" rIns="0" bIns="0" rtlCol="0" anchor="ctr"/>
          <a:lstStyle/>
          <a:p>
            <a:pPr indent="0" marL="0">
              <a:lnSpc>
                <a:spcPct val="130000"/>
              </a:lnSpc>
              <a:buNone/>
            </a:pPr>
            <a:r>
              <a:rPr lang="en-US" sz="1500" i="1" dirty="0">
                <a:solidFill>
                  <a:srgbClr val="FFFFFF"/>
                </a:solidFill>
                <a:latin typeface="Calibri" pitchFamily="34" charset="0"/>
                <a:ea typeface="Calibri" pitchFamily="34" charset="-122"/>
                <a:cs typeface="Calibri" pitchFamily="34" charset="-120"/>
              </a:rPr>
              <a:t>“It is the feeling of one country and one culture.”</a:t>
            </a:r>
            <a:endParaRPr lang="en-US" sz="1500" dirty="0"/>
          </a:p>
        </p:txBody>
      </p:sp>
      <p:sp>
        <p:nvSpPr>
          <p:cNvPr id="12" name="Text 9"/>
          <p:cNvSpPr/>
          <p:nvPr/>
        </p:nvSpPr>
        <p:spPr>
          <a:xfrm>
            <a:off x="7635240" y="4434840"/>
            <a:ext cx="3657600" cy="1371600"/>
          </a:xfrm>
          <a:prstGeom prst="rect">
            <a:avLst/>
          </a:prstGeom>
          <a:noFill/>
          <a:ln/>
        </p:spPr>
        <p:txBody>
          <a:bodyPr wrap="square" lIns="0" tIns="0" rIns="0" bIns="0" rtlCol="0" anchor="ctr"/>
          <a:lstStyle/>
          <a:p>
            <a:pPr indent="0" marL="0">
              <a:lnSpc>
                <a:spcPct val="125000"/>
              </a:lnSpc>
              <a:buNone/>
            </a:pPr>
            <a:r>
              <a:rPr lang="en-US" sz="1200" dirty="0">
                <a:solidFill>
                  <a:srgbClr val="E8D2C6"/>
                </a:solidFill>
                <a:latin typeface="Calibri" pitchFamily="34" charset="0"/>
                <a:ea typeface="Calibri" pitchFamily="34" charset="-122"/>
                <a:cs typeface="Calibri" pitchFamily="34" charset="-120"/>
              </a:rPr>
              <a:t>— Jawaharlal Nehru, 1961, on pilgrimages from the Himalayas to Kanyakumari</a:t>
            </a:r>
            <a:endParaRPr lang="en-US" sz="1200" dirty="0"/>
          </a:p>
        </p:txBody>
      </p:sp>
      <p:sp>
        <p:nvSpPr>
          <p:cNvPr id="13" name="Text 10"/>
          <p:cNvSpPr/>
          <p:nvPr/>
        </p:nvSpPr>
        <p:spPr>
          <a:xfrm>
            <a:off x="548640" y="6419088"/>
            <a:ext cx="6400800" cy="274320"/>
          </a:xfrm>
          <a:prstGeom prst="rect">
            <a:avLst/>
          </a:prstGeom>
          <a:noFill/>
          <a:ln/>
        </p:spPr>
        <p:txBody>
          <a:bodyPr wrap="square" lIns="0" tIns="0" rIns="0" bIns="0" rtlCol="0" anchor="ctr"/>
          <a:lstStyle/>
          <a:p>
            <a:pPr indent="0" marL="0">
              <a:buNone/>
            </a:pPr>
            <a:r>
              <a:rPr lang="en-US" sz="900" i="1" dirty="0">
                <a:solidFill>
                  <a:srgbClr val="C9A4A9"/>
                </a:solidFill>
                <a:latin typeface="Calibri" pitchFamily="34" charset="0"/>
                <a:ea typeface="Calibri" pitchFamily="34" charset="-122"/>
                <a:cs typeface="Calibri" pitchFamily="34" charset="-120"/>
              </a:rPr>
              <a:t>CHAPTER 8 · HOW THE LAND BECOMES SACRED</a:t>
            </a:r>
            <a:endParaRPr lang="en-US" sz="900" dirty="0"/>
          </a:p>
        </p:txBody>
      </p:sp>
      <p:sp>
        <p:nvSpPr>
          <p:cNvPr id="14" name="Text 11"/>
          <p:cNvSpPr/>
          <p:nvPr/>
        </p:nvSpPr>
        <p:spPr>
          <a:xfrm>
            <a:off x="11414455" y="6419088"/>
            <a:ext cx="548640" cy="274320"/>
          </a:xfrm>
          <a:prstGeom prst="rect">
            <a:avLst/>
          </a:prstGeom>
          <a:noFill/>
          <a:ln/>
        </p:spPr>
        <p:txBody>
          <a:bodyPr wrap="square" lIns="0" tIns="0" rIns="0" bIns="0" rtlCol="0" anchor="ctr"/>
          <a:lstStyle/>
          <a:p>
            <a:pPr algn="r" indent="0" marL="0">
              <a:buNone/>
            </a:pPr>
            <a:r>
              <a:rPr lang="en-US" sz="1000" dirty="0">
                <a:solidFill>
                  <a:srgbClr val="D9C7A8"/>
                </a:solidFill>
                <a:latin typeface="Calibri" pitchFamily="34" charset="0"/>
                <a:ea typeface="Calibri" pitchFamily="34" charset="-122"/>
                <a:cs typeface="Calibri" pitchFamily="34" charset="-120"/>
              </a:rPr>
              <a:t>07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BF8F3"/>
        </a:solidFill>
      </p:bgPr>
    </p:bg>
    <p:spTree>
      <p:nvGrpSpPr>
        <p:cNvPr id="1" name=""/>
        <p:cNvGrpSpPr/>
        <p:nvPr/>
      </p:nvGrpSpPr>
      <p:grpSpPr>
        <a:xfrm>
          <a:off x="0" y="0"/>
          <a:ext cx="0" cy="0"/>
          <a:chOff x="0" y="0"/>
          <a:chExt cx="0" cy="0"/>
        </a:xfrm>
      </p:grpSpPr>
      <p:sp>
        <p:nvSpPr>
          <p:cNvPr id="2" name="Text 0"/>
          <p:cNvSpPr/>
          <p:nvPr/>
        </p:nvSpPr>
        <p:spPr>
          <a:xfrm>
            <a:off x="548640" y="384048"/>
            <a:ext cx="7315200" cy="320040"/>
          </a:xfrm>
          <a:prstGeom prst="rect">
            <a:avLst/>
          </a:prstGeom>
          <a:noFill/>
          <a:ln/>
        </p:spPr>
        <p:txBody>
          <a:bodyPr wrap="square" lIns="0" tIns="0" rIns="0" bIns="0" rtlCol="0" anchor="ctr"/>
          <a:lstStyle/>
          <a:p>
            <a:pPr indent="0" marL="0">
              <a:buNone/>
            </a:pPr>
            <a:r>
              <a:rPr lang="en-US" sz="1250" b="1" spc="200" kern="0" dirty="0">
                <a:solidFill>
                  <a:srgbClr val="7A1F2B"/>
                </a:solidFill>
                <a:latin typeface="Calibri" pitchFamily="34" charset="0"/>
                <a:ea typeface="Calibri" pitchFamily="34" charset="-122"/>
                <a:cs typeface="Calibri" pitchFamily="34" charset="-120"/>
              </a:rPr>
              <a:t>FAITHS BORN IN INDIA · III</a:t>
            </a:r>
            <a:endParaRPr lang="en-US" sz="1250" dirty="0"/>
          </a:p>
        </p:txBody>
      </p:sp>
      <p:sp>
        <p:nvSpPr>
          <p:cNvPr id="3" name="Text 1"/>
          <p:cNvSpPr/>
          <p:nvPr/>
        </p:nvSpPr>
        <p:spPr>
          <a:xfrm>
            <a:off x="548640" y="658368"/>
            <a:ext cx="10789920" cy="822960"/>
          </a:xfrm>
          <a:prstGeom prst="rect">
            <a:avLst/>
          </a:prstGeom>
          <a:noFill/>
          <a:ln/>
        </p:spPr>
        <p:txBody>
          <a:bodyPr wrap="square" lIns="0" tIns="0" rIns="0" bIns="0" rtlCol="0" anchor="ctr"/>
          <a:lstStyle/>
          <a:p>
            <a:pPr indent="0" marL="0">
              <a:buNone/>
            </a:pPr>
            <a:r>
              <a:rPr lang="en-US" sz="3200" b="1" dirty="0">
                <a:solidFill>
                  <a:srgbClr val="2A1B1E"/>
                </a:solidFill>
                <a:latin typeface="Cambria" pitchFamily="34" charset="0"/>
                <a:ea typeface="Cambria" pitchFamily="34" charset="-122"/>
                <a:cs typeface="Cambria" pitchFamily="34" charset="-120"/>
              </a:rPr>
              <a:t>Jainism: Tīrthas of the Tīrthankaras</a:t>
            </a:r>
            <a:endParaRPr lang="en-US" sz="3200" dirty="0"/>
          </a:p>
        </p:txBody>
      </p:sp>
      <p:sp>
        <p:nvSpPr>
          <p:cNvPr id="4" name="Shape 2"/>
          <p:cNvSpPr/>
          <p:nvPr/>
        </p:nvSpPr>
        <p:spPr>
          <a:xfrm>
            <a:off x="548640" y="1737360"/>
            <a:ext cx="6309360" cy="4297680"/>
          </a:xfrm>
          <a:prstGeom prst="roundRect">
            <a:avLst>
              <a:gd name="adj" fmla="val 2128"/>
            </a:avLst>
          </a:prstGeom>
          <a:solidFill>
            <a:srgbClr val="FFFFFF"/>
          </a:solidFill>
          <a:ln/>
          <a:effectLst>
            <a:outerShdw sx="100000" sy="100000" kx="0" ky="0" algn="bl" rotWithShape="0" blurRad="101600" dist="38100" dir="5400000">
              <a:srgbClr val="3A1E22">
                <a:alpha val="15000"/>
              </a:srgbClr>
            </a:outerShdw>
          </a:effectLst>
        </p:spPr>
      </p:sp>
      <p:sp>
        <p:nvSpPr>
          <p:cNvPr id="5" name="Text 3"/>
          <p:cNvSpPr/>
          <p:nvPr/>
        </p:nvSpPr>
        <p:spPr>
          <a:xfrm>
            <a:off x="914400" y="2011680"/>
            <a:ext cx="5669280" cy="3840480"/>
          </a:xfrm>
          <a:prstGeom prst="rect">
            <a:avLst/>
          </a:prstGeom>
          <a:noFill/>
          <a:ln/>
        </p:spPr>
        <p:txBody>
          <a:bodyPr wrap="square" lIns="0" tIns="0" rIns="0" bIns="0" rtlCol="0" anchor="ctr"/>
          <a:lstStyle/>
          <a:p>
            <a:pPr indent="0" marL="0">
              <a:lnSpc>
                <a:spcPct val="130000"/>
              </a:lnSpc>
              <a:buNone/>
            </a:pPr>
            <a:r>
              <a:rPr lang="en-US" sz="1600" b="1" dirty="0">
                <a:solidFill>
                  <a:srgbClr val="7A1F2B"/>
                </a:solidFill>
                <a:latin typeface="Calibri" pitchFamily="34" charset="0"/>
                <a:ea typeface="Calibri" pitchFamily="34" charset="-122"/>
                <a:cs typeface="Calibri" pitchFamily="34" charset="-120"/>
              </a:rPr>
              <a:t>Tīrthankara</a:t>
            </a:r>
            <a:endParaRPr lang="en-US" sz="1600" dirty="0"/>
          </a:p>
          <a:p>
            <a:pPr indent="0" marL="0">
              <a:lnSpc>
                <a:spcPct val="130000"/>
              </a:lnSpc>
              <a:buNone/>
            </a:pPr>
            <a:r>
              <a:rPr lang="en-US" sz="1400" dirty="0">
                <a:solidFill>
                  <a:srgbClr val="2A1B1E"/>
                </a:solidFill>
                <a:latin typeface="Calibri" pitchFamily="34" charset="0"/>
                <a:ea typeface="Calibri" pitchFamily="34" charset="-122"/>
                <a:cs typeface="Calibri" pitchFamily="34" charset="-120"/>
              </a:rPr>
              <a:t>Literally, "one who makes a tīrtha" — who guides the crossing from ordinary to higher life. In Jainism, the Tīrthankaras are the supreme preachers of dharma.
</a:t>
            </a:r>
            <a:endParaRPr lang="en-US" sz="1600" dirty="0"/>
          </a:p>
          <a:p>
            <a:pPr indent="0" marL="0">
              <a:lnSpc>
                <a:spcPct val="130000"/>
              </a:lnSpc>
              <a:buNone/>
            </a:pPr>
            <a:r>
              <a:rPr lang="en-US" sz="1450" dirty="0">
                <a:solidFill>
                  <a:srgbClr val="2A1B1E"/>
                </a:solidFill>
                <a:latin typeface="Calibri" pitchFamily="34" charset="0"/>
                <a:ea typeface="Calibri" pitchFamily="34" charset="-122"/>
                <a:cs typeface="Calibri" pitchFamily="34" charset="-120"/>
              </a:rPr>
              <a:t>Jain tīrthas mark places where Tīrthankaras attained liberation, or where key events of their lives occurred. Trees, ponds, hills and mountains they visited are also sacred.</a:t>
            </a:r>
            <a:endParaRPr lang="en-US" sz="1600" dirty="0"/>
          </a:p>
        </p:txBody>
      </p:sp>
      <p:sp>
        <p:nvSpPr>
          <p:cNvPr id="6" name="Shape 4"/>
          <p:cNvSpPr/>
          <p:nvPr/>
        </p:nvSpPr>
        <p:spPr>
          <a:xfrm>
            <a:off x="7132320" y="1737360"/>
            <a:ext cx="4480560" cy="4297680"/>
          </a:xfrm>
          <a:prstGeom prst="roundRect">
            <a:avLst>
              <a:gd name="adj" fmla="val 2128"/>
            </a:avLst>
          </a:prstGeom>
          <a:solidFill>
            <a:srgbClr val="D99A2B"/>
          </a:solidFill>
          <a:ln/>
        </p:spPr>
      </p:sp>
      <p:sp>
        <p:nvSpPr>
          <p:cNvPr id="7" name="Shape 5"/>
          <p:cNvSpPr/>
          <p:nvPr/>
        </p:nvSpPr>
        <p:spPr>
          <a:xfrm>
            <a:off x="9006840" y="2103120"/>
            <a:ext cx="1005840" cy="1005840"/>
          </a:xfrm>
          <a:prstGeom prst="ellipse">
            <a:avLst/>
          </a:prstGeom>
          <a:solidFill>
            <a:srgbClr val="7A1F2B"/>
          </a:solidFill>
          <a:ln/>
        </p:spPr>
      </p:sp>
      <p:pic>
        <p:nvPicPr>
          <p:cNvPr id="8" name="Image 0" descr="/home/claude/icons/FaMountain_FFFFFF.png">    </p:cNvPr>
          <p:cNvPicPr>
            <a:picLocks noChangeAspect="1"/>
          </p:cNvPicPr>
          <p:nvPr/>
        </p:nvPicPr>
        <p:blipFill>
          <a:blip r:embed="rId1"/>
          <a:stretch>
            <a:fillRect/>
          </a:stretch>
        </p:blipFill>
        <p:spPr>
          <a:xfrm>
            <a:off x="9233154" y="2329434"/>
            <a:ext cx="553212" cy="553212"/>
          </a:xfrm>
          <a:prstGeom prst="rect">
            <a:avLst/>
          </a:prstGeom>
        </p:spPr>
      </p:pic>
      <p:sp>
        <p:nvSpPr>
          <p:cNvPr id="9" name="Text 6"/>
          <p:cNvSpPr/>
          <p:nvPr/>
        </p:nvSpPr>
        <p:spPr>
          <a:xfrm>
            <a:off x="7132320" y="3337560"/>
            <a:ext cx="4480560" cy="457200"/>
          </a:xfrm>
          <a:prstGeom prst="rect">
            <a:avLst/>
          </a:prstGeom>
          <a:noFill/>
          <a:ln/>
        </p:spPr>
        <p:txBody>
          <a:bodyPr wrap="square" lIns="0" tIns="0" rIns="0" bIns="0" rtlCol="0" anchor="ctr"/>
          <a:lstStyle/>
          <a:p>
            <a:pPr algn="ctr" indent="0" marL="0">
              <a:buNone/>
            </a:pPr>
            <a:r>
              <a:rPr lang="en-US" sz="1700" b="1" dirty="0">
                <a:solidFill>
                  <a:srgbClr val="551620"/>
                </a:solidFill>
                <a:latin typeface="Cambria" pitchFamily="34" charset="0"/>
                <a:ea typeface="Cambria" pitchFamily="34" charset="-122"/>
                <a:cs typeface="Cambria" pitchFamily="34" charset="-120"/>
              </a:rPr>
              <a:t>Sacred Sites</a:t>
            </a:r>
            <a:endParaRPr lang="en-US" sz="1700" dirty="0"/>
          </a:p>
        </p:txBody>
      </p:sp>
      <p:sp>
        <p:nvSpPr>
          <p:cNvPr id="10" name="Text 7"/>
          <p:cNvSpPr/>
          <p:nvPr/>
        </p:nvSpPr>
        <p:spPr>
          <a:xfrm>
            <a:off x="7406640" y="3886200"/>
            <a:ext cx="3931920" cy="1645920"/>
          </a:xfrm>
          <a:prstGeom prst="rect">
            <a:avLst/>
          </a:prstGeom>
          <a:noFill/>
          <a:ln/>
        </p:spPr>
        <p:txBody>
          <a:bodyPr wrap="square" lIns="0" tIns="0" rIns="0" bIns="0" rtlCol="0" anchor="ctr"/>
          <a:lstStyle/>
          <a:p>
            <a:pPr algn="ctr" indent="0" marL="0">
              <a:lnSpc>
                <a:spcPct val="140000"/>
              </a:lnSpc>
              <a:spcAft>
                <a:spcPts val="600"/>
              </a:spcAft>
              <a:buNone/>
            </a:pPr>
            <a:r>
              <a:rPr lang="en-US" sz="1450" b="1" dirty="0">
                <a:solidFill>
                  <a:srgbClr val="551620"/>
                </a:solidFill>
                <a:latin typeface="Calibri" pitchFamily="34" charset="0"/>
                <a:ea typeface="Calibri" pitchFamily="34" charset="-122"/>
                <a:cs typeface="Calibri" pitchFamily="34" charset="-120"/>
              </a:rPr>
              <a:t>Mount Abu</a:t>
            </a:r>
            <a:endParaRPr lang="en-US" sz="1450" dirty="0"/>
          </a:p>
          <a:p>
            <a:pPr algn="ctr" indent="0" marL="0">
              <a:lnSpc>
                <a:spcPct val="140000"/>
              </a:lnSpc>
              <a:spcAft>
                <a:spcPts val="600"/>
              </a:spcAft>
              <a:buNone/>
            </a:pPr>
            <a:r>
              <a:rPr lang="en-US" sz="1450" b="1" dirty="0">
                <a:solidFill>
                  <a:srgbClr val="551620"/>
                </a:solidFill>
                <a:latin typeface="Calibri" pitchFamily="34" charset="0"/>
                <a:ea typeface="Calibri" pitchFamily="34" charset="-122"/>
                <a:cs typeface="Calibri" pitchFamily="34" charset="-120"/>
              </a:rPr>
              <a:t>Girnar</a:t>
            </a:r>
            <a:endParaRPr lang="en-US" sz="1450" dirty="0"/>
          </a:p>
          <a:p>
            <a:pPr algn="ctr" indent="0" marL="0">
              <a:lnSpc>
                <a:spcPct val="140000"/>
              </a:lnSpc>
              <a:spcAft>
                <a:spcPts val="600"/>
              </a:spcAft>
              <a:buNone/>
            </a:pPr>
            <a:r>
              <a:rPr lang="en-US" sz="1450" b="1" dirty="0">
                <a:solidFill>
                  <a:srgbClr val="551620"/>
                </a:solidFill>
                <a:latin typeface="Calibri" pitchFamily="34" charset="0"/>
                <a:ea typeface="Calibri" pitchFamily="34" charset="-122"/>
                <a:cs typeface="Calibri" pitchFamily="34" charset="-120"/>
              </a:rPr>
              <a:t>Śhatruñjaya Hill, Saurashtra (Gujarat)</a:t>
            </a:r>
            <a:endParaRPr lang="en-US" sz="1450" dirty="0"/>
          </a:p>
        </p:txBody>
      </p:sp>
      <p:sp>
        <p:nvSpPr>
          <p:cNvPr id="11" name="Text 8"/>
          <p:cNvSpPr/>
          <p:nvPr/>
        </p:nvSpPr>
        <p:spPr>
          <a:xfrm>
            <a:off x="548640" y="6419088"/>
            <a:ext cx="6400800" cy="274320"/>
          </a:xfrm>
          <a:prstGeom prst="rect">
            <a:avLst/>
          </a:prstGeom>
          <a:noFill/>
          <a:ln/>
        </p:spPr>
        <p:txBody>
          <a:bodyPr wrap="square" lIns="0" tIns="0" rIns="0" bIns="0" rtlCol="0" anchor="ctr"/>
          <a:lstStyle/>
          <a:p>
            <a:pPr indent="0" marL="0">
              <a:buNone/>
            </a:pPr>
            <a:r>
              <a:rPr lang="en-US" sz="900" i="1" dirty="0">
                <a:solidFill>
                  <a:srgbClr val="B7A6A8"/>
                </a:solidFill>
                <a:latin typeface="Calibri" pitchFamily="34" charset="0"/>
                <a:ea typeface="Calibri" pitchFamily="34" charset="-122"/>
                <a:cs typeface="Calibri" pitchFamily="34" charset="-120"/>
              </a:rPr>
              <a:t>CHAPTER 8 · HOW THE LAND BECOMES SACRED</a:t>
            </a:r>
            <a:endParaRPr lang="en-US" sz="900" dirty="0"/>
          </a:p>
        </p:txBody>
      </p:sp>
      <p:sp>
        <p:nvSpPr>
          <p:cNvPr id="12" name="Text 9"/>
          <p:cNvSpPr/>
          <p:nvPr/>
        </p:nvSpPr>
        <p:spPr>
          <a:xfrm>
            <a:off x="11414455" y="6419088"/>
            <a:ext cx="548640" cy="274320"/>
          </a:xfrm>
          <a:prstGeom prst="rect">
            <a:avLst/>
          </a:prstGeom>
          <a:noFill/>
          <a:ln/>
        </p:spPr>
        <p:txBody>
          <a:bodyPr wrap="square" lIns="0" tIns="0" rIns="0" bIns="0" rtlCol="0" anchor="ctr"/>
          <a:lstStyle/>
          <a:p>
            <a:pPr algn="r" indent="0" marL="0">
              <a:buNone/>
            </a:pPr>
            <a:r>
              <a:rPr lang="en-US" sz="1000" dirty="0">
                <a:solidFill>
                  <a:srgbClr val="6E5A5C"/>
                </a:solidFill>
                <a:latin typeface="Calibri" pitchFamily="34" charset="0"/>
                <a:ea typeface="Calibri" pitchFamily="34" charset="-122"/>
                <a:cs typeface="Calibri" pitchFamily="34" charset="-120"/>
              </a:rPr>
              <a:t>08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BF8F3"/>
        </a:solidFill>
      </p:bgPr>
    </p:bg>
    <p:spTree>
      <p:nvGrpSpPr>
        <p:cNvPr id="1" name=""/>
        <p:cNvGrpSpPr/>
        <p:nvPr/>
      </p:nvGrpSpPr>
      <p:grpSpPr>
        <a:xfrm>
          <a:off x="0" y="0"/>
          <a:ext cx="0" cy="0"/>
          <a:chOff x="0" y="0"/>
          <a:chExt cx="0" cy="0"/>
        </a:xfrm>
      </p:grpSpPr>
      <p:sp>
        <p:nvSpPr>
          <p:cNvPr id="2" name="Text 0"/>
          <p:cNvSpPr/>
          <p:nvPr/>
        </p:nvSpPr>
        <p:spPr>
          <a:xfrm>
            <a:off x="548640" y="384048"/>
            <a:ext cx="7315200" cy="320040"/>
          </a:xfrm>
          <a:prstGeom prst="rect">
            <a:avLst/>
          </a:prstGeom>
          <a:noFill/>
          <a:ln/>
        </p:spPr>
        <p:txBody>
          <a:bodyPr wrap="square" lIns="0" tIns="0" rIns="0" bIns="0" rtlCol="0" anchor="ctr"/>
          <a:lstStyle/>
          <a:p>
            <a:pPr indent="0" marL="0">
              <a:buNone/>
            </a:pPr>
            <a:r>
              <a:rPr lang="en-US" sz="1250" b="1" spc="200" kern="0" dirty="0">
                <a:solidFill>
                  <a:srgbClr val="7A1F2B"/>
                </a:solidFill>
                <a:latin typeface="Calibri" pitchFamily="34" charset="0"/>
                <a:ea typeface="Calibri" pitchFamily="34" charset="-122"/>
                <a:cs typeface="Calibri" pitchFamily="34" charset="-120"/>
              </a:rPr>
              <a:t>THE JOURNEY AS A TEST</a:t>
            </a:r>
            <a:endParaRPr lang="en-US" sz="1250" dirty="0"/>
          </a:p>
        </p:txBody>
      </p:sp>
      <p:sp>
        <p:nvSpPr>
          <p:cNvPr id="3" name="Text 1"/>
          <p:cNvSpPr/>
          <p:nvPr/>
        </p:nvSpPr>
        <p:spPr>
          <a:xfrm>
            <a:off x="548640" y="658368"/>
            <a:ext cx="10789920" cy="822960"/>
          </a:xfrm>
          <a:prstGeom prst="rect">
            <a:avLst/>
          </a:prstGeom>
          <a:noFill/>
          <a:ln/>
        </p:spPr>
        <p:txBody>
          <a:bodyPr wrap="square" lIns="0" tIns="0" rIns="0" bIns="0" rtlCol="0" anchor="ctr"/>
          <a:lstStyle/>
          <a:p>
            <a:pPr indent="0" marL="0">
              <a:buNone/>
            </a:pPr>
            <a:r>
              <a:rPr lang="en-US" sz="3200" b="1" dirty="0">
                <a:solidFill>
                  <a:srgbClr val="2A1B1E"/>
                </a:solidFill>
                <a:latin typeface="Cambria" pitchFamily="34" charset="0"/>
                <a:ea typeface="Cambria" pitchFamily="34" charset="-122"/>
                <a:cs typeface="Cambria" pitchFamily="34" charset="-120"/>
              </a:rPr>
              <a:t>Difficult Paths, Deeper Meaning</a:t>
            </a:r>
            <a:endParaRPr lang="en-US" sz="3200" dirty="0"/>
          </a:p>
        </p:txBody>
      </p:sp>
      <p:sp>
        <p:nvSpPr>
          <p:cNvPr id="4" name="Text 2"/>
          <p:cNvSpPr/>
          <p:nvPr/>
        </p:nvSpPr>
        <p:spPr>
          <a:xfrm>
            <a:off x="548640" y="1600200"/>
            <a:ext cx="10789920" cy="777240"/>
          </a:xfrm>
          <a:prstGeom prst="rect">
            <a:avLst/>
          </a:prstGeom>
          <a:noFill/>
          <a:ln/>
        </p:spPr>
        <p:txBody>
          <a:bodyPr wrap="square" lIns="0" tIns="0" rIns="0" bIns="0" rtlCol="0" anchor="ctr"/>
          <a:lstStyle/>
          <a:p>
            <a:pPr indent="0" marL="0">
              <a:lnSpc>
                <a:spcPct val="125000"/>
              </a:lnSpc>
              <a:buNone/>
            </a:pPr>
            <a:r>
              <a:rPr lang="en-US" sz="1500" dirty="0">
                <a:solidFill>
                  <a:srgbClr val="6E5A5C"/>
                </a:solidFill>
                <a:latin typeface="Calibri" pitchFamily="34" charset="0"/>
                <a:ea typeface="Calibri" pitchFamily="34" charset="-122"/>
                <a:cs typeface="Calibri" pitchFamily="34" charset="-120"/>
              </a:rPr>
              <a:t>Many hilltop or mountain shrines are traditionally reached only by arduous treks. This challenging approach symbolises the difficulties of the inner spiritual path.</a:t>
            </a:r>
            <a:endParaRPr lang="en-US" sz="1500" dirty="0"/>
          </a:p>
        </p:txBody>
      </p:sp>
      <p:sp>
        <p:nvSpPr>
          <p:cNvPr id="5" name="Shape 3"/>
          <p:cNvSpPr/>
          <p:nvPr/>
        </p:nvSpPr>
        <p:spPr>
          <a:xfrm>
            <a:off x="548640" y="2606040"/>
            <a:ext cx="5212080" cy="3383280"/>
          </a:xfrm>
          <a:prstGeom prst="roundRect">
            <a:avLst>
              <a:gd name="adj" fmla="val 2703"/>
            </a:avLst>
          </a:prstGeom>
          <a:solidFill>
            <a:srgbClr val="7A1F2B"/>
          </a:solidFill>
          <a:ln/>
        </p:spPr>
      </p:sp>
      <p:sp>
        <p:nvSpPr>
          <p:cNvPr id="6" name="Shape 4"/>
          <p:cNvSpPr/>
          <p:nvPr/>
        </p:nvSpPr>
        <p:spPr>
          <a:xfrm>
            <a:off x="868680" y="2926080"/>
            <a:ext cx="777240" cy="777240"/>
          </a:xfrm>
          <a:prstGeom prst="ellipse">
            <a:avLst/>
          </a:prstGeom>
          <a:solidFill>
            <a:srgbClr val="D99A2B"/>
          </a:solidFill>
          <a:ln/>
        </p:spPr>
      </p:sp>
      <p:pic>
        <p:nvPicPr>
          <p:cNvPr id="7" name="Image 0" descr="/home/claude/icons/FaMountain_FFFFFF.png">    </p:cNvPr>
          <p:cNvPicPr>
            <a:picLocks noChangeAspect="1"/>
          </p:cNvPicPr>
          <p:nvPr/>
        </p:nvPicPr>
        <p:blipFill>
          <a:blip r:embed="rId1"/>
          <a:stretch>
            <a:fillRect/>
          </a:stretch>
        </p:blipFill>
        <p:spPr>
          <a:xfrm>
            <a:off x="1043559" y="3100959"/>
            <a:ext cx="427482" cy="427482"/>
          </a:xfrm>
          <a:prstGeom prst="rect">
            <a:avLst/>
          </a:prstGeom>
        </p:spPr>
      </p:pic>
      <p:sp>
        <p:nvSpPr>
          <p:cNvPr id="8" name="Text 5"/>
          <p:cNvSpPr/>
          <p:nvPr/>
        </p:nvSpPr>
        <p:spPr>
          <a:xfrm>
            <a:off x="868680" y="3840480"/>
            <a:ext cx="4572000" cy="411480"/>
          </a:xfrm>
          <a:prstGeom prst="rect">
            <a:avLst/>
          </a:prstGeom>
          <a:noFill/>
          <a:ln/>
        </p:spPr>
        <p:txBody>
          <a:bodyPr wrap="square" lIns="0" tIns="0" rIns="0" bIns="0" rtlCol="0" anchor="ctr"/>
          <a:lstStyle/>
          <a:p>
            <a:pPr indent="0" marL="0">
              <a:buNone/>
            </a:pPr>
            <a:r>
              <a:rPr lang="en-US" sz="1700" b="1" dirty="0">
                <a:solidFill>
                  <a:srgbClr val="FFFFFF"/>
                </a:solidFill>
                <a:latin typeface="Cambria" pitchFamily="34" charset="0"/>
                <a:ea typeface="Cambria" pitchFamily="34" charset="-122"/>
                <a:cs typeface="Cambria" pitchFamily="34" charset="-120"/>
              </a:rPr>
              <a:t>Sabarimala Temple</a:t>
            </a:r>
            <a:endParaRPr lang="en-US" sz="1700" dirty="0"/>
          </a:p>
        </p:txBody>
      </p:sp>
      <p:sp>
        <p:nvSpPr>
          <p:cNvPr id="9" name="Text 6"/>
          <p:cNvSpPr/>
          <p:nvPr/>
        </p:nvSpPr>
        <p:spPr>
          <a:xfrm>
            <a:off x="868680" y="4297680"/>
            <a:ext cx="4572000" cy="1463040"/>
          </a:xfrm>
          <a:prstGeom prst="rect">
            <a:avLst/>
          </a:prstGeom>
          <a:noFill/>
          <a:ln/>
        </p:spPr>
        <p:txBody>
          <a:bodyPr wrap="square" lIns="0" tIns="0" rIns="0" bIns="0" rtlCol="0" anchor="ctr"/>
          <a:lstStyle/>
          <a:p>
            <a:pPr indent="0" marL="0">
              <a:lnSpc>
                <a:spcPct val="130000"/>
              </a:lnSpc>
              <a:buNone/>
            </a:pPr>
            <a:r>
              <a:rPr lang="en-US" sz="1350" dirty="0">
                <a:solidFill>
                  <a:srgbClr val="F0DCC4"/>
                </a:solidFill>
                <a:latin typeface="Calibri" pitchFamily="34" charset="0"/>
                <a:ea typeface="Calibri" pitchFamily="34" charset="-122"/>
                <a:cs typeface="Calibri" pitchFamily="34" charset="-120"/>
              </a:rPr>
              <a:t>Kerala — dedicated to Ayyappa. Draws over 10 million devotees every year. Traditionally reached by a difficult trek through hills and forests.</a:t>
            </a:r>
            <a:endParaRPr lang="en-US" sz="1350" dirty="0"/>
          </a:p>
        </p:txBody>
      </p:sp>
      <p:sp>
        <p:nvSpPr>
          <p:cNvPr id="10" name="Shape 7"/>
          <p:cNvSpPr/>
          <p:nvPr/>
        </p:nvSpPr>
        <p:spPr>
          <a:xfrm>
            <a:off x="6035040" y="2606040"/>
            <a:ext cx="5212080" cy="3383280"/>
          </a:xfrm>
          <a:prstGeom prst="roundRect">
            <a:avLst>
              <a:gd name="adj" fmla="val 2703"/>
            </a:avLst>
          </a:prstGeom>
          <a:solidFill>
            <a:srgbClr val="2C5F5D"/>
          </a:solidFill>
          <a:ln/>
        </p:spPr>
      </p:sp>
      <p:sp>
        <p:nvSpPr>
          <p:cNvPr id="11" name="Shape 8"/>
          <p:cNvSpPr/>
          <p:nvPr/>
        </p:nvSpPr>
        <p:spPr>
          <a:xfrm>
            <a:off x="6355080" y="2926080"/>
            <a:ext cx="777240" cy="777240"/>
          </a:xfrm>
          <a:prstGeom prst="ellipse">
            <a:avLst/>
          </a:prstGeom>
          <a:solidFill>
            <a:srgbClr val="D99A2B"/>
          </a:solidFill>
          <a:ln/>
        </p:spPr>
      </p:sp>
      <p:pic>
        <p:nvPicPr>
          <p:cNvPr id="12" name="Image 1" descr="/home/claude/icons/FaWalking_FFFFFF.png">    </p:cNvPr>
          <p:cNvPicPr>
            <a:picLocks noChangeAspect="1"/>
          </p:cNvPicPr>
          <p:nvPr/>
        </p:nvPicPr>
        <p:blipFill>
          <a:blip r:embed="rId2"/>
          <a:stretch>
            <a:fillRect/>
          </a:stretch>
        </p:blipFill>
        <p:spPr>
          <a:xfrm>
            <a:off x="6529959" y="3100959"/>
            <a:ext cx="427482" cy="427482"/>
          </a:xfrm>
          <a:prstGeom prst="rect">
            <a:avLst/>
          </a:prstGeom>
        </p:spPr>
      </p:pic>
      <p:sp>
        <p:nvSpPr>
          <p:cNvPr id="13" name="Text 9"/>
          <p:cNvSpPr/>
          <p:nvPr/>
        </p:nvSpPr>
        <p:spPr>
          <a:xfrm>
            <a:off x="6355080" y="3840480"/>
            <a:ext cx="4572000" cy="411480"/>
          </a:xfrm>
          <a:prstGeom prst="rect">
            <a:avLst/>
          </a:prstGeom>
          <a:noFill/>
          <a:ln/>
        </p:spPr>
        <p:txBody>
          <a:bodyPr wrap="square" lIns="0" tIns="0" rIns="0" bIns="0" rtlCol="0" anchor="ctr"/>
          <a:lstStyle/>
          <a:p>
            <a:pPr indent="0" marL="0">
              <a:buNone/>
            </a:pPr>
            <a:r>
              <a:rPr lang="en-US" sz="1700" b="1" dirty="0">
                <a:solidFill>
                  <a:srgbClr val="FFFFFF"/>
                </a:solidFill>
                <a:latin typeface="Cambria" pitchFamily="34" charset="0"/>
                <a:ea typeface="Cambria" pitchFamily="34" charset="-122"/>
                <a:cs typeface="Cambria" pitchFamily="34" charset="-120"/>
              </a:rPr>
              <a:t>Pandharpur Wārī</a:t>
            </a:r>
            <a:endParaRPr lang="en-US" sz="1700" dirty="0"/>
          </a:p>
        </p:txBody>
      </p:sp>
      <p:sp>
        <p:nvSpPr>
          <p:cNvPr id="14" name="Text 10"/>
          <p:cNvSpPr/>
          <p:nvPr/>
        </p:nvSpPr>
        <p:spPr>
          <a:xfrm>
            <a:off x="6355080" y="4297680"/>
            <a:ext cx="4572000" cy="1463040"/>
          </a:xfrm>
          <a:prstGeom prst="rect">
            <a:avLst/>
          </a:prstGeom>
          <a:noFill/>
          <a:ln/>
        </p:spPr>
        <p:txBody>
          <a:bodyPr wrap="square" lIns="0" tIns="0" rIns="0" bIns="0" rtlCol="0" anchor="ctr"/>
          <a:lstStyle/>
          <a:p>
            <a:pPr indent="0" marL="0">
              <a:lnSpc>
                <a:spcPct val="130000"/>
              </a:lnSpc>
              <a:buNone/>
            </a:pPr>
            <a:r>
              <a:rPr lang="en-US" sz="1350" dirty="0">
                <a:solidFill>
                  <a:srgbClr val="DCEEEA"/>
                </a:solidFill>
                <a:latin typeface="Calibri" pitchFamily="34" charset="0"/>
                <a:ea typeface="Calibri" pitchFamily="34" charset="-122"/>
                <a:cs typeface="Calibri" pitchFamily="34" charset="-120"/>
              </a:rPr>
              <a:t>An 800-year-old Maharashtra tradition. "Wārī" means a regular (here, annual) pilgrimage. Pilgrims walk in large groups for 21 days to the Vithoba temple.</a:t>
            </a:r>
            <a:endParaRPr lang="en-US" sz="1350" dirty="0"/>
          </a:p>
        </p:txBody>
      </p:sp>
      <p:sp>
        <p:nvSpPr>
          <p:cNvPr id="15" name="Text 11"/>
          <p:cNvSpPr/>
          <p:nvPr/>
        </p:nvSpPr>
        <p:spPr>
          <a:xfrm>
            <a:off x="548640" y="6419088"/>
            <a:ext cx="6400800" cy="274320"/>
          </a:xfrm>
          <a:prstGeom prst="rect">
            <a:avLst/>
          </a:prstGeom>
          <a:noFill/>
          <a:ln/>
        </p:spPr>
        <p:txBody>
          <a:bodyPr wrap="square" lIns="0" tIns="0" rIns="0" bIns="0" rtlCol="0" anchor="ctr"/>
          <a:lstStyle/>
          <a:p>
            <a:pPr indent="0" marL="0">
              <a:buNone/>
            </a:pPr>
            <a:r>
              <a:rPr lang="en-US" sz="900" i="1" dirty="0">
                <a:solidFill>
                  <a:srgbClr val="B7A6A8"/>
                </a:solidFill>
                <a:latin typeface="Calibri" pitchFamily="34" charset="0"/>
                <a:ea typeface="Calibri" pitchFamily="34" charset="-122"/>
                <a:cs typeface="Calibri" pitchFamily="34" charset="-120"/>
              </a:rPr>
              <a:t>CHAPTER 8 · HOW THE LAND BECOMES SACRED</a:t>
            </a:r>
            <a:endParaRPr lang="en-US" sz="900" dirty="0"/>
          </a:p>
        </p:txBody>
      </p:sp>
      <p:sp>
        <p:nvSpPr>
          <p:cNvPr id="16" name="Text 12"/>
          <p:cNvSpPr/>
          <p:nvPr/>
        </p:nvSpPr>
        <p:spPr>
          <a:xfrm>
            <a:off x="11414455" y="6419088"/>
            <a:ext cx="548640" cy="274320"/>
          </a:xfrm>
          <a:prstGeom prst="rect">
            <a:avLst/>
          </a:prstGeom>
          <a:noFill/>
          <a:ln/>
        </p:spPr>
        <p:txBody>
          <a:bodyPr wrap="square" lIns="0" tIns="0" rIns="0" bIns="0" rtlCol="0" anchor="ctr"/>
          <a:lstStyle/>
          <a:p>
            <a:pPr algn="r" indent="0" marL="0">
              <a:buNone/>
            </a:pPr>
            <a:r>
              <a:rPr lang="en-US" sz="1000" dirty="0">
                <a:solidFill>
                  <a:srgbClr val="6E5A5C"/>
                </a:solidFill>
                <a:latin typeface="Calibri" pitchFamily="34" charset="0"/>
                <a:ea typeface="Calibri" pitchFamily="34" charset="-122"/>
                <a:cs typeface="Calibri" pitchFamily="34" charset="-120"/>
              </a:rPr>
              <a:t>09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BF8F3"/>
        </a:solidFill>
      </p:bgPr>
    </p:bg>
    <p:spTree>
      <p:nvGrpSpPr>
        <p:cNvPr id="1" name=""/>
        <p:cNvGrpSpPr/>
        <p:nvPr/>
      </p:nvGrpSpPr>
      <p:grpSpPr>
        <a:xfrm>
          <a:off x="0" y="0"/>
          <a:ext cx="0" cy="0"/>
          <a:chOff x="0" y="0"/>
          <a:chExt cx="0" cy="0"/>
        </a:xfrm>
      </p:grpSpPr>
      <p:sp>
        <p:nvSpPr>
          <p:cNvPr id="2" name="Text 0"/>
          <p:cNvSpPr/>
          <p:nvPr/>
        </p:nvSpPr>
        <p:spPr>
          <a:xfrm>
            <a:off x="548640" y="384048"/>
            <a:ext cx="7315200" cy="320040"/>
          </a:xfrm>
          <a:prstGeom prst="rect">
            <a:avLst/>
          </a:prstGeom>
          <a:noFill/>
          <a:ln/>
        </p:spPr>
        <p:txBody>
          <a:bodyPr wrap="square" lIns="0" tIns="0" rIns="0" bIns="0" rtlCol="0" anchor="ctr"/>
          <a:lstStyle/>
          <a:p>
            <a:pPr indent="0" marL="0">
              <a:buNone/>
            </a:pPr>
            <a:r>
              <a:rPr lang="en-US" sz="1250" b="1" spc="200" kern="0" dirty="0">
                <a:solidFill>
                  <a:srgbClr val="7A1F2B"/>
                </a:solidFill>
                <a:latin typeface="Calibri" pitchFamily="34" charset="0"/>
                <a:ea typeface="Calibri" pitchFamily="34" charset="-122"/>
                <a:cs typeface="Calibri" pitchFamily="34" charset="-120"/>
              </a:rPr>
              <a:t>BEYOND ORGANISED RELIGION</a:t>
            </a:r>
            <a:endParaRPr lang="en-US" sz="1250" dirty="0"/>
          </a:p>
        </p:txBody>
      </p:sp>
      <p:sp>
        <p:nvSpPr>
          <p:cNvPr id="3" name="Text 1"/>
          <p:cNvSpPr/>
          <p:nvPr/>
        </p:nvSpPr>
        <p:spPr>
          <a:xfrm>
            <a:off x="548640" y="658368"/>
            <a:ext cx="10789920" cy="822960"/>
          </a:xfrm>
          <a:prstGeom prst="rect">
            <a:avLst/>
          </a:prstGeom>
          <a:noFill/>
          <a:ln/>
        </p:spPr>
        <p:txBody>
          <a:bodyPr wrap="square" lIns="0" tIns="0" rIns="0" bIns="0" rtlCol="0" anchor="ctr"/>
          <a:lstStyle/>
          <a:p>
            <a:pPr indent="0" marL="0">
              <a:buNone/>
            </a:pPr>
            <a:r>
              <a:rPr lang="en-US" sz="3200" b="1" dirty="0">
                <a:solidFill>
                  <a:srgbClr val="2A1B1E"/>
                </a:solidFill>
                <a:latin typeface="Cambria" pitchFamily="34" charset="0"/>
                <a:ea typeface="Cambria" pitchFamily="34" charset="-122"/>
                <a:cs typeface="Cambria" pitchFamily="34" charset="-120"/>
              </a:rPr>
              <a:t>When Nature Itself is Sacred</a:t>
            </a:r>
            <a:endParaRPr lang="en-US" sz="3200" dirty="0"/>
          </a:p>
        </p:txBody>
      </p:sp>
      <p:sp>
        <p:nvSpPr>
          <p:cNvPr id="4" name="Text 2"/>
          <p:cNvSpPr/>
          <p:nvPr/>
        </p:nvSpPr>
        <p:spPr>
          <a:xfrm>
            <a:off x="548640" y="1600200"/>
            <a:ext cx="10789920" cy="777240"/>
          </a:xfrm>
          <a:prstGeom prst="rect">
            <a:avLst/>
          </a:prstGeom>
          <a:noFill/>
          <a:ln/>
        </p:spPr>
        <p:txBody>
          <a:bodyPr wrap="square" lIns="0" tIns="0" rIns="0" bIns="0" rtlCol="0" anchor="ctr"/>
          <a:lstStyle/>
          <a:p>
            <a:pPr indent="0" marL="0">
              <a:lnSpc>
                <a:spcPct val="125000"/>
              </a:lnSpc>
              <a:buNone/>
            </a:pPr>
            <a:r>
              <a:rPr lang="en-US" sz="1500" dirty="0">
                <a:solidFill>
                  <a:srgbClr val="6E5A5C"/>
                </a:solidFill>
                <a:latin typeface="Calibri" pitchFamily="34" charset="0"/>
                <a:ea typeface="Calibri" pitchFamily="34" charset="-122"/>
                <a:cs typeface="Calibri" pitchFamily="34" charset="-120"/>
              </a:rPr>
              <a:t>Hindu and many folk and tribal belief systems regard mountains, rivers, trees, plants, animals and stones as sacred — a perception of divine presence in all of Nature.</a:t>
            </a:r>
            <a:endParaRPr lang="en-US" sz="1500" dirty="0"/>
          </a:p>
        </p:txBody>
      </p:sp>
      <p:sp>
        <p:nvSpPr>
          <p:cNvPr id="5" name="Shape 3"/>
          <p:cNvSpPr/>
          <p:nvPr/>
        </p:nvSpPr>
        <p:spPr>
          <a:xfrm>
            <a:off x="548640" y="2606040"/>
            <a:ext cx="3429000" cy="3429000"/>
          </a:xfrm>
          <a:prstGeom prst="roundRect">
            <a:avLst>
              <a:gd name="adj" fmla="val 2667"/>
            </a:avLst>
          </a:prstGeom>
          <a:solidFill>
            <a:srgbClr val="FFFFFF"/>
          </a:solidFill>
          <a:ln/>
          <a:effectLst>
            <a:outerShdw sx="100000" sy="100000" kx="0" ky="0" algn="bl" rotWithShape="0" blurRad="101600" dist="38100" dir="5400000">
              <a:srgbClr val="3A1E22">
                <a:alpha val="15000"/>
              </a:srgbClr>
            </a:outerShdw>
          </a:effectLst>
        </p:spPr>
      </p:sp>
      <p:sp>
        <p:nvSpPr>
          <p:cNvPr id="6" name="Shape 4"/>
          <p:cNvSpPr/>
          <p:nvPr/>
        </p:nvSpPr>
        <p:spPr>
          <a:xfrm>
            <a:off x="822960" y="2880360"/>
            <a:ext cx="685800" cy="685800"/>
          </a:xfrm>
          <a:prstGeom prst="ellipse">
            <a:avLst/>
          </a:prstGeom>
          <a:solidFill>
            <a:srgbClr val="7A1F2B"/>
          </a:solidFill>
          <a:ln/>
        </p:spPr>
      </p:sp>
      <p:pic>
        <p:nvPicPr>
          <p:cNvPr id="7" name="Image 0" descr="/home/claude/icons/FaTree_FFFFFF.png">    </p:cNvPr>
          <p:cNvPicPr>
            <a:picLocks noChangeAspect="1"/>
          </p:cNvPicPr>
          <p:nvPr/>
        </p:nvPicPr>
        <p:blipFill>
          <a:blip r:embed="rId1"/>
          <a:stretch>
            <a:fillRect/>
          </a:stretch>
        </p:blipFill>
        <p:spPr>
          <a:xfrm>
            <a:off x="994410" y="3051810"/>
            <a:ext cx="342900" cy="342900"/>
          </a:xfrm>
          <a:prstGeom prst="rect">
            <a:avLst/>
          </a:prstGeom>
        </p:spPr>
      </p:pic>
      <p:sp>
        <p:nvSpPr>
          <p:cNvPr id="8" name="Text 5"/>
          <p:cNvSpPr/>
          <p:nvPr/>
        </p:nvSpPr>
        <p:spPr>
          <a:xfrm>
            <a:off x="777240" y="3703320"/>
            <a:ext cx="2971800" cy="457200"/>
          </a:xfrm>
          <a:prstGeom prst="rect">
            <a:avLst/>
          </a:prstGeom>
          <a:noFill/>
          <a:ln/>
        </p:spPr>
        <p:txBody>
          <a:bodyPr wrap="square" lIns="0" tIns="0" rIns="0" bIns="0" rtlCol="0" anchor="ctr"/>
          <a:lstStyle/>
          <a:p>
            <a:pPr indent="0" marL="0">
              <a:buNone/>
            </a:pPr>
            <a:r>
              <a:rPr lang="en-US" sz="1450" b="1" dirty="0">
                <a:solidFill>
                  <a:srgbClr val="2A1B1E"/>
                </a:solidFill>
                <a:latin typeface="Cambria" pitchFamily="34" charset="0"/>
                <a:ea typeface="Cambria" pitchFamily="34" charset="-122"/>
                <a:cs typeface="Cambria" pitchFamily="34" charset="-120"/>
              </a:rPr>
              <a:t>Niyam Dongar Hill</a:t>
            </a:r>
            <a:endParaRPr lang="en-US" sz="1450" dirty="0"/>
          </a:p>
        </p:txBody>
      </p:sp>
      <p:sp>
        <p:nvSpPr>
          <p:cNvPr id="9" name="Text 6"/>
          <p:cNvSpPr/>
          <p:nvPr/>
        </p:nvSpPr>
        <p:spPr>
          <a:xfrm>
            <a:off x="777240" y="4114800"/>
            <a:ext cx="2971800" cy="320040"/>
          </a:xfrm>
          <a:prstGeom prst="rect">
            <a:avLst/>
          </a:prstGeom>
          <a:noFill/>
          <a:ln/>
        </p:spPr>
        <p:txBody>
          <a:bodyPr wrap="square" lIns="0" tIns="0" rIns="0" bIns="0" rtlCol="0" anchor="ctr"/>
          <a:lstStyle/>
          <a:p>
            <a:pPr indent="0" marL="0">
              <a:buNone/>
            </a:pPr>
            <a:r>
              <a:rPr lang="en-US" sz="1100" i="1" dirty="0">
                <a:solidFill>
                  <a:srgbClr val="D99A2B"/>
                </a:solidFill>
                <a:latin typeface="Calibri" pitchFamily="34" charset="0"/>
                <a:ea typeface="Calibri" pitchFamily="34" charset="-122"/>
                <a:cs typeface="Calibri" pitchFamily="34" charset="-120"/>
              </a:rPr>
              <a:t>Niyamgiri Range, Odisha</a:t>
            </a:r>
            <a:endParaRPr lang="en-US" sz="1100" dirty="0"/>
          </a:p>
        </p:txBody>
      </p:sp>
      <p:sp>
        <p:nvSpPr>
          <p:cNvPr id="10" name="Text 7"/>
          <p:cNvSpPr/>
          <p:nvPr/>
        </p:nvSpPr>
        <p:spPr>
          <a:xfrm>
            <a:off x="777240" y="4480560"/>
            <a:ext cx="2971800" cy="1463040"/>
          </a:xfrm>
          <a:prstGeom prst="rect">
            <a:avLst/>
          </a:prstGeom>
          <a:noFill/>
          <a:ln/>
        </p:spPr>
        <p:txBody>
          <a:bodyPr wrap="square" lIns="0" tIns="0" rIns="0" bIns="0" rtlCol="0" anchor="ctr"/>
          <a:lstStyle/>
          <a:p>
            <a:pPr indent="0" marL="0">
              <a:lnSpc>
                <a:spcPct val="125000"/>
              </a:lnSpc>
              <a:buNone/>
            </a:pPr>
            <a:r>
              <a:rPr lang="en-US" sz="1200" dirty="0">
                <a:solidFill>
                  <a:srgbClr val="6E5A5C"/>
                </a:solidFill>
                <a:latin typeface="Calibri" pitchFamily="34" charset="0"/>
                <a:ea typeface="Calibri" pitchFamily="34" charset="-122"/>
                <a:cs typeface="Calibri" pitchFamily="34" charset="-120"/>
              </a:rPr>
              <a:t>Sacred to the Dongria Khond tribe as the abode of Niyam Raja; cutting trees here is prohibited.</a:t>
            </a:r>
            <a:endParaRPr lang="en-US" sz="1200" dirty="0"/>
          </a:p>
        </p:txBody>
      </p:sp>
      <p:sp>
        <p:nvSpPr>
          <p:cNvPr id="11" name="Shape 8"/>
          <p:cNvSpPr/>
          <p:nvPr/>
        </p:nvSpPr>
        <p:spPr>
          <a:xfrm>
            <a:off x="4251960" y="2606040"/>
            <a:ext cx="3429000" cy="3429000"/>
          </a:xfrm>
          <a:prstGeom prst="roundRect">
            <a:avLst>
              <a:gd name="adj" fmla="val 2667"/>
            </a:avLst>
          </a:prstGeom>
          <a:solidFill>
            <a:srgbClr val="FFFFFF"/>
          </a:solidFill>
          <a:ln/>
          <a:effectLst>
            <a:outerShdw sx="100000" sy="100000" kx="0" ky="0" algn="bl" rotWithShape="0" blurRad="101600" dist="38100" dir="5400000">
              <a:srgbClr val="3A1E22">
                <a:alpha val="15000"/>
              </a:srgbClr>
            </a:outerShdw>
          </a:effectLst>
        </p:spPr>
      </p:sp>
      <p:sp>
        <p:nvSpPr>
          <p:cNvPr id="12" name="Shape 9"/>
          <p:cNvSpPr/>
          <p:nvPr/>
        </p:nvSpPr>
        <p:spPr>
          <a:xfrm>
            <a:off x="4526280" y="2880360"/>
            <a:ext cx="685800" cy="685800"/>
          </a:xfrm>
          <a:prstGeom prst="ellipse">
            <a:avLst/>
          </a:prstGeom>
          <a:solidFill>
            <a:srgbClr val="7A1F2B"/>
          </a:solidFill>
          <a:ln/>
        </p:spPr>
      </p:sp>
      <p:pic>
        <p:nvPicPr>
          <p:cNvPr id="13" name="Image 1" descr="/home/claude/icons/FaMountain_FFFFFF.png">    </p:cNvPr>
          <p:cNvPicPr>
            <a:picLocks noChangeAspect="1"/>
          </p:cNvPicPr>
          <p:nvPr/>
        </p:nvPicPr>
        <p:blipFill>
          <a:blip r:embed="rId2"/>
          <a:stretch>
            <a:fillRect/>
          </a:stretch>
        </p:blipFill>
        <p:spPr>
          <a:xfrm>
            <a:off x="4697730" y="3051810"/>
            <a:ext cx="342900" cy="342900"/>
          </a:xfrm>
          <a:prstGeom prst="rect">
            <a:avLst/>
          </a:prstGeom>
        </p:spPr>
      </p:pic>
      <p:sp>
        <p:nvSpPr>
          <p:cNvPr id="14" name="Text 10"/>
          <p:cNvSpPr/>
          <p:nvPr/>
        </p:nvSpPr>
        <p:spPr>
          <a:xfrm>
            <a:off x="4480560" y="3703320"/>
            <a:ext cx="2971800" cy="457200"/>
          </a:xfrm>
          <a:prstGeom prst="rect">
            <a:avLst/>
          </a:prstGeom>
          <a:noFill/>
          <a:ln/>
        </p:spPr>
        <p:txBody>
          <a:bodyPr wrap="square" lIns="0" tIns="0" rIns="0" bIns="0" rtlCol="0" anchor="ctr"/>
          <a:lstStyle/>
          <a:p>
            <a:pPr indent="0" marL="0">
              <a:buNone/>
            </a:pPr>
            <a:r>
              <a:rPr lang="en-US" sz="1450" b="1" dirty="0">
                <a:solidFill>
                  <a:srgbClr val="2A1B1E"/>
                </a:solidFill>
                <a:latin typeface="Cambria" pitchFamily="34" charset="0"/>
                <a:ea typeface="Cambria" pitchFamily="34" charset="-122"/>
                <a:cs typeface="Cambria" pitchFamily="34" charset="-120"/>
              </a:rPr>
              <a:t>Sikkim’s Sacred Sites</a:t>
            </a:r>
            <a:endParaRPr lang="en-US" sz="1450" dirty="0"/>
          </a:p>
        </p:txBody>
      </p:sp>
      <p:sp>
        <p:nvSpPr>
          <p:cNvPr id="15" name="Text 11"/>
          <p:cNvSpPr/>
          <p:nvPr/>
        </p:nvSpPr>
        <p:spPr>
          <a:xfrm>
            <a:off x="4480560" y="4114800"/>
            <a:ext cx="2971800" cy="320040"/>
          </a:xfrm>
          <a:prstGeom prst="rect">
            <a:avLst/>
          </a:prstGeom>
          <a:noFill/>
          <a:ln/>
        </p:spPr>
        <p:txBody>
          <a:bodyPr wrap="square" lIns="0" tIns="0" rIns="0" bIns="0" rtlCol="0" anchor="ctr"/>
          <a:lstStyle/>
          <a:p>
            <a:pPr indent="0" marL="0">
              <a:buNone/>
            </a:pPr>
            <a:r>
              <a:rPr lang="en-US" sz="1100" i="1" dirty="0">
                <a:solidFill>
                  <a:srgbClr val="D99A2B"/>
                </a:solidFill>
                <a:latin typeface="Calibri" pitchFamily="34" charset="0"/>
                <a:ea typeface="Calibri" pitchFamily="34" charset="-122"/>
                <a:cs typeface="Calibri" pitchFamily="34" charset="-120"/>
              </a:rPr>
              <a:t>Government-identified, early 2000s</a:t>
            </a:r>
            <a:endParaRPr lang="en-US" sz="1100" dirty="0"/>
          </a:p>
        </p:txBody>
      </p:sp>
      <p:sp>
        <p:nvSpPr>
          <p:cNvPr id="16" name="Text 12"/>
          <p:cNvSpPr/>
          <p:nvPr/>
        </p:nvSpPr>
        <p:spPr>
          <a:xfrm>
            <a:off x="4480560" y="4480560"/>
            <a:ext cx="2971800" cy="1463040"/>
          </a:xfrm>
          <a:prstGeom prst="rect">
            <a:avLst/>
          </a:prstGeom>
          <a:noFill/>
          <a:ln/>
        </p:spPr>
        <p:txBody>
          <a:bodyPr wrap="square" lIns="0" tIns="0" rIns="0" bIns="0" rtlCol="0" anchor="ctr"/>
          <a:lstStyle/>
          <a:p>
            <a:pPr indent="0" marL="0">
              <a:lnSpc>
                <a:spcPct val="125000"/>
              </a:lnSpc>
              <a:buNone/>
            </a:pPr>
            <a:r>
              <a:rPr lang="en-US" sz="1200" dirty="0">
                <a:solidFill>
                  <a:srgbClr val="6E5A5C"/>
                </a:solidFill>
                <a:latin typeface="Calibri" pitchFamily="34" charset="0"/>
                <a:ea typeface="Calibri" pitchFamily="34" charset="-122"/>
                <a:cs typeface="Calibri" pitchFamily="34" charset="-120"/>
              </a:rPr>
              <a:t>Sacred mountains, caves, lakes, rocks and hot springs protected against all damage.</a:t>
            </a:r>
            <a:endParaRPr lang="en-US" sz="1200" dirty="0"/>
          </a:p>
        </p:txBody>
      </p:sp>
      <p:sp>
        <p:nvSpPr>
          <p:cNvPr id="17" name="Shape 13"/>
          <p:cNvSpPr/>
          <p:nvPr/>
        </p:nvSpPr>
        <p:spPr>
          <a:xfrm>
            <a:off x="7955280" y="2606040"/>
            <a:ext cx="3429000" cy="3429000"/>
          </a:xfrm>
          <a:prstGeom prst="roundRect">
            <a:avLst>
              <a:gd name="adj" fmla="val 2667"/>
            </a:avLst>
          </a:prstGeom>
          <a:solidFill>
            <a:srgbClr val="FFFFFF"/>
          </a:solidFill>
          <a:ln/>
          <a:effectLst>
            <a:outerShdw sx="100000" sy="100000" kx="0" ky="0" algn="bl" rotWithShape="0" blurRad="101600" dist="38100" dir="5400000">
              <a:srgbClr val="3A1E22">
                <a:alpha val="15000"/>
              </a:srgbClr>
            </a:outerShdw>
          </a:effectLst>
        </p:spPr>
      </p:sp>
      <p:sp>
        <p:nvSpPr>
          <p:cNvPr id="18" name="Shape 14"/>
          <p:cNvSpPr/>
          <p:nvPr/>
        </p:nvSpPr>
        <p:spPr>
          <a:xfrm>
            <a:off x="8229600" y="2880360"/>
            <a:ext cx="685800" cy="685800"/>
          </a:xfrm>
          <a:prstGeom prst="ellipse">
            <a:avLst/>
          </a:prstGeom>
          <a:solidFill>
            <a:srgbClr val="7A1F2B"/>
          </a:solidFill>
          <a:ln/>
        </p:spPr>
      </p:sp>
      <p:pic>
        <p:nvPicPr>
          <p:cNvPr id="19" name="Image 2" descr="/home/claude/icons/FaLeaf_FFFFFF.png">    </p:cNvPr>
          <p:cNvPicPr>
            <a:picLocks noChangeAspect="1"/>
          </p:cNvPicPr>
          <p:nvPr/>
        </p:nvPicPr>
        <p:blipFill>
          <a:blip r:embed="rId3"/>
          <a:stretch>
            <a:fillRect/>
          </a:stretch>
        </p:blipFill>
        <p:spPr>
          <a:xfrm>
            <a:off x="8401050" y="3051810"/>
            <a:ext cx="342900" cy="342900"/>
          </a:xfrm>
          <a:prstGeom prst="rect">
            <a:avLst/>
          </a:prstGeom>
        </p:spPr>
      </p:pic>
      <p:sp>
        <p:nvSpPr>
          <p:cNvPr id="20" name="Text 15"/>
          <p:cNvSpPr/>
          <p:nvPr/>
        </p:nvSpPr>
        <p:spPr>
          <a:xfrm>
            <a:off x="8183880" y="3703320"/>
            <a:ext cx="2971800" cy="457200"/>
          </a:xfrm>
          <a:prstGeom prst="rect">
            <a:avLst/>
          </a:prstGeom>
          <a:noFill/>
          <a:ln/>
        </p:spPr>
        <p:txBody>
          <a:bodyPr wrap="square" lIns="0" tIns="0" rIns="0" bIns="0" rtlCol="0" anchor="ctr"/>
          <a:lstStyle/>
          <a:p>
            <a:pPr indent="0" marL="0">
              <a:buNone/>
            </a:pPr>
            <a:r>
              <a:rPr lang="en-US" sz="1450" b="1" dirty="0">
                <a:solidFill>
                  <a:srgbClr val="2A1B1E"/>
                </a:solidFill>
                <a:latin typeface="Cambria" pitchFamily="34" charset="0"/>
                <a:ea typeface="Cambria" pitchFamily="34" charset="-122"/>
                <a:cs typeface="Cambria" pitchFamily="34" charset="-120"/>
              </a:rPr>
              <a:t>Toda Peaks &amp; Shola Forests</a:t>
            </a:r>
            <a:endParaRPr lang="en-US" sz="1450" dirty="0"/>
          </a:p>
        </p:txBody>
      </p:sp>
      <p:sp>
        <p:nvSpPr>
          <p:cNvPr id="21" name="Text 16"/>
          <p:cNvSpPr/>
          <p:nvPr/>
        </p:nvSpPr>
        <p:spPr>
          <a:xfrm>
            <a:off x="8183880" y="4114800"/>
            <a:ext cx="2971800" cy="320040"/>
          </a:xfrm>
          <a:prstGeom prst="rect">
            <a:avLst/>
          </a:prstGeom>
          <a:noFill/>
          <a:ln/>
        </p:spPr>
        <p:txBody>
          <a:bodyPr wrap="square" lIns="0" tIns="0" rIns="0" bIns="0" rtlCol="0" anchor="ctr"/>
          <a:lstStyle/>
          <a:p>
            <a:pPr indent="0" marL="0">
              <a:buNone/>
            </a:pPr>
            <a:r>
              <a:rPr lang="en-US" sz="1100" i="1" dirty="0">
                <a:solidFill>
                  <a:srgbClr val="D99A2B"/>
                </a:solidFill>
                <a:latin typeface="Calibri" pitchFamily="34" charset="0"/>
                <a:ea typeface="Calibri" pitchFamily="34" charset="-122"/>
                <a:cs typeface="Calibri" pitchFamily="34" charset="-120"/>
              </a:rPr>
              <a:t>Nilgiris, Tamil Nadu</a:t>
            </a:r>
            <a:endParaRPr lang="en-US" sz="1100" dirty="0"/>
          </a:p>
        </p:txBody>
      </p:sp>
      <p:sp>
        <p:nvSpPr>
          <p:cNvPr id="22" name="Text 17"/>
          <p:cNvSpPr/>
          <p:nvPr/>
        </p:nvSpPr>
        <p:spPr>
          <a:xfrm>
            <a:off x="8183880" y="4480560"/>
            <a:ext cx="2971800" cy="1463040"/>
          </a:xfrm>
          <a:prstGeom prst="rect">
            <a:avLst/>
          </a:prstGeom>
          <a:noFill/>
          <a:ln/>
        </p:spPr>
        <p:txBody>
          <a:bodyPr wrap="square" lIns="0" tIns="0" rIns="0" bIns="0" rtlCol="0" anchor="ctr"/>
          <a:lstStyle/>
          <a:p>
            <a:pPr indent="0" marL="0">
              <a:lnSpc>
                <a:spcPct val="125000"/>
              </a:lnSpc>
              <a:buNone/>
            </a:pPr>
            <a:r>
              <a:rPr lang="en-US" sz="1200" dirty="0">
                <a:solidFill>
                  <a:srgbClr val="6E5A5C"/>
                </a:solidFill>
                <a:latin typeface="Calibri" pitchFamily="34" charset="0"/>
                <a:ea typeface="Calibri" pitchFamily="34" charset="-122"/>
                <a:cs typeface="Calibri" pitchFamily="34" charset="-120"/>
              </a:rPr>
              <a:t>The Todas regard many peaks, plants, wetlands and specific trees as sacred, tied to their gods.</a:t>
            </a:r>
            <a:endParaRPr lang="en-US" sz="1200" dirty="0"/>
          </a:p>
        </p:txBody>
      </p:sp>
      <p:sp>
        <p:nvSpPr>
          <p:cNvPr id="23" name="Text 18"/>
          <p:cNvSpPr/>
          <p:nvPr/>
        </p:nvSpPr>
        <p:spPr>
          <a:xfrm>
            <a:off x="548640" y="6419088"/>
            <a:ext cx="6400800" cy="274320"/>
          </a:xfrm>
          <a:prstGeom prst="rect">
            <a:avLst/>
          </a:prstGeom>
          <a:noFill/>
          <a:ln/>
        </p:spPr>
        <p:txBody>
          <a:bodyPr wrap="square" lIns="0" tIns="0" rIns="0" bIns="0" rtlCol="0" anchor="ctr"/>
          <a:lstStyle/>
          <a:p>
            <a:pPr indent="0" marL="0">
              <a:buNone/>
            </a:pPr>
            <a:r>
              <a:rPr lang="en-US" sz="900" i="1" dirty="0">
                <a:solidFill>
                  <a:srgbClr val="B7A6A8"/>
                </a:solidFill>
                <a:latin typeface="Calibri" pitchFamily="34" charset="0"/>
                <a:ea typeface="Calibri" pitchFamily="34" charset="-122"/>
                <a:cs typeface="Calibri" pitchFamily="34" charset="-120"/>
              </a:rPr>
              <a:t>CHAPTER 8 · HOW THE LAND BECOMES SACRED</a:t>
            </a:r>
            <a:endParaRPr lang="en-US" sz="900" dirty="0"/>
          </a:p>
        </p:txBody>
      </p:sp>
      <p:sp>
        <p:nvSpPr>
          <p:cNvPr id="24" name="Text 19"/>
          <p:cNvSpPr/>
          <p:nvPr/>
        </p:nvSpPr>
        <p:spPr>
          <a:xfrm>
            <a:off x="11414455" y="6419088"/>
            <a:ext cx="548640" cy="274320"/>
          </a:xfrm>
          <a:prstGeom prst="rect">
            <a:avLst/>
          </a:prstGeom>
          <a:noFill/>
          <a:ln/>
        </p:spPr>
        <p:txBody>
          <a:bodyPr wrap="square" lIns="0" tIns="0" rIns="0" bIns="0" rtlCol="0" anchor="ctr"/>
          <a:lstStyle/>
          <a:p>
            <a:pPr algn="r" indent="0" marL="0">
              <a:buNone/>
            </a:pPr>
            <a:r>
              <a:rPr lang="en-US" sz="1000" dirty="0">
                <a:solidFill>
                  <a:srgbClr val="6E5A5C"/>
                </a:solidFill>
                <a:latin typeface="Calibri" pitchFamily="34" charset="0"/>
                <a:ea typeface="Calibri" pitchFamily="34" charset="-122"/>
                <a:cs typeface="Calibri"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BF8F3"/>
        </a:solidFill>
      </p:bgPr>
    </p:bg>
    <p:spTree>
      <p:nvGrpSpPr>
        <p:cNvPr id="1" name=""/>
        <p:cNvGrpSpPr/>
        <p:nvPr/>
      </p:nvGrpSpPr>
      <p:grpSpPr>
        <a:xfrm>
          <a:off x="0" y="0"/>
          <a:ext cx="0" cy="0"/>
          <a:chOff x="0" y="0"/>
          <a:chExt cx="0" cy="0"/>
        </a:xfrm>
      </p:grpSpPr>
      <p:sp>
        <p:nvSpPr>
          <p:cNvPr id="2" name="Text 0"/>
          <p:cNvSpPr/>
          <p:nvPr/>
        </p:nvSpPr>
        <p:spPr>
          <a:xfrm>
            <a:off x="548640" y="384048"/>
            <a:ext cx="7315200" cy="320040"/>
          </a:xfrm>
          <a:prstGeom prst="rect">
            <a:avLst/>
          </a:prstGeom>
          <a:noFill/>
          <a:ln/>
        </p:spPr>
        <p:txBody>
          <a:bodyPr wrap="square" lIns="0" tIns="0" rIns="0" bIns="0" rtlCol="0" anchor="ctr"/>
          <a:lstStyle/>
          <a:p>
            <a:pPr indent="0" marL="0">
              <a:buNone/>
            </a:pPr>
            <a:r>
              <a:rPr lang="en-US" sz="1250" b="1" spc="200" kern="0" dirty="0">
                <a:solidFill>
                  <a:srgbClr val="7A1F2B"/>
                </a:solidFill>
                <a:latin typeface="Calibri" pitchFamily="34" charset="0"/>
                <a:ea typeface="Calibri" pitchFamily="34" charset="-122"/>
                <a:cs typeface="Calibri" pitchFamily="34" charset="-120"/>
              </a:rPr>
              <a:t>BECOMING AWARE OF SACRED GEOGRAPHY</a:t>
            </a:r>
            <a:endParaRPr lang="en-US" sz="1250" dirty="0"/>
          </a:p>
        </p:txBody>
      </p:sp>
      <p:sp>
        <p:nvSpPr>
          <p:cNvPr id="3" name="Text 1"/>
          <p:cNvSpPr/>
          <p:nvPr/>
        </p:nvSpPr>
        <p:spPr>
          <a:xfrm>
            <a:off x="548640" y="658368"/>
            <a:ext cx="10789920" cy="822960"/>
          </a:xfrm>
          <a:prstGeom prst="rect">
            <a:avLst/>
          </a:prstGeom>
          <a:noFill/>
          <a:ln/>
        </p:spPr>
        <p:txBody>
          <a:bodyPr wrap="square" lIns="0" tIns="0" rIns="0" bIns="0" rtlCol="0" anchor="ctr"/>
          <a:lstStyle/>
          <a:p>
            <a:pPr indent="0" marL="0">
              <a:buNone/>
            </a:pPr>
            <a:r>
              <a:rPr lang="en-US" sz="3200" b="1" dirty="0">
                <a:solidFill>
                  <a:srgbClr val="2A1B1E"/>
                </a:solidFill>
                <a:latin typeface="Cambria" pitchFamily="34" charset="0"/>
                <a:ea typeface="Cambria" pitchFamily="34" charset="-122"/>
                <a:cs typeface="Cambria" pitchFamily="34" charset="-120"/>
              </a:rPr>
              <a:t>Networks That Cover a Subcontinent</a:t>
            </a:r>
            <a:endParaRPr lang="en-US" sz="3200" dirty="0"/>
          </a:p>
        </p:txBody>
      </p:sp>
      <p:sp>
        <p:nvSpPr>
          <p:cNvPr id="4" name="Text 2"/>
          <p:cNvSpPr/>
          <p:nvPr/>
        </p:nvSpPr>
        <p:spPr>
          <a:xfrm>
            <a:off x="548640" y="1600200"/>
            <a:ext cx="10789920" cy="777240"/>
          </a:xfrm>
          <a:prstGeom prst="rect">
            <a:avLst/>
          </a:prstGeom>
          <a:noFill/>
          <a:ln/>
        </p:spPr>
        <p:txBody>
          <a:bodyPr wrap="square" lIns="0" tIns="0" rIns="0" bIns="0" rtlCol="0" anchor="ctr"/>
          <a:lstStyle/>
          <a:p>
            <a:pPr indent="0" marL="0">
              <a:lnSpc>
                <a:spcPct val="125000"/>
              </a:lnSpc>
              <a:buNone/>
            </a:pPr>
            <a:r>
              <a:rPr lang="en-US" sz="1500" dirty="0">
                <a:solidFill>
                  <a:srgbClr val="6E5A5C"/>
                </a:solidFill>
                <a:latin typeface="Calibri" pitchFamily="34" charset="0"/>
                <a:ea typeface="Calibri" pitchFamily="34" charset="-122"/>
                <a:cs typeface="Calibri" pitchFamily="34" charset="-120"/>
              </a:rPr>
              <a:t>Sacred places are spread across India but also interconnected — forming networks that crisscross its length and breadth. As a result, the land itself becomes sacred.</a:t>
            </a:r>
            <a:endParaRPr lang="en-US" sz="1500" dirty="0"/>
          </a:p>
        </p:txBody>
      </p:sp>
      <p:sp>
        <p:nvSpPr>
          <p:cNvPr id="5" name="Shape 3"/>
          <p:cNvSpPr/>
          <p:nvPr/>
        </p:nvSpPr>
        <p:spPr>
          <a:xfrm>
            <a:off x="548640" y="2651760"/>
            <a:ext cx="2542032" cy="3291840"/>
          </a:xfrm>
          <a:prstGeom prst="roundRect">
            <a:avLst>
              <a:gd name="adj" fmla="val 3597"/>
            </a:avLst>
          </a:prstGeom>
          <a:solidFill>
            <a:srgbClr val="7A1F2B"/>
          </a:solidFill>
          <a:ln/>
        </p:spPr>
      </p:sp>
      <p:sp>
        <p:nvSpPr>
          <p:cNvPr id="6" name="Text 4"/>
          <p:cNvSpPr/>
          <p:nvPr/>
        </p:nvSpPr>
        <p:spPr>
          <a:xfrm>
            <a:off x="548640" y="2971800"/>
            <a:ext cx="2542032" cy="822960"/>
          </a:xfrm>
          <a:prstGeom prst="rect">
            <a:avLst/>
          </a:prstGeom>
          <a:noFill/>
          <a:ln/>
        </p:spPr>
        <p:txBody>
          <a:bodyPr wrap="square" lIns="0" tIns="0" rIns="0" bIns="0" rtlCol="0" anchor="ctr"/>
          <a:lstStyle/>
          <a:p>
            <a:pPr algn="ctr" indent="0" marL="0">
              <a:buNone/>
            </a:pPr>
            <a:r>
              <a:rPr lang="en-US" sz="4000" b="1" dirty="0">
                <a:solidFill>
                  <a:srgbClr val="D99A2B"/>
                </a:solidFill>
                <a:latin typeface="Cambria" pitchFamily="34" charset="0"/>
                <a:ea typeface="Cambria" pitchFamily="34" charset="-122"/>
                <a:cs typeface="Cambria" pitchFamily="34" charset="-120"/>
              </a:rPr>
              <a:t>4</a:t>
            </a:r>
            <a:endParaRPr lang="en-US" sz="4000" dirty="0"/>
          </a:p>
        </p:txBody>
      </p:sp>
      <p:sp>
        <p:nvSpPr>
          <p:cNvPr id="7" name="Text 5"/>
          <p:cNvSpPr/>
          <p:nvPr/>
        </p:nvSpPr>
        <p:spPr>
          <a:xfrm>
            <a:off x="685800" y="3886200"/>
            <a:ext cx="2267712"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Cambria" pitchFamily="34" charset="0"/>
                <a:ea typeface="Cambria" pitchFamily="34" charset="-122"/>
                <a:cs typeface="Cambria" pitchFamily="34" charset="-120"/>
              </a:rPr>
              <a:t>Chār Dhām</a:t>
            </a:r>
            <a:endParaRPr lang="en-US" sz="1500" dirty="0"/>
          </a:p>
        </p:txBody>
      </p:sp>
      <p:sp>
        <p:nvSpPr>
          <p:cNvPr id="8" name="Text 6"/>
          <p:cNvSpPr/>
          <p:nvPr/>
        </p:nvSpPr>
        <p:spPr>
          <a:xfrm>
            <a:off x="731520" y="4434840"/>
            <a:ext cx="2176272" cy="1371600"/>
          </a:xfrm>
          <a:prstGeom prst="rect">
            <a:avLst/>
          </a:prstGeom>
          <a:noFill/>
          <a:ln/>
        </p:spPr>
        <p:txBody>
          <a:bodyPr wrap="square" lIns="0" tIns="0" rIns="0" bIns="0" rtlCol="0" anchor="ctr"/>
          <a:lstStyle/>
          <a:p>
            <a:pPr algn="ctr" indent="0" marL="0">
              <a:lnSpc>
                <a:spcPct val="125000"/>
              </a:lnSpc>
              <a:buNone/>
            </a:pPr>
            <a:r>
              <a:rPr lang="en-US" sz="1100" dirty="0">
                <a:solidFill>
                  <a:srgbClr val="EFE2DA"/>
                </a:solidFill>
                <a:latin typeface="Calibri" pitchFamily="34" charset="0"/>
                <a:ea typeface="Calibri" pitchFamily="34" charset="-122"/>
                <a:cs typeface="Calibri" pitchFamily="34" charset="-120"/>
              </a:rPr>
              <a:t>Deliberately located in the south, north, east &amp; west of India</a:t>
            </a:r>
            <a:endParaRPr lang="en-US" sz="1100" dirty="0"/>
          </a:p>
        </p:txBody>
      </p:sp>
      <p:sp>
        <p:nvSpPr>
          <p:cNvPr id="9" name="Shape 7"/>
          <p:cNvSpPr/>
          <p:nvPr/>
        </p:nvSpPr>
        <p:spPr>
          <a:xfrm>
            <a:off x="3319272" y="2651760"/>
            <a:ext cx="2542032" cy="3291840"/>
          </a:xfrm>
          <a:prstGeom prst="roundRect">
            <a:avLst>
              <a:gd name="adj" fmla="val 3597"/>
            </a:avLst>
          </a:prstGeom>
          <a:solidFill>
            <a:srgbClr val="2C5F5D"/>
          </a:solidFill>
          <a:ln/>
        </p:spPr>
      </p:sp>
      <p:sp>
        <p:nvSpPr>
          <p:cNvPr id="10" name="Text 8"/>
          <p:cNvSpPr/>
          <p:nvPr/>
        </p:nvSpPr>
        <p:spPr>
          <a:xfrm>
            <a:off x="3319272" y="2971800"/>
            <a:ext cx="2542032" cy="822960"/>
          </a:xfrm>
          <a:prstGeom prst="rect">
            <a:avLst/>
          </a:prstGeom>
          <a:noFill/>
          <a:ln/>
        </p:spPr>
        <p:txBody>
          <a:bodyPr wrap="square" lIns="0" tIns="0" rIns="0" bIns="0" rtlCol="0" anchor="ctr"/>
          <a:lstStyle/>
          <a:p>
            <a:pPr algn="ctr" indent="0" marL="0">
              <a:buNone/>
            </a:pPr>
            <a:r>
              <a:rPr lang="en-US" sz="4000" b="1" dirty="0">
                <a:solidFill>
                  <a:srgbClr val="D99A2B"/>
                </a:solidFill>
                <a:latin typeface="Cambria" pitchFamily="34" charset="0"/>
                <a:ea typeface="Cambria" pitchFamily="34" charset="-122"/>
                <a:cs typeface="Cambria" pitchFamily="34" charset="-120"/>
              </a:rPr>
              <a:t>12</a:t>
            </a:r>
            <a:endParaRPr lang="en-US" sz="4000" dirty="0"/>
          </a:p>
        </p:txBody>
      </p:sp>
      <p:sp>
        <p:nvSpPr>
          <p:cNvPr id="11" name="Text 9"/>
          <p:cNvSpPr/>
          <p:nvPr/>
        </p:nvSpPr>
        <p:spPr>
          <a:xfrm>
            <a:off x="3456432" y="3886200"/>
            <a:ext cx="2267712"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Cambria" pitchFamily="34" charset="0"/>
                <a:ea typeface="Cambria" pitchFamily="34" charset="-122"/>
                <a:cs typeface="Cambria" pitchFamily="34" charset="-120"/>
              </a:rPr>
              <a:t>Jyotirlingas</a:t>
            </a:r>
            <a:endParaRPr lang="en-US" sz="1500" dirty="0"/>
          </a:p>
        </p:txBody>
      </p:sp>
      <p:sp>
        <p:nvSpPr>
          <p:cNvPr id="12" name="Text 10"/>
          <p:cNvSpPr/>
          <p:nvPr/>
        </p:nvSpPr>
        <p:spPr>
          <a:xfrm>
            <a:off x="3502152" y="4434840"/>
            <a:ext cx="2176272" cy="1371600"/>
          </a:xfrm>
          <a:prstGeom prst="rect">
            <a:avLst/>
          </a:prstGeom>
          <a:noFill/>
          <a:ln/>
        </p:spPr>
        <p:txBody>
          <a:bodyPr wrap="square" lIns="0" tIns="0" rIns="0" bIns="0" rtlCol="0" anchor="ctr"/>
          <a:lstStyle/>
          <a:p>
            <a:pPr algn="ctr" indent="0" marL="0">
              <a:lnSpc>
                <a:spcPct val="125000"/>
              </a:lnSpc>
              <a:buNone/>
            </a:pPr>
            <a:r>
              <a:rPr lang="en-US" sz="1100" dirty="0">
                <a:solidFill>
                  <a:srgbClr val="EFE2DA"/>
                </a:solidFill>
                <a:latin typeface="Calibri" pitchFamily="34" charset="0"/>
                <a:ea typeface="Calibri" pitchFamily="34" charset="-122"/>
                <a:cs typeface="Calibri" pitchFamily="34" charset="-120"/>
              </a:rPr>
              <a:t>Highly auspicious shrines dedicated to Śhiva, each with its own mythology</a:t>
            </a:r>
            <a:endParaRPr lang="en-US" sz="1100" dirty="0"/>
          </a:p>
        </p:txBody>
      </p:sp>
      <p:sp>
        <p:nvSpPr>
          <p:cNvPr id="13" name="Shape 11"/>
          <p:cNvSpPr/>
          <p:nvPr/>
        </p:nvSpPr>
        <p:spPr>
          <a:xfrm>
            <a:off x="6089904" y="2651760"/>
            <a:ext cx="2542032" cy="3291840"/>
          </a:xfrm>
          <a:prstGeom prst="roundRect">
            <a:avLst>
              <a:gd name="adj" fmla="val 3597"/>
            </a:avLst>
          </a:prstGeom>
          <a:solidFill>
            <a:srgbClr val="7A1F2B"/>
          </a:solidFill>
          <a:ln/>
        </p:spPr>
      </p:sp>
      <p:sp>
        <p:nvSpPr>
          <p:cNvPr id="14" name="Text 12"/>
          <p:cNvSpPr/>
          <p:nvPr/>
        </p:nvSpPr>
        <p:spPr>
          <a:xfrm>
            <a:off x="6089904" y="2971800"/>
            <a:ext cx="2542032" cy="822960"/>
          </a:xfrm>
          <a:prstGeom prst="rect">
            <a:avLst/>
          </a:prstGeom>
          <a:noFill/>
          <a:ln/>
        </p:spPr>
        <p:txBody>
          <a:bodyPr wrap="square" lIns="0" tIns="0" rIns="0" bIns="0" rtlCol="0" anchor="ctr"/>
          <a:lstStyle/>
          <a:p>
            <a:pPr algn="ctr" indent="0" marL="0">
              <a:buNone/>
            </a:pPr>
            <a:r>
              <a:rPr lang="en-US" sz="4000" b="1" dirty="0">
                <a:solidFill>
                  <a:srgbClr val="D99A2B"/>
                </a:solidFill>
                <a:latin typeface="Cambria" pitchFamily="34" charset="0"/>
                <a:ea typeface="Cambria" pitchFamily="34" charset="-122"/>
                <a:cs typeface="Cambria" pitchFamily="34" charset="-120"/>
              </a:rPr>
              <a:t>51</a:t>
            </a:r>
            <a:endParaRPr lang="en-US" sz="4000" dirty="0"/>
          </a:p>
        </p:txBody>
      </p:sp>
      <p:sp>
        <p:nvSpPr>
          <p:cNvPr id="15" name="Text 13"/>
          <p:cNvSpPr/>
          <p:nvPr/>
        </p:nvSpPr>
        <p:spPr>
          <a:xfrm>
            <a:off x="6227064" y="3886200"/>
            <a:ext cx="2267712"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Cambria" pitchFamily="34" charset="0"/>
                <a:ea typeface="Cambria" pitchFamily="34" charset="-122"/>
                <a:cs typeface="Cambria" pitchFamily="34" charset="-120"/>
              </a:rPr>
              <a:t>Shakti Pīṭhas</a:t>
            </a:r>
            <a:endParaRPr lang="en-US" sz="1500" dirty="0"/>
          </a:p>
        </p:txBody>
      </p:sp>
      <p:sp>
        <p:nvSpPr>
          <p:cNvPr id="16" name="Text 14"/>
          <p:cNvSpPr/>
          <p:nvPr/>
        </p:nvSpPr>
        <p:spPr>
          <a:xfrm>
            <a:off x="6272784" y="4434840"/>
            <a:ext cx="2176272" cy="1371600"/>
          </a:xfrm>
          <a:prstGeom prst="rect">
            <a:avLst/>
          </a:prstGeom>
          <a:noFill/>
          <a:ln/>
        </p:spPr>
        <p:txBody>
          <a:bodyPr wrap="square" lIns="0" tIns="0" rIns="0" bIns="0" rtlCol="0" anchor="ctr"/>
          <a:lstStyle/>
          <a:p>
            <a:pPr algn="ctr" indent="0" marL="0">
              <a:lnSpc>
                <a:spcPct val="125000"/>
              </a:lnSpc>
              <a:buNone/>
            </a:pPr>
            <a:r>
              <a:rPr lang="en-US" sz="1100" dirty="0">
                <a:solidFill>
                  <a:srgbClr val="EFE2DA"/>
                </a:solidFill>
                <a:latin typeface="Calibri" pitchFamily="34" charset="0"/>
                <a:ea typeface="Calibri" pitchFamily="34" charset="-122"/>
                <a:cs typeface="Calibri" pitchFamily="34" charset="-120"/>
              </a:rPr>
              <a:t>Cover the entire map — even parts of Bangladesh &amp; Pakistan</a:t>
            </a:r>
            <a:endParaRPr lang="en-US" sz="1100" dirty="0"/>
          </a:p>
        </p:txBody>
      </p:sp>
      <p:sp>
        <p:nvSpPr>
          <p:cNvPr id="17" name="Shape 15"/>
          <p:cNvSpPr/>
          <p:nvPr/>
        </p:nvSpPr>
        <p:spPr>
          <a:xfrm>
            <a:off x="8860536" y="2651760"/>
            <a:ext cx="2542032" cy="3291840"/>
          </a:xfrm>
          <a:prstGeom prst="roundRect">
            <a:avLst>
              <a:gd name="adj" fmla="val 3597"/>
            </a:avLst>
          </a:prstGeom>
          <a:solidFill>
            <a:srgbClr val="2C5F5D"/>
          </a:solidFill>
          <a:ln/>
        </p:spPr>
      </p:sp>
      <p:sp>
        <p:nvSpPr>
          <p:cNvPr id="18" name="Text 16"/>
          <p:cNvSpPr/>
          <p:nvPr/>
        </p:nvSpPr>
        <p:spPr>
          <a:xfrm>
            <a:off x="8860536" y="2971800"/>
            <a:ext cx="2542032" cy="822960"/>
          </a:xfrm>
          <a:prstGeom prst="rect">
            <a:avLst/>
          </a:prstGeom>
          <a:noFill/>
          <a:ln/>
        </p:spPr>
        <p:txBody>
          <a:bodyPr wrap="square" lIns="0" tIns="0" rIns="0" bIns="0" rtlCol="0" anchor="ctr"/>
          <a:lstStyle/>
          <a:p>
            <a:pPr algn="ctr" indent="0" marL="0">
              <a:buNone/>
            </a:pPr>
            <a:r>
              <a:rPr lang="en-US" sz="4000" b="1" dirty="0">
                <a:solidFill>
                  <a:srgbClr val="D99A2B"/>
                </a:solidFill>
                <a:latin typeface="Cambria" pitchFamily="34" charset="0"/>
                <a:ea typeface="Cambria" pitchFamily="34" charset="-122"/>
                <a:cs typeface="Cambria" pitchFamily="34" charset="-120"/>
              </a:rPr>
              <a:t>4</a:t>
            </a:r>
            <a:endParaRPr lang="en-US" sz="4000" dirty="0"/>
          </a:p>
        </p:txBody>
      </p:sp>
      <p:sp>
        <p:nvSpPr>
          <p:cNvPr id="19" name="Text 17"/>
          <p:cNvSpPr/>
          <p:nvPr/>
        </p:nvSpPr>
        <p:spPr>
          <a:xfrm>
            <a:off x="8997696" y="3886200"/>
            <a:ext cx="2267712"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Cambria" pitchFamily="34" charset="0"/>
                <a:ea typeface="Cambria" pitchFamily="34" charset="-122"/>
                <a:cs typeface="Cambria" pitchFamily="34" charset="-120"/>
              </a:rPr>
              <a:t>Kumbh Mela Sites</a:t>
            </a:r>
            <a:endParaRPr lang="en-US" sz="1500" dirty="0"/>
          </a:p>
        </p:txBody>
      </p:sp>
      <p:sp>
        <p:nvSpPr>
          <p:cNvPr id="20" name="Text 18"/>
          <p:cNvSpPr/>
          <p:nvPr/>
        </p:nvSpPr>
        <p:spPr>
          <a:xfrm>
            <a:off x="9043416" y="4434840"/>
            <a:ext cx="2176272" cy="1371600"/>
          </a:xfrm>
          <a:prstGeom prst="rect">
            <a:avLst/>
          </a:prstGeom>
          <a:noFill/>
          <a:ln/>
        </p:spPr>
        <p:txBody>
          <a:bodyPr wrap="square" lIns="0" tIns="0" rIns="0" bIns="0" rtlCol="0" anchor="ctr"/>
          <a:lstStyle/>
          <a:p>
            <a:pPr algn="ctr" indent="0" marL="0">
              <a:lnSpc>
                <a:spcPct val="125000"/>
              </a:lnSpc>
              <a:buNone/>
            </a:pPr>
            <a:r>
              <a:rPr lang="en-US" sz="1100" dirty="0">
                <a:solidFill>
                  <a:srgbClr val="EFE2DA"/>
                </a:solidFill>
                <a:latin typeface="Calibri" pitchFamily="34" charset="0"/>
                <a:ea typeface="Calibri" pitchFamily="34" charset="-122"/>
                <a:cs typeface="Calibri" pitchFamily="34" charset="-120"/>
              </a:rPr>
              <a:t>Haridwar, Prayagraj, Nashik &amp; Ujjain</a:t>
            </a:r>
            <a:endParaRPr lang="en-US" sz="1100" dirty="0"/>
          </a:p>
        </p:txBody>
      </p:sp>
      <p:sp>
        <p:nvSpPr>
          <p:cNvPr id="21" name="Text 19"/>
          <p:cNvSpPr/>
          <p:nvPr/>
        </p:nvSpPr>
        <p:spPr>
          <a:xfrm>
            <a:off x="548640" y="6419088"/>
            <a:ext cx="6400800" cy="274320"/>
          </a:xfrm>
          <a:prstGeom prst="rect">
            <a:avLst/>
          </a:prstGeom>
          <a:noFill/>
          <a:ln/>
        </p:spPr>
        <p:txBody>
          <a:bodyPr wrap="square" lIns="0" tIns="0" rIns="0" bIns="0" rtlCol="0" anchor="ctr"/>
          <a:lstStyle/>
          <a:p>
            <a:pPr indent="0" marL="0">
              <a:buNone/>
            </a:pPr>
            <a:r>
              <a:rPr lang="en-US" sz="900" i="1" dirty="0">
                <a:solidFill>
                  <a:srgbClr val="B7A6A8"/>
                </a:solidFill>
                <a:latin typeface="Calibri" pitchFamily="34" charset="0"/>
                <a:ea typeface="Calibri" pitchFamily="34" charset="-122"/>
                <a:cs typeface="Calibri" pitchFamily="34" charset="-120"/>
              </a:rPr>
              <a:t>CHAPTER 8 · HOW THE LAND BECOMES SACRED</a:t>
            </a:r>
            <a:endParaRPr lang="en-US" sz="900" dirty="0"/>
          </a:p>
        </p:txBody>
      </p:sp>
      <p:sp>
        <p:nvSpPr>
          <p:cNvPr id="22" name="Text 20"/>
          <p:cNvSpPr/>
          <p:nvPr/>
        </p:nvSpPr>
        <p:spPr>
          <a:xfrm>
            <a:off x="11414455" y="6419088"/>
            <a:ext cx="548640" cy="274320"/>
          </a:xfrm>
          <a:prstGeom prst="rect">
            <a:avLst/>
          </a:prstGeom>
          <a:noFill/>
          <a:ln/>
        </p:spPr>
        <p:txBody>
          <a:bodyPr wrap="square" lIns="0" tIns="0" rIns="0" bIns="0" rtlCol="0" anchor="ctr"/>
          <a:lstStyle/>
          <a:p>
            <a:pPr algn="r" indent="0" marL="0">
              <a:buNone/>
            </a:pPr>
            <a:r>
              <a:rPr lang="en-US" sz="1000" dirty="0">
                <a:solidFill>
                  <a:srgbClr val="6E5A5C"/>
                </a:solidFill>
                <a:latin typeface="Calibri" pitchFamily="34" charset="0"/>
                <a:ea typeface="Calibri" pitchFamily="34" charset="-122"/>
                <a:cs typeface="Calibri"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7A1F2B"/>
        </a:solidFill>
      </p:bgPr>
    </p:bg>
    <p:spTree>
      <p:nvGrpSpPr>
        <p:cNvPr id="1" name=""/>
        <p:cNvGrpSpPr/>
        <p:nvPr/>
      </p:nvGrpSpPr>
      <p:grpSpPr>
        <a:xfrm>
          <a:off x="0" y="0"/>
          <a:ext cx="0" cy="0"/>
          <a:chOff x="0" y="0"/>
          <a:chExt cx="0" cy="0"/>
        </a:xfrm>
      </p:grpSpPr>
      <p:sp>
        <p:nvSpPr>
          <p:cNvPr id="2" name="Text 0"/>
          <p:cNvSpPr/>
          <p:nvPr/>
        </p:nvSpPr>
        <p:spPr>
          <a:xfrm>
            <a:off x="548640" y="384048"/>
            <a:ext cx="7315200" cy="320040"/>
          </a:xfrm>
          <a:prstGeom prst="rect">
            <a:avLst/>
          </a:prstGeom>
          <a:noFill/>
          <a:ln/>
        </p:spPr>
        <p:txBody>
          <a:bodyPr wrap="square" lIns="0" tIns="0" rIns="0" bIns="0" rtlCol="0" anchor="ctr"/>
          <a:lstStyle/>
          <a:p>
            <a:pPr indent="0" marL="0">
              <a:buNone/>
            </a:pPr>
            <a:r>
              <a:rPr lang="en-US" sz="1250" b="1" spc="200" kern="0" dirty="0">
                <a:solidFill>
                  <a:srgbClr val="D99A2B"/>
                </a:solidFill>
                <a:latin typeface="Calibri" pitchFamily="34" charset="0"/>
                <a:ea typeface="Calibri" pitchFamily="34" charset="-122"/>
                <a:cs typeface="Calibri" pitchFamily="34" charset="-120"/>
              </a:rPr>
              <a:t>A STORY BEHIND THE GEOGRAPHY</a:t>
            </a:r>
            <a:endParaRPr lang="en-US" sz="1250" dirty="0"/>
          </a:p>
        </p:txBody>
      </p:sp>
      <p:sp>
        <p:nvSpPr>
          <p:cNvPr id="3" name="Text 1"/>
          <p:cNvSpPr/>
          <p:nvPr/>
        </p:nvSpPr>
        <p:spPr>
          <a:xfrm>
            <a:off x="548640" y="658368"/>
            <a:ext cx="10789920" cy="822960"/>
          </a:xfrm>
          <a:prstGeom prst="rect">
            <a:avLst/>
          </a:prstGeom>
          <a:noFill/>
          <a:ln/>
        </p:spPr>
        <p:txBody>
          <a:bodyPr wrap="square" lIns="0" tIns="0" rIns="0" bIns="0" rtlCol="0" anchor="ctr"/>
          <a:lstStyle/>
          <a:p>
            <a:pPr indent="0" marL="0">
              <a:buNone/>
            </a:pPr>
            <a:r>
              <a:rPr lang="en-US" sz="3200" b="1" dirty="0">
                <a:solidFill>
                  <a:srgbClr val="FFFFFF"/>
                </a:solidFill>
                <a:latin typeface="Cambria" pitchFamily="34" charset="0"/>
                <a:ea typeface="Cambria" pitchFamily="34" charset="-122"/>
                <a:cs typeface="Cambria" pitchFamily="34" charset="-120"/>
              </a:rPr>
              <a:t>The Legend of the Shakti Pīṭhas</a:t>
            </a:r>
            <a:endParaRPr lang="en-US" sz="3200" dirty="0"/>
          </a:p>
        </p:txBody>
      </p:sp>
      <p:sp>
        <p:nvSpPr>
          <p:cNvPr id="4" name="Shape 2"/>
          <p:cNvSpPr/>
          <p:nvPr/>
        </p:nvSpPr>
        <p:spPr>
          <a:xfrm>
            <a:off x="548640" y="1783080"/>
            <a:ext cx="6766560" cy="4206240"/>
          </a:xfrm>
          <a:prstGeom prst="roundRect">
            <a:avLst>
              <a:gd name="adj" fmla="val 2174"/>
            </a:avLst>
          </a:prstGeom>
          <a:solidFill>
            <a:srgbClr val="FFFFFF"/>
          </a:solidFill>
          <a:ln/>
        </p:spPr>
      </p:sp>
      <p:sp>
        <p:nvSpPr>
          <p:cNvPr id="5" name="Shape 3"/>
          <p:cNvSpPr/>
          <p:nvPr/>
        </p:nvSpPr>
        <p:spPr>
          <a:xfrm>
            <a:off x="868680" y="2103120"/>
            <a:ext cx="777240" cy="777240"/>
          </a:xfrm>
          <a:prstGeom prst="ellipse">
            <a:avLst/>
          </a:prstGeom>
          <a:solidFill>
            <a:srgbClr val="7A1F2B"/>
          </a:solidFill>
          <a:ln/>
        </p:spPr>
      </p:sp>
      <p:pic>
        <p:nvPicPr>
          <p:cNvPr id="6" name="Image 0" descr="/home/claude/icons/FaBookOpen_FFFFFF.png">    </p:cNvPr>
          <p:cNvPicPr>
            <a:picLocks noChangeAspect="1"/>
          </p:cNvPicPr>
          <p:nvPr/>
        </p:nvPicPr>
        <p:blipFill>
          <a:blip r:embed="rId1"/>
          <a:stretch>
            <a:fillRect/>
          </a:stretch>
        </p:blipFill>
        <p:spPr>
          <a:xfrm>
            <a:off x="1062990" y="2297430"/>
            <a:ext cx="388620" cy="388620"/>
          </a:xfrm>
          <a:prstGeom prst="rect">
            <a:avLst/>
          </a:prstGeom>
        </p:spPr>
      </p:pic>
      <p:sp>
        <p:nvSpPr>
          <p:cNvPr id="7" name="Text 4"/>
          <p:cNvSpPr/>
          <p:nvPr/>
        </p:nvSpPr>
        <p:spPr>
          <a:xfrm>
            <a:off x="1874520" y="2148840"/>
            <a:ext cx="5257800" cy="1554480"/>
          </a:xfrm>
          <a:prstGeom prst="rect">
            <a:avLst/>
          </a:prstGeom>
          <a:noFill/>
          <a:ln/>
        </p:spPr>
        <p:txBody>
          <a:bodyPr wrap="square" lIns="0" tIns="0" rIns="0" bIns="0" rtlCol="0" anchor="ctr"/>
          <a:lstStyle/>
          <a:p>
            <a:pPr indent="0" marL="0">
              <a:lnSpc>
                <a:spcPct val="125000"/>
              </a:lnSpc>
              <a:buNone/>
            </a:pPr>
            <a:r>
              <a:rPr lang="en-US" sz="1300" dirty="0">
                <a:solidFill>
                  <a:srgbClr val="2A1B1E"/>
                </a:solidFill>
                <a:latin typeface="Calibri" pitchFamily="34" charset="0"/>
                <a:ea typeface="Calibri" pitchFamily="34" charset="-122"/>
                <a:cs typeface="Calibri" pitchFamily="34" charset="-120"/>
              </a:rPr>
              <a:t>Shakti, the divine mother as Satī, and her consort Śhiva were insulted by her father. An angry Satī immolated herself.
</a:t>
            </a:r>
            <a:endParaRPr lang="en-US" sz="1300" dirty="0"/>
          </a:p>
          <a:p>
            <a:pPr indent="0" marL="0">
              <a:lnSpc>
                <a:spcPct val="125000"/>
              </a:lnSpc>
              <a:buNone/>
            </a:pPr>
            <a:r>
              <a:rPr lang="en-US" sz="1300" dirty="0">
                <a:solidFill>
                  <a:srgbClr val="2A1B1E"/>
                </a:solidFill>
                <a:latin typeface="Calibri" pitchFamily="34" charset="0"/>
                <a:ea typeface="Calibri" pitchFamily="34" charset="-122"/>
                <a:cs typeface="Calibri" pitchFamily="34" charset="-120"/>
              </a:rPr>
              <a:t>Śhiva, grief-stricken and furious, carried her body and refused the last rites — endangering the world and the cosmos.
</a:t>
            </a:r>
            <a:endParaRPr lang="en-US" sz="1300" dirty="0"/>
          </a:p>
          <a:p>
            <a:pPr indent="0" marL="0">
              <a:lnSpc>
                <a:spcPct val="125000"/>
              </a:lnSpc>
              <a:buNone/>
            </a:pPr>
            <a:r>
              <a:rPr lang="en-US" sz="1300" dirty="0">
                <a:solidFill>
                  <a:srgbClr val="2A1B1E"/>
                </a:solidFill>
                <a:latin typeface="Calibri" pitchFamily="34" charset="0"/>
                <a:ea typeface="Calibri" pitchFamily="34" charset="-122"/>
                <a:cs typeface="Calibri" pitchFamily="34" charset="-120"/>
              </a:rPr>
              <a:t>Viṣhṇu used his chakra to cut up Satī’s body. The Shakti Pīṭhas are the places across the Subcontinent where her body parts fell.</a:t>
            </a:r>
            <a:endParaRPr lang="en-US" sz="1300" dirty="0"/>
          </a:p>
        </p:txBody>
      </p:sp>
      <p:sp>
        <p:nvSpPr>
          <p:cNvPr id="8" name="Shape 5"/>
          <p:cNvSpPr/>
          <p:nvPr/>
        </p:nvSpPr>
        <p:spPr>
          <a:xfrm>
            <a:off x="868680" y="3886200"/>
            <a:ext cx="6126480" cy="0"/>
          </a:xfrm>
          <a:prstGeom prst="line">
            <a:avLst/>
          </a:prstGeom>
          <a:noFill/>
          <a:ln w="12700">
            <a:solidFill>
              <a:srgbClr val="E6D8CC"/>
            </a:solidFill>
            <a:prstDash val="solid"/>
          </a:ln>
        </p:spPr>
      </p:sp>
      <p:sp>
        <p:nvSpPr>
          <p:cNvPr id="9" name="Text 6"/>
          <p:cNvSpPr/>
          <p:nvPr/>
        </p:nvSpPr>
        <p:spPr>
          <a:xfrm>
            <a:off x="868680" y="4069080"/>
            <a:ext cx="6126480" cy="365760"/>
          </a:xfrm>
          <a:prstGeom prst="rect">
            <a:avLst/>
          </a:prstGeom>
          <a:noFill/>
          <a:ln/>
        </p:spPr>
        <p:txBody>
          <a:bodyPr wrap="square" lIns="0" tIns="0" rIns="0" bIns="0" rtlCol="0" anchor="ctr"/>
          <a:lstStyle/>
          <a:p>
            <a:pPr indent="0" marL="0">
              <a:buNone/>
            </a:pPr>
            <a:r>
              <a:rPr lang="en-US" sz="1350" i="1" dirty="0">
                <a:solidFill>
                  <a:srgbClr val="6E5A5C"/>
                </a:solidFill>
                <a:latin typeface="Calibri" pitchFamily="34" charset="0"/>
                <a:ea typeface="Calibri" pitchFamily="34" charset="-122"/>
                <a:cs typeface="Calibri" pitchFamily="34" charset="-120"/>
              </a:rPr>
              <a:t>The symbol behind the story is clear:</a:t>
            </a:r>
            <a:endParaRPr lang="en-US" sz="1350" dirty="0"/>
          </a:p>
        </p:txBody>
      </p:sp>
      <p:sp>
        <p:nvSpPr>
          <p:cNvPr id="10" name="Text 7"/>
          <p:cNvSpPr/>
          <p:nvPr/>
        </p:nvSpPr>
        <p:spPr>
          <a:xfrm>
            <a:off x="868680" y="4480560"/>
            <a:ext cx="6126480" cy="1280160"/>
          </a:xfrm>
          <a:prstGeom prst="rect">
            <a:avLst/>
          </a:prstGeom>
          <a:noFill/>
          <a:ln/>
        </p:spPr>
        <p:txBody>
          <a:bodyPr wrap="square" lIns="0" tIns="0" rIns="0" bIns="0" rtlCol="0" anchor="ctr"/>
          <a:lstStyle/>
          <a:p>
            <a:pPr indent="0" marL="0">
              <a:lnSpc>
                <a:spcPct val="120000"/>
              </a:lnSpc>
              <a:buNone/>
            </a:pPr>
            <a:r>
              <a:rPr lang="en-US" sz="2000" b="1" dirty="0">
                <a:solidFill>
                  <a:srgbClr val="7A1F2B"/>
                </a:solidFill>
                <a:latin typeface="Cambria" pitchFamily="34" charset="0"/>
                <a:ea typeface="Cambria" pitchFamily="34" charset="-122"/>
                <a:cs typeface="Cambria" pitchFamily="34" charset="-120"/>
              </a:rPr>
              <a:t>The whole land becomes the body of the divine mother.</a:t>
            </a:r>
            <a:endParaRPr lang="en-US" sz="2000" dirty="0"/>
          </a:p>
        </p:txBody>
      </p:sp>
      <p:sp>
        <p:nvSpPr>
          <p:cNvPr id="11" name="Shape 8"/>
          <p:cNvSpPr/>
          <p:nvPr/>
        </p:nvSpPr>
        <p:spPr>
          <a:xfrm>
            <a:off x="7589520" y="1783080"/>
            <a:ext cx="4023360" cy="4206240"/>
          </a:xfrm>
          <a:prstGeom prst="roundRect">
            <a:avLst>
              <a:gd name="adj" fmla="val 2273"/>
            </a:avLst>
          </a:prstGeom>
          <a:solidFill>
            <a:srgbClr val="D99A2B"/>
          </a:solidFill>
          <a:ln/>
        </p:spPr>
      </p:sp>
      <p:sp>
        <p:nvSpPr>
          <p:cNvPr id="12" name="Text 9"/>
          <p:cNvSpPr/>
          <p:nvPr/>
        </p:nvSpPr>
        <p:spPr>
          <a:xfrm>
            <a:off x="7909560" y="2103120"/>
            <a:ext cx="3474720" cy="457200"/>
          </a:xfrm>
          <a:prstGeom prst="rect">
            <a:avLst/>
          </a:prstGeom>
          <a:noFill/>
          <a:ln/>
        </p:spPr>
        <p:txBody>
          <a:bodyPr wrap="square" lIns="0" tIns="0" rIns="0" bIns="0" rtlCol="0" anchor="ctr"/>
          <a:lstStyle/>
          <a:p>
            <a:pPr indent="0" marL="0">
              <a:buNone/>
            </a:pPr>
            <a:r>
              <a:rPr lang="en-US" sz="1600" b="1" dirty="0">
                <a:solidFill>
                  <a:srgbClr val="551620"/>
                </a:solidFill>
                <a:latin typeface="Cambria" pitchFamily="34" charset="0"/>
                <a:ea typeface="Cambria" pitchFamily="34" charset="-122"/>
                <a:cs typeface="Cambria" pitchFamily="34" charset="-120"/>
              </a:rPr>
              <a:t>Think About It</a:t>
            </a:r>
            <a:endParaRPr lang="en-US" sz="1600" dirty="0"/>
          </a:p>
        </p:txBody>
      </p:sp>
      <p:sp>
        <p:nvSpPr>
          <p:cNvPr id="13" name="Text 10"/>
          <p:cNvSpPr/>
          <p:nvPr/>
        </p:nvSpPr>
        <p:spPr>
          <a:xfrm>
            <a:off x="7909560" y="2651760"/>
            <a:ext cx="3429000" cy="3017520"/>
          </a:xfrm>
          <a:prstGeom prst="rect">
            <a:avLst/>
          </a:prstGeom>
          <a:noFill/>
          <a:ln/>
        </p:spPr>
        <p:txBody>
          <a:bodyPr wrap="square" lIns="0" tIns="0" rIns="0" bIns="0" rtlCol="0" anchor="ctr"/>
          <a:lstStyle/>
          <a:p>
            <a:pPr indent="0" marL="0">
              <a:lnSpc>
                <a:spcPct val="135000"/>
              </a:lnSpc>
              <a:buNone/>
            </a:pPr>
            <a:r>
              <a:rPr lang="en-US" sz="1400" dirty="0">
                <a:solidFill>
                  <a:srgbClr val="551620"/>
                </a:solidFill>
                <a:latin typeface="Calibri" pitchFamily="34" charset="0"/>
                <a:ea typeface="Calibri" pitchFamily="34" charset="-122"/>
                <a:cs typeface="Calibri" pitchFamily="34" charset="-120"/>
              </a:rPr>
              <a:t>Note the locations of the chār dhām. What do you think it implied for people travelling north–south and east–west across the land?</a:t>
            </a:r>
            <a:endParaRPr lang="en-US" sz="1400" dirty="0"/>
          </a:p>
        </p:txBody>
      </p:sp>
      <p:sp>
        <p:nvSpPr>
          <p:cNvPr id="14" name="Text 11"/>
          <p:cNvSpPr/>
          <p:nvPr/>
        </p:nvSpPr>
        <p:spPr>
          <a:xfrm>
            <a:off x="548640" y="6419088"/>
            <a:ext cx="6400800" cy="274320"/>
          </a:xfrm>
          <a:prstGeom prst="rect">
            <a:avLst/>
          </a:prstGeom>
          <a:noFill/>
          <a:ln/>
        </p:spPr>
        <p:txBody>
          <a:bodyPr wrap="square" lIns="0" tIns="0" rIns="0" bIns="0" rtlCol="0" anchor="ctr"/>
          <a:lstStyle/>
          <a:p>
            <a:pPr indent="0" marL="0">
              <a:buNone/>
            </a:pPr>
            <a:r>
              <a:rPr lang="en-US" sz="900" i="1" dirty="0">
                <a:solidFill>
                  <a:srgbClr val="C9A4A9"/>
                </a:solidFill>
                <a:latin typeface="Calibri" pitchFamily="34" charset="0"/>
                <a:ea typeface="Calibri" pitchFamily="34" charset="-122"/>
                <a:cs typeface="Calibri" pitchFamily="34" charset="-120"/>
              </a:rPr>
              <a:t>CHAPTER 8 · HOW THE LAND BECOMES SACRED</a:t>
            </a:r>
            <a:endParaRPr lang="en-US" sz="900" dirty="0"/>
          </a:p>
        </p:txBody>
      </p:sp>
      <p:sp>
        <p:nvSpPr>
          <p:cNvPr id="15" name="Text 12"/>
          <p:cNvSpPr/>
          <p:nvPr/>
        </p:nvSpPr>
        <p:spPr>
          <a:xfrm>
            <a:off x="11414455" y="6419088"/>
            <a:ext cx="548640" cy="274320"/>
          </a:xfrm>
          <a:prstGeom prst="rect">
            <a:avLst/>
          </a:prstGeom>
          <a:noFill/>
          <a:ln/>
        </p:spPr>
        <p:txBody>
          <a:bodyPr wrap="square" lIns="0" tIns="0" rIns="0" bIns="0" rtlCol="0" anchor="ctr"/>
          <a:lstStyle/>
          <a:p>
            <a:pPr algn="r" indent="0" marL="0">
              <a:buNone/>
            </a:pPr>
            <a:r>
              <a:rPr lang="en-US" sz="1000" dirty="0">
                <a:solidFill>
                  <a:srgbClr val="D9C7A8"/>
                </a:solidFill>
                <a:latin typeface="Calibri" pitchFamily="34" charset="0"/>
                <a:ea typeface="Calibri" pitchFamily="34" charset="-122"/>
                <a:cs typeface="Calibri"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BF8F3"/>
        </a:solidFill>
      </p:bgPr>
    </p:bg>
    <p:spTree>
      <p:nvGrpSpPr>
        <p:cNvPr id="1" name=""/>
        <p:cNvGrpSpPr/>
        <p:nvPr/>
      </p:nvGrpSpPr>
      <p:grpSpPr>
        <a:xfrm>
          <a:off x="0" y="0"/>
          <a:ext cx="0" cy="0"/>
          <a:chOff x="0" y="0"/>
          <a:chExt cx="0" cy="0"/>
        </a:xfrm>
      </p:grpSpPr>
      <p:sp>
        <p:nvSpPr>
          <p:cNvPr id="2" name="Text 0"/>
          <p:cNvSpPr/>
          <p:nvPr/>
        </p:nvSpPr>
        <p:spPr>
          <a:xfrm>
            <a:off x="548640" y="384048"/>
            <a:ext cx="7315200" cy="320040"/>
          </a:xfrm>
          <a:prstGeom prst="rect">
            <a:avLst/>
          </a:prstGeom>
          <a:noFill/>
          <a:ln/>
        </p:spPr>
        <p:txBody>
          <a:bodyPr wrap="square" lIns="0" tIns="0" rIns="0" bIns="0" rtlCol="0" anchor="ctr"/>
          <a:lstStyle/>
          <a:p>
            <a:pPr indent="0" marL="0">
              <a:buNone/>
            </a:pPr>
            <a:r>
              <a:rPr lang="en-US" sz="1250" b="1" spc="200" kern="0" dirty="0">
                <a:solidFill>
                  <a:srgbClr val="7A1F2B"/>
                </a:solidFill>
                <a:latin typeface="Calibri" pitchFamily="34" charset="0"/>
                <a:ea typeface="Calibri" pitchFamily="34" charset="-122"/>
                <a:cs typeface="Calibri" pitchFamily="34" charset="-120"/>
              </a:rPr>
              <a:t>GEOGRAPHY · CULTURE · SPIRITUALITY</a:t>
            </a:r>
            <a:endParaRPr lang="en-US" sz="1250" dirty="0"/>
          </a:p>
        </p:txBody>
      </p:sp>
      <p:sp>
        <p:nvSpPr>
          <p:cNvPr id="3" name="Text 1"/>
          <p:cNvSpPr/>
          <p:nvPr/>
        </p:nvSpPr>
        <p:spPr>
          <a:xfrm>
            <a:off x="548640" y="658368"/>
            <a:ext cx="10789920" cy="822960"/>
          </a:xfrm>
          <a:prstGeom prst="rect">
            <a:avLst/>
          </a:prstGeom>
          <a:noFill/>
          <a:ln/>
        </p:spPr>
        <p:txBody>
          <a:bodyPr wrap="square" lIns="0" tIns="0" rIns="0" bIns="0" rtlCol="0" anchor="ctr"/>
          <a:lstStyle/>
          <a:p>
            <a:pPr indent="0" marL="0">
              <a:buNone/>
            </a:pPr>
            <a:r>
              <a:rPr lang="en-US" sz="3200" b="1" dirty="0">
                <a:solidFill>
                  <a:srgbClr val="2A1B1E"/>
                </a:solidFill>
                <a:latin typeface="Cambria" pitchFamily="34" charset="0"/>
                <a:ea typeface="Cambria" pitchFamily="34" charset="-122"/>
                <a:cs typeface="Cambria" pitchFamily="34" charset="-120"/>
              </a:rPr>
              <a:t>Sacred Ecology</a:t>
            </a:r>
            <a:endParaRPr lang="en-US" sz="3200" dirty="0"/>
          </a:p>
        </p:txBody>
      </p:sp>
      <p:sp>
        <p:nvSpPr>
          <p:cNvPr id="4" name="Shape 2"/>
          <p:cNvSpPr/>
          <p:nvPr/>
        </p:nvSpPr>
        <p:spPr>
          <a:xfrm>
            <a:off x="548640" y="1737360"/>
            <a:ext cx="10607040" cy="1554480"/>
          </a:xfrm>
          <a:prstGeom prst="roundRect">
            <a:avLst>
              <a:gd name="adj" fmla="val 5882"/>
            </a:avLst>
          </a:prstGeom>
          <a:solidFill>
            <a:srgbClr val="FFFFFF"/>
          </a:solidFill>
          <a:ln/>
          <a:effectLst>
            <a:outerShdw sx="100000" sy="100000" kx="0" ky="0" algn="bl" rotWithShape="0" blurRad="101600" dist="38100" dir="5400000">
              <a:srgbClr val="3A1E22">
                <a:alpha val="15000"/>
              </a:srgbClr>
            </a:outerShdw>
          </a:effectLst>
        </p:spPr>
      </p:sp>
      <p:sp>
        <p:nvSpPr>
          <p:cNvPr id="5" name="Shape 3"/>
          <p:cNvSpPr/>
          <p:nvPr/>
        </p:nvSpPr>
        <p:spPr>
          <a:xfrm>
            <a:off x="868680" y="1965960"/>
            <a:ext cx="1051560" cy="1051560"/>
          </a:xfrm>
          <a:prstGeom prst="ellipse">
            <a:avLst/>
          </a:prstGeom>
          <a:solidFill>
            <a:srgbClr val="2C5F5D"/>
          </a:solidFill>
          <a:ln/>
        </p:spPr>
      </p:sp>
      <p:pic>
        <p:nvPicPr>
          <p:cNvPr id="6" name="Image 0" descr="/home/claude/icons/FaLeaf_FFFFFF.png">    </p:cNvPr>
          <p:cNvPicPr>
            <a:picLocks noChangeAspect="1"/>
          </p:cNvPicPr>
          <p:nvPr/>
        </p:nvPicPr>
        <p:blipFill>
          <a:blip r:embed="rId1"/>
          <a:stretch>
            <a:fillRect/>
          </a:stretch>
        </p:blipFill>
        <p:spPr>
          <a:xfrm>
            <a:off x="1105281" y="2202561"/>
            <a:ext cx="578358" cy="578358"/>
          </a:xfrm>
          <a:prstGeom prst="rect">
            <a:avLst/>
          </a:prstGeom>
        </p:spPr>
      </p:pic>
      <p:sp>
        <p:nvSpPr>
          <p:cNvPr id="7" name="Text 4"/>
          <p:cNvSpPr/>
          <p:nvPr/>
        </p:nvSpPr>
        <p:spPr>
          <a:xfrm>
            <a:off x="2148840" y="1920240"/>
            <a:ext cx="8778240" cy="1234440"/>
          </a:xfrm>
          <a:prstGeom prst="rect">
            <a:avLst/>
          </a:prstGeom>
          <a:noFill/>
          <a:ln/>
        </p:spPr>
        <p:txBody>
          <a:bodyPr wrap="square" lIns="0" tIns="0" rIns="0" bIns="0" rtlCol="0" anchor="ctr"/>
          <a:lstStyle/>
          <a:p>
            <a:pPr indent="0" marL="0">
              <a:lnSpc>
                <a:spcPct val="125000"/>
              </a:lnSpc>
              <a:buNone/>
            </a:pPr>
            <a:r>
              <a:rPr lang="en-US" sz="1700" b="1" dirty="0">
                <a:solidFill>
                  <a:srgbClr val="7A1F2B"/>
                </a:solidFill>
                <a:latin typeface="Calibri" pitchFamily="34" charset="0"/>
                <a:ea typeface="Calibri" pitchFamily="34" charset="-122"/>
                <a:cs typeface="Calibri" pitchFamily="34" charset="-120"/>
              </a:rPr>
              <a:t>Puṇyakṣhetra</a:t>
            </a:r>
            <a:endParaRPr lang="en-US" sz="1700" dirty="0"/>
          </a:p>
          <a:p>
            <a:pPr indent="0" marL="0">
              <a:lnSpc>
                <a:spcPct val="125000"/>
              </a:lnSpc>
              <a:buNone/>
            </a:pPr>
            <a:r>
              <a:rPr lang="en-US" sz="1450" dirty="0">
                <a:solidFill>
                  <a:srgbClr val="2A1B1E"/>
                </a:solidFill>
                <a:latin typeface="Calibri" pitchFamily="34" charset="0"/>
                <a:ea typeface="Calibri" pitchFamily="34" charset="-122"/>
                <a:cs typeface="Calibri" pitchFamily="34" charset="-120"/>
              </a:rPr>
              <a:t>Tīrthas are usually on the banks of a river or lake, in a forest, or on a mountain — the natural landscape itself is perceived as sacred space.</a:t>
            </a:r>
            <a:endParaRPr lang="en-US" sz="1700" dirty="0"/>
          </a:p>
        </p:txBody>
      </p:sp>
      <p:sp>
        <p:nvSpPr>
          <p:cNvPr id="8" name="Shape 5"/>
          <p:cNvSpPr/>
          <p:nvPr/>
        </p:nvSpPr>
        <p:spPr>
          <a:xfrm>
            <a:off x="548640" y="3520440"/>
            <a:ext cx="10607040" cy="2514600"/>
          </a:xfrm>
          <a:prstGeom prst="roundRect">
            <a:avLst>
              <a:gd name="adj" fmla="val 3636"/>
            </a:avLst>
          </a:prstGeom>
          <a:solidFill>
            <a:srgbClr val="7A1F2B"/>
          </a:solidFill>
          <a:ln/>
        </p:spPr>
      </p:sp>
      <p:sp>
        <p:nvSpPr>
          <p:cNvPr id="9" name="Text 6"/>
          <p:cNvSpPr/>
          <p:nvPr/>
        </p:nvSpPr>
        <p:spPr>
          <a:xfrm>
            <a:off x="914400" y="3794760"/>
            <a:ext cx="9784080" cy="457200"/>
          </a:xfrm>
          <a:prstGeom prst="rect">
            <a:avLst/>
          </a:prstGeom>
          <a:noFill/>
          <a:ln/>
        </p:spPr>
        <p:txBody>
          <a:bodyPr wrap="square" lIns="0" tIns="0" rIns="0" bIns="0" rtlCol="0" anchor="ctr"/>
          <a:lstStyle/>
          <a:p>
            <a:pPr indent="0" marL="0">
              <a:buNone/>
            </a:pPr>
            <a:r>
              <a:rPr lang="en-US" sz="1500" dirty="0">
                <a:solidFill>
                  <a:srgbClr val="F0DCC4"/>
                </a:solidFill>
                <a:latin typeface="Calibri" pitchFamily="34" charset="0"/>
                <a:ea typeface="Calibri" pitchFamily="34" charset="-122"/>
                <a:cs typeface="Calibri" pitchFamily="34" charset="-120"/>
              </a:rPr>
              <a:t>This perception has helped protect and preserve Nature —</a:t>
            </a:r>
            <a:endParaRPr lang="en-US" sz="1500" dirty="0"/>
          </a:p>
        </p:txBody>
      </p:sp>
      <p:sp>
        <p:nvSpPr>
          <p:cNvPr id="10" name="Text 7"/>
          <p:cNvSpPr/>
          <p:nvPr/>
        </p:nvSpPr>
        <p:spPr>
          <a:xfrm>
            <a:off x="914400" y="4297680"/>
            <a:ext cx="9784080" cy="1463040"/>
          </a:xfrm>
          <a:prstGeom prst="rect">
            <a:avLst/>
          </a:prstGeom>
          <a:noFill/>
          <a:ln/>
        </p:spPr>
        <p:txBody>
          <a:bodyPr wrap="square" lIns="0" tIns="0" rIns="0" bIns="0" rtlCol="0" anchor="ctr"/>
          <a:lstStyle/>
          <a:p>
            <a:pPr indent="0" marL="0">
              <a:lnSpc>
                <a:spcPct val="130000"/>
              </a:lnSpc>
              <a:buNone/>
            </a:pPr>
            <a:r>
              <a:rPr lang="en-US" sz="2200" b="1" i="1" dirty="0">
                <a:solidFill>
                  <a:srgbClr val="FFFFFF"/>
                </a:solidFill>
                <a:latin typeface="Cambria" pitchFamily="34" charset="0"/>
                <a:ea typeface="Cambria" pitchFamily="34" charset="-122"/>
                <a:cs typeface="Cambria" pitchFamily="34" charset="-120"/>
              </a:rPr>
              <a:t>“Since we are not distinct from her, geography, culture and spirituality fuse together in these kṣhetras.”</a:t>
            </a:r>
            <a:endParaRPr lang="en-US" sz="2200" dirty="0"/>
          </a:p>
        </p:txBody>
      </p:sp>
      <p:sp>
        <p:nvSpPr>
          <p:cNvPr id="11" name="Text 8"/>
          <p:cNvSpPr/>
          <p:nvPr/>
        </p:nvSpPr>
        <p:spPr>
          <a:xfrm>
            <a:off x="548640" y="6419088"/>
            <a:ext cx="6400800" cy="274320"/>
          </a:xfrm>
          <a:prstGeom prst="rect">
            <a:avLst/>
          </a:prstGeom>
          <a:noFill/>
          <a:ln/>
        </p:spPr>
        <p:txBody>
          <a:bodyPr wrap="square" lIns="0" tIns="0" rIns="0" bIns="0" rtlCol="0" anchor="ctr"/>
          <a:lstStyle/>
          <a:p>
            <a:pPr indent="0" marL="0">
              <a:buNone/>
            </a:pPr>
            <a:r>
              <a:rPr lang="en-US" sz="900" i="1" dirty="0">
                <a:solidFill>
                  <a:srgbClr val="B7A6A8"/>
                </a:solidFill>
                <a:latin typeface="Calibri" pitchFamily="34" charset="0"/>
                <a:ea typeface="Calibri" pitchFamily="34" charset="-122"/>
                <a:cs typeface="Calibri" pitchFamily="34" charset="-120"/>
              </a:rPr>
              <a:t>CHAPTER 8 · HOW THE LAND BECOMES SACRED</a:t>
            </a:r>
            <a:endParaRPr lang="en-US" sz="900" dirty="0"/>
          </a:p>
        </p:txBody>
      </p:sp>
      <p:sp>
        <p:nvSpPr>
          <p:cNvPr id="12" name="Text 9"/>
          <p:cNvSpPr/>
          <p:nvPr/>
        </p:nvSpPr>
        <p:spPr>
          <a:xfrm>
            <a:off x="11414455" y="6419088"/>
            <a:ext cx="548640" cy="274320"/>
          </a:xfrm>
          <a:prstGeom prst="rect">
            <a:avLst/>
          </a:prstGeom>
          <a:noFill/>
          <a:ln/>
        </p:spPr>
        <p:txBody>
          <a:bodyPr wrap="square" lIns="0" tIns="0" rIns="0" bIns="0" rtlCol="0" anchor="ctr"/>
          <a:lstStyle/>
          <a:p>
            <a:pPr algn="r" indent="0" marL="0">
              <a:buNone/>
            </a:pPr>
            <a:r>
              <a:rPr lang="en-US" sz="1000" dirty="0">
                <a:solidFill>
                  <a:srgbClr val="6E5A5C"/>
                </a:solidFill>
                <a:latin typeface="Calibri" pitchFamily="34" charset="0"/>
                <a:ea typeface="Calibri" pitchFamily="34" charset="-122"/>
                <a:cs typeface="Calibri"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BF8F3"/>
        </a:solidFill>
      </p:bgPr>
    </p:bg>
    <p:spTree>
      <p:nvGrpSpPr>
        <p:cNvPr id="1" name=""/>
        <p:cNvGrpSpPr/>
        <p:nvPr/>
      </p:nvGrpSpPr>
      <p:grpSpPr>
        <a:xfrm>
          <a:off x="0" y="0"/>
          <a:ext cx="0" cy="0"/>
          <a:chOff x="0" y="0"/>
          <a:chExt cx="0" cy="0"/>
        </a:xfrm>
      </p:grpSpPr>
      <p:sp>
        <p:nvSpPr>
          <p:cNvPr id="2" name="Text 0"/>
          <p:cNvSpPr/>
          <p:nvPr/>
        </p:nvSpPr>
        <p:spPr>
          <a:xfrm>
            <a:off x="548640" y="384048"/>
            <a:ext cx="7315200" cy="320040"/>
          </a:xfrm>
          <a:prstGeom prst="rect">
            <a:avLst/>
          </a:prstGeom>
          <a:noFill/>
          <a:ln/>
        </p:spPr>
        <p:txBody>
          <a:bodyPr wrap="square" lIns="0" tIns="0" rIns="0" bIns="0" rtlCol="0" anchor="ctr"/>
          <a:lstStyle/>
          <a:p>
            <a:pPr indent="0" marL="0">
              <a:buNone/>
            </a:pPr>
            <a:r>
              <a:rPr lang="en-US" sz="1250" b="1" spc="200" kern="0" dirty="0">
                <a:solidFill>
                  <a:srgbClr val="2C5F5D"/>
                </a:solidFill>
                <a:latin typeface="Calibri" pitchFamily="34" charset="0"/>
                <a:ea typeface="Calibri" pitchFamily="34" charset="-122"/>
                <a:cs typeface="Calibri" pitchFamily="34" charset="-120"/>
              </a:rPr>
              <a:t>WATER AS THE DIVINE</a:t>
            </a:r>
            <a:endParaRPr lang="en-US" sz="1250" dirty="0"/>
          </a:p>
        </p:txBody>
      </p:sp>
      <p:sp>
        <p:nvSpPr>
          <p:cNvPr id="3" name="Text 1"/>
          <p:cNvSpPr/>
          <p:nvPr/>
        </p:nvSpPr>
        <p:spPr>
          <a:xfrm>
            <a:off x="548640" y="658368"/>
            <a:ext cx="10789920" cy="822960"/>
          </a:xfrm>
          <a:prstGeom prst="rect">
            <a:avLst/>
          </a:prstGeom>
          <a:noFill/>
          <a:ln/>
        </p:spPr>
        <p:txBody>
          <a:bodyPr wrap="square" lIns="0" tIns="0" rIns="0" bIns="0" rtlCol="0" anchor="ctr"/>
          <a:lstStyle/>
          <a:p>
            <a:pPr indent="0" marL="0">
              <a:buNone/>
            </a:pPr>
            <a:r>
              <a:rPr lang="en-US" sz="3200" b="1" dirty="0">
                <a:solidFill>
                  <a:srgbClr val="2A1B1E"/>
                </a:solidFill>
                <a:latin typeface="Cambria" pitchFamily="34" charset="0"/>
                <a:ea typeface="Cambria" pitchFamily="34" charset="-122"/>
                <a:cs typeface="Cambria" pitchFamily="34" charset="-120"/>
              </a:rPr>
              <a:t>Rivers and Sangams</a:t>
            </a:r>
            <a:endParaRPr lang="en-US" sz="3200" dirty="0"/>
          </a:p>
        </p:txBody>
      </p:sp>
      <p:sp>
        <p:nvSpPr>
          <p:cNvPr id="4" name="Shape 2"/>
          <p:cNvSpPr/>
          <p:nvPr/>
        </p:nvSpPr>
        <p:spPr>
          <a:xfrm>
            <a:off x="548640" y="1737360"/>
            <a:ext cx="6035040" cy="4297680"/>
          </a:xfrm>
          <a:prstGeom prst="roundRect">
            <a:avLst>
              <a:gd name="adj" fmla="val 2128"/>
            </a:avLst>
          </a:prstGeom>
          <a:solidFill>
            <a:srgbClr val="FFFFFF"/>
          </a:solidFill>
          <a:ln/>
          <a:effectLst>
            <a:outerShdw sx="100000" sy="100000" kx="0" ky="0" algn="bl" rotWithShape="0" blurRad="101600" dist="38100" dir="5400000">
              <a:srgbClr val="3A1E22">
                <a:alpha val="15000"/>
              </a:srgbClr>
            </a:outerShdw>
          </a:effectLst>
        </p:spPr>
      </p:sp>
      <p:sp>
        <p:nvSpPr>
          <p:cNvPr id="5" name="Shape 3"/>
          <p:cNvSpPr/>
          <p:nvPr/>
        </p:nvSpPr>
        <p:spPr>
          <a:xfrm>
            <a:off x="868680" y="2057400"/>
            <a:ext cx="822960" cy="822960"/>
          </a:xfrm>
          <a:prstGeom prst="ellipse">
            <a:avLst/>
          </a:prstGeom>
          <a:solidFill>
            <a:srgbClr val="2C5F5D"/>
          </a:solidFill>
          <a:ln/>
        </p:spPr>
      </p:sp>
      <p:pic>
        <p:nvPicPr>
          <p:cNvPr id="6" name="Image 0" descr="/home/claude/icons/FaWater_FFFFFF.png">    </p:cNvPr>
          <p:cNvPicPr>
            <a:picLocks noChangeAspect="1"/>
          </p:cNvPicPr>
          <p:nvPr/>
        </p:nvPicPr>
        <p:blipFill>
          <a:blip r:embed="rId1"/>
          <a:stretch>
            <a:fillRect/>
          </a:stretch>
        </p:blipFill>
        <p:spPr>
          <a:xfrm>
            <a:off x="1053846" y="2242566"/>
            <a:ext cx="452628" cy="452628"/>
          </a:xfrm>
          <a:prstGeom prst="rect">
            <a:avLst/>
          </a:prstGeom>
        </p:spPr>
      </p:pic>
      <p:sp>
        <p:nvSpPr>
          <p:cNvPr id="7" name="Text 4"/>
          <p:cNvSpPr/>
          <p:nvPr/>
        </p:nvSpPr>
        <p:spPr>
          <a:xfrm>
            <a:off x="1874520" y="2103120"/>
            <a:ext cx="4617720" cy="1371600"/>
          </a:xfrm>
          <a:prstGeom prst="rect">
            <a:avLst/>
          </a:prstGeom>
          <a:noFill/>
          <a:ln/>
        </p:spPr>
        <p:txBody>
          <a:bodyPr wrap="square" lIns="0" tIns="0" rIns="0" bIns="0" rtlCol="0" anchor="ctr"/>
          <a:lstStyle/>
          <a:p>
            <a:pPr indent="0" marL="0">
              <a:lnSpc>
                <a:spcPct val="130000"/>
              </a:lnSpc>
              <a:buNone/>
            </a:pPr>
            <a:r>
              <a:rPr lang="en-US" sz="1350" dirty="0">
                <a:solidFill>
                  <a:srgbClr val="2A1B1E"/>
                </a:solidFill>
                <a:latin typeface="Calibri" pitchFamily="34" charset="0"/>
                <a:ea typeface="Calibri" pitchFamily="34" charset="-122"/>
                <a:cs typeface="Calibri" pitchFamily="34" charset="-120"/>
              </a:rPr>
              <a:t>Rivers have been worshipped in India since Vedic times. The nadīstuti sūkta of the Ṛigveda invokes 19 major rivers of ancient northwest India.</a:t>
            </a:r>
            <a:endParaRPr lang="en-US" sz="1350" dirty="0"/>
          </a:p>
        </p:txBody>
      </p:sp>
      <p:sp>
        <p:nvSpPr>
          <p:cNvPr id="8" name="Shape 5"/>
          <p:cNvSpPr/>
          <p:nvPr/>
        </p:nvSpPr>
        <p:spPr>
          <a:xfrm>
            <a:off x="868680" y="3611880"/>
            <a:ext cx="5486400" cy="0"/>
          </a:xfrm>
          <a:prstGeom prst="line">
            <a:avLst/>
          </a:prstGeom>
          <a:noFill/>
          <a:ln w="12700">
            <a:solidFill>
              <a:srgbClr val="E6D8CC"/>
            </a:solidFill>
            <a:prstDash val="solid"/>
          </a:ln>
        </p:spPr>
      </p:sp>
      <p:sp>
        <p:nvSpPr>
          <p:cNvPr id="9" name="Text 6"/>
          <p:cNvSpPr/>
          <p:nvPr/>
        </p:nvSpPr>
        <p:spPr>
          <a:xfrm>
            <a:off x="868680" y="3794760"/>
            <a:ext cx="5486400" cy="457200"/>
          </a:xfrm>
          <a:prstGeom prst="rect">
            <a:avLst/>
          </a:prstGeom>
          <a:noFill/>
          <a:ln/>
        </p:spPr>
        <p:txBody>
          <a:bodyPr wrap="square" lIns="0" tIns="0" rIns="0" bIns="0" rtlCol="0" anchor="ctr"/>
          <a:lstStyle/>
          <a:p>
            <a:pPr indent="0" marL="0">
              <a:buNone/>
            </a:pPr>
            <a:r>
              <a:rPr lang="en-US" sz="1300" i="1" dirty="0">
                <a:solidFill>
                  <a:srgbClr val="6E5A5C"/>
                </a:solidFill>
                <a:latin typeface="Calibri" pitchFamily="34" charset="0"/>
                <a:ea typeface="Calibri" pitchFamily="34" charset="-122"/>
                <a:cs typeface="Calibri" pitchFamily="34" charset="-120"/>
              </a:rPr>
              <a:t>Even today, rituals invoke the presence of the seven great rivers:</a:t>
            </a:r>
            <a:endParaRPr lang="en-US" sz="1300" dirty="0"/>
          </a:p>
        </p:txBody>
      </p:sp>
      <p:sp>
        <p:nvSpPr>
          <p:cNvPr id="10" name="Text 7"/>
          <p:cNvSpPr/>
          <p:nvPr/>
        </p:nvSpPr>
        <p:spPr>
          <a:xfrm>
            <a:off x="868680" y="4343400"/>
            <a:ext cx="5486400" cy="1463040"/>
          </a:xfrm>
          <a:prstGeom prst="rect">
            <a:avLst/>
          </a:prstGeom>
          <a:noFill/>
          <a:ln/>
        </p:spPr>
        <p:txBody>
          <a:bodyPr wrap="square" lIns="0" tIns="0" rIns="0" bIns="0" rtlCol="0" anchor="ctr"/>
          <a:lstStyle/>
          <a:p>
            <a:pPr indent="0" marL="0">
              <a:lnSpc>
                <a:spcPct val="140000"/>
              </a:lnSpc>
              <a:buNone/>
            </a:pPr>
            <a:r>
              <a:rPr lang="en-US" sz="1700" b="1" dirty="0">
                <a:solidFill>
                  <a:srgbClr val="2C5F5D"/>
                </a:solidFill>
                <a:latin typeface="Cambria" pitchFamily="34" charset="0"/>
                <a:ea typeface="Cambria" pitchFamily="34" charset="-122"/>
                <a:cs typeface="Cambria" pitchFamily="34" charset="-120"/>
              </a:rPr>
              <a:t>Ganga · Yamuna · Godavari · Sarasvati</a:t>
            </a:r>
            <a:endParaRPr lang="en-US" sz="1700" dirty="0"/>
          </a:p>
          <a:p>
            <a:pPr indent="0" marL="0">
              <a:lnSpc>
                <a:spcPct val="140000"/>
              </a:lnSpc>
              <a:buNone/>
            </a:pPr>
            <a:r>
              <a:rPr lang="en-US" sz="1700" b="1" dirty="0">
                <a:solidFill>
                  <a:srgbClr val="2C5F5D"/>
                </a:solidFill>
                <a:latin typeface="Cambria" pitchFamily="34" charset="0"/>
                <a:ea typeface="Cambria" pitchFamily="34" charset="-122"/>
                <a:cs typeface="Cambria" pitchFamily="34" charset="-120"/>
              </a:rPr>
              <a:t>Narmada · Sindhu · Kaveri</a:t>
            </a:r>
            <a:endParaRPr lang="en-US" sz="1700" dirty="0"/>
          </a:p>
        </p:txBody>
      </p:sp>
      <p:sp>
        <p:nvSpPr>
          <p:cNvPr id="11" name="Shape 8"/>
          <p:cNvSpPr/>
          <p:nvPr/>
        </p:nvSpPr>
        <p:spPr>
          <a:xfrm>
            <a:off x="6858000" y="1737360"/>
            <a:ext cx="4754880" cy="4297680"/>
          </a:xfrm>
          <a:prstGeom prst="roundRect">
            <a:avLst>
              <a:gd name="adj" fmla="val 2128"/>
            </a:avLst>
          </a:prstGeom>
          <a:solidFill>
            <a:srgbClr val="2C5F5D"/>
          </a:solidFill>
          <a:ln/>
        </p:spPr>
      </p:sp>
      <p:sp>
        <p:nvSpPr>
          <p:cNvPr id="12" name="Text 9"/>
          <p:cNvSpPr/>
          <p:nvPr/>
        </p:nvSpPr>
        <p:spPr>
          <a:xfrm>
            <a:off x="7178040" y="2103120"/>
            <a:ext cx="4114800" cy="1737360"/>
          </a:xfrm>
          <a:prstGeom prst="rect">
            <a:avLst/>
          </a:prstGeom>
          <a:noFill/>
          <a:ln/>
        </p:spPr>
        <p:txBody>
          <a:bodyPr wrap="square" lIns="0" tIns="0" rIns="0" bIns="0" rtlCol="0" anchor="ctr"/>
          <a:lstStyle/>
          <a:p>
            <a:pPr indent="0" marL="0">
              <a:lnSpc>
                <a:spcPct val="135000"/>
              </a:lnSpc>
              <a:buNone/>
            </a:pPr>
            <a:r>
              <a:rPr lang="en-US" sz="1500" i="1" dirty="0">
                <a:solidFill>
                  <a:srgbClr val="FFFFFF"/>
                </a:solidFill>
                <a:latin typeface="Cambria" pitchFamily="34" charset="0"/>
                <a:ea typeface="Cambria" pitchFamily="34" charset="-122"/>
                <a:cs typeface="Cambria" pitchFamily="34" charset="-120"/>
              </a:rPr>
              <a:t>“gaṅge cha yamune chaiva</a:t>
            </a:r>
            <a:endParaRPr lang="en-US" sz="1500" dirty="0"/>
          </a:p>
          <a:p>
            <a:pPr indent="0" marL="0">
              <a:lnSpc>
                <a:spcPct val="135000"/>
              </a:lnSpc>
              <a:buNone/>
            </a:pPr>
            <a:r>
              <a:rPr lang="en-US" sz="1500" i="1" dirty="0">
                <a:solidFill>
                  <a:srgbClr val="FFFFFF"/>
                </a:solidFill>
                <a:latin typeface="Cambria" pitchFamily="34" charset="0"/>
                <a:ea typeface="Cambria" pitchFamily="34" charset="-122"/>
                <a:cs typeface="Cambria" pitchFamily="34" charset="-120"/>
              </a:rPr>
              <a:t>godāvarī sarasvatī</a:t>
            </a:r>
            <a:endParaRPr lang="en-US" sz="1500" dirty="0"/>
          </a:p>
          <a:p>
            <a:pPr indent="0" marL="0">
              <a:lnSpc>
                <a:spcPct val="135000"/>
              </a:lnSpc>
              <a:buNone/>
            </a:pPr>
            <a:r>
              <a:rPr lang="en-US" sz="1500" i="1" dirty="0">
                <a:solidFill>
                  <a:srgbClr val="FFFFFF"/>
                </a:solidFill>
                <a:latin typeface="Cambria" pitchFamily="34" charset="0"/>
                <a:ea typeface="Cambria" pitchFamily="34" charset="-122"/>
                <a:cs typeface="Cambria" pitchFamily="34" charset="-120"/>
              </a:rPr>
              <a:t>narmade sindhu kāverī</a:t>
            </a:r>
            <a:endParaRPr lang="en-US" sz="1500" dirty="0"/>
          </a:p>
          <a:p>
            <a:pPr indent="0" marL="0">
              <a:lnSpc>
                <a:spcPct val="135000"/>
              </a:lnSpc>
              <a:buNone/>
            </a:pPr>
            <a:r>
              <a:rPr lang="en-US" sz="1500" i="1" dirty="0">
                <a:solidFill>
                  <a:srgbClr val="FFFFFF"/>
                </a:solidFill>
                <a:latin typeface="Cambria" pitchFamily="34" charset="0"/>
                <a:ea typeface="Cambria" pitchFamily="34" charset="-122"/>
                <a:cs typeface="Cambria" pitchFamily="34" charset="-120"/>
              </a:rPr>
              <a:t>jalesmin sannidhiṃ kuru”</a:t>
            </a:r>
            <a:endParaRPr lang="en-US" sz="1500" dirty="0"/>
          </a:p>
        </p:txBody>
      </p:sp>
      <p:sp>
        <p:nvSpPr>
          <p:cNvPr id="13" name="Shape 10"/>
          <p:cNvSpPr/>
          <p:nvPr/>
        </p:nvSpPr>
        <p:spPr>
          <a:xfrm>
            <a:off x="7178040" y="3977640"/>
            <a:ext cx="4114800" cy="0"/>
          </a:xfrm>
          <a:prstGeom prst="line">
            <a:avLst/>
          </a:prstGeom>
          <a:noFill/>
          <a:ln w="9525">
            <a:solidFill>
              <a:srgbClr val="FFFFFF">
                <a:alpha val="40000"/>
              </a:srgbClr>
            </a:solidFill>
            <a:prstDash val="solid"/>
          </a:ln>
        </p:spPr>
      </p:sp>
      <p:sp>
        <p:nvSpPr>
          <p:cNvPr id="14" name="Text 11"/>
          <p:cNvSpPr/>
          <p:nvPr/>
        </p:nvSpPr>
        <p:spPr>
          <a:xfrm>
            <a:off x="7178040" y="4160520"/>
            <a:ext cx="4114800" cy="1097280"/>
          </a:xfrm>
          <a:prstGeom prst="rect">
            <a:avLst/>
          </a:prstGeom>
          <a:noFill/>
          <a:ln/>
        </p:spPr>
        <p:txBody>
          <a:bodyPr wrap="square" lIns="0" tIns="0" rIns="0" bIns="0" rtlCol="0" anchor="ctr"/>
          <a:lstStyle/>
          <a:p>
            <a:pPr indent="0" marL="0">
              <a:lnSpc>
                <a:spcPct val="130000"/>
              </a:lnSpc>
              <a:buNone/>
            </a:pPr>
            <a:r>
              <a:rPr lang="en-US" sz="1300" dirty="0">
                <a:solidFill>
                  <a:srgbClr val="DCEEEA"/>
                </a:solidFill>
                <a:latin typeface="Calibri" pitchFamily="34" charset="0"/>
                <a:ea typeface="Calibri" pitchFamily="34" charset="-122"/>
                <a:cs typeface="Calibri" pitchFamily="34" charset="-120"/>
              </a:rPr>
              <a:t>"Ganga, Yamuna, Godavari, Sarasvati, Narmada, Sindhu and Kaveri — may you manifest in this water."</a:t>
            </a:r>
            <a:endParaRPr lang="en-US" sz="1300" dirty="0"/>
          </a:p>
        </p:txBody>
      </p:sp>
      <p:sp>
        <p:nvSpPr>
          <p:cNvPr id="15" name="Text 12"/>
          <p:cNvSpPr/>
          <p:nvPr/>
        </p:nvSpPr>
        <p:spPr>
          <a:xfrm>
            <a:off x="7178040" y="5349240"/>
            <a:ext cx="4114800" cy="548640"/>
          </a:xfrm>
          <a:prstGeom prst="rect">
            <a:avLst/>
          </a:prstGeom>
          <a:noFill/>
          <a:ln/>
        </p:spPr>
        <p:txBody>
          <a:bodyPr wrap="square" lIns="0" tIns="0" rIns="0" bIns="0" rtlCol="0" anchor="ctr"/>
          <a:lstStyle/>
          <a:p>
            <a:pPr indent="0" marL="0">
              <a:buNone/>
            </a:pPr>
            <a:r>
              <a:rPr lang="en-US" sz="1150" i="1" dirty="0">
                <a:solidFill>
                  <a:srgbClr val="BFE0DB"/>
                </a:solidFill>
                <a:latin typeface="Calibri" pitchFamily="34" charset="0"/>
                <a:ea typeface="Calibri" pitchFamily="34" charset="-122"/>
                <a:cs typeface="Calibri" pitchFamily="34" charset="-120"/>
              </a:rPr>
              <a:t>Rivers are addressed with respect in local languages — ‘Ganga ji’, ‘Yamuna ji’.</a:t>
            </a:r>
            <a:endParaRPr lang="en-US" sz="1150" dirty="0"/>
          </a:p>
        </p:txBody>
      </p:sp>
      <p:sp>
        <p:nvSpPr>
          <p:cNvPr id="16" name="Text 13"/>
          <p:cNvSpPr/>
          <p:nvPr/>
        </p:nvSpPr>
        <p:spPr>
          <a:xfrm>
            <a:off x="548640" y="6419088"/>
            <a:ext cx="6400800" cy="274320"/>
          </a:xfrm>
          <a:prstGeom prst="rect">
            <a:avLst/>
          </a:prstGeom>
          <a:noFill/>
          <a:ln/>
        </p:spPr>
        <p:txBody>
          <a:bodyPr wrap="square" lIns="0" tIns="0" rIns="0" bIns="0" rtlCol="0" anchor="ctr"/>
          <a:lstStyle/>
          <a:p>
            <a:pPr indent="0" marL="0">
              <a:buNone/>
            </a:pPr>
            <a:r>
              <a:rPr lang="en-US" sz="900" i="1" dirty="0">
                <a:solidFill>
                  <a:srgbClr val="B7A6A8"/>
                </a:solidFill>
                <a:latin typeface="Calibri" pitchFamily="34" charset="0"/>
                <a:ea typeface="Calibri" pitchFamily="34" charset="-122"/>
                <a:cs typeface="Calibri" pitchFamily="34" charset="-120"/>
              </a:rPr>
              <a:t>CHAPTER 8 · HOW THE LAND BECOMES SACRED</a:t>
            </a:r>
            <a:endParaRPr lang="en-US" sz="900" dirty="0"/>
          </a:p>
        </p:txBody>
      </p:sp>
      <p:sp>
        <p:nvSpPr>
          <p:cNvPr id="17" name="Text 14"/>
          <p:cNvSpPr/>
          <p:nvPr/>
        </p:nvSpPr>
        <p:spPr>
          <a:xfrm>
            <a:off x="11414455" y="6419088"/>
            <a:ext cx="548640" cy="274320"/>
          </a:xfrm>
          <a:prstGeom prst="rect">
            <a:avLst/>
          </a:prstGeom>
          <a:noFill/>
          <a:ln/>
        </p:spPr>
        <p:txBody>
          <a:bodyPr wrap="square" lIns="0" tIns="0" rIns="0" bIns="0" rtlCol="0" anchor="ctr"/>
          <a:lstStyle/>
          <a:p>
            <a:pPr algn="r" indent="0" marL="0">
              <a:buNone/>
            </a:pPr>
            <a:r>
              <a:rPr lang="en-US" sz="1000" dirty="0">
                <a:solidFill>
                  <a:srgbClr val="6E5A5C"/>
                </a:solidFill>
                <a:latin typeface="Calibri" pitchFamily="34" charset="0"/>
                <a:ea typeface="Calibri" pitchFamily="34" charset="-122"/>
                <a:cs typeface="Calibri"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BF8F3"/>
        </a:solidFill>
      </p:bgPr>
    </p:bg>
    <p:spTree>
      <p:nvGrpSpPr>
        <p:cNvPr id="1" name=""/>
        <p:cNvGrpSpPr/>
        <p:nvPr/>
      </p:nvGrpSpPr>
      <p:grpSpPr>
        <a:xfrm>
          <a:off x="0" y="0"/>
          <a:ext cx="0" cy="0"/>
          <a:chOff x="0" y="0"/>
          <a:chExt cx="0" cy="0"/>
        </a:xfrm>
      </p:grpSpPr>
      <p:sp>
        <p:nvSpPr>
          <p:cNvPr id="2" name="Text 0"/>
          <p:cNvSpPr/>
          <p:nvPr/>
        </p:nvSpPr>
        <p:spPr>
          <a:xfrm>
            <a:off x="548640" y="384048"/>
            <a:ext cx="7315200" cy="320040"/>
          </a:xfrm>
          <a:prstGeom prst="rect">
            <a:avLst/>
          </a:prstGeom>
          <a:noFill/>
          <a:ln/>
        </p:spPr>
        <p:txBody>
          <a:bodyPr wrap="square" lIns="0" tIns="0" rIns="0" bIns="0" rtlCol="0" anchor="ctr"/>
          <a:lstStyle/>
          <a:p>
            <a:pPr indent="0" marL="0">
              <a:buNone/>
            </a:pPr>
            <a:r>
              <a:rPr lang="en-US" sz="1250" b="1" spc="200" kern="0" dirty="0">
                <a:solidFill>
                  <a:srgbClr val="7A1F2B"/>
                </a:solidFill>
                <a:latin typeface="Calibri" pitchFamily="34" charset="0"/>
                <a:ea typeface="Calibri" pitchFamily="34" charset="-122"/>
                <a:cs typeface="Calibri" pitchFamily="34" charset="-120"/>
              </a:rPr>
              <a:t>THE WORLD’S LARGEST GATHERING</a:t>
            </a:r>
            <a:endParaRPr lang="en-US" sz="1250" dirty="0"/>
          </a:p>
        </p:txBody>
      </p:sp>
      <p:sp>
        <p:nvSpPr>
          <p:cNvPr id="3" name="Text 1"/>
          <p:cNvSpPr/>
          <p:nvPr/>
        </p:nvSpPr>
        <p:spPr>
          <a:xfrm>
            <a:off x="548640" y="658368"/>
            <a:ext cx="10789920" cy="822960"/>
          </a:xfrm>
          <a:prstGeom prst="rect">
            <a:avLst/>
          </a:prstGeom>
          <a:noFill/>
          <a:ln/>
        </p:spPr>
        <p:txBody>
          <a:bodyPr wrap="square" lIns="0" tIns="0" rIns="0" bIns="0" rtlCol="0" anchor="ctr"/>
          <a:lstStyle/>
          <a:p>
            <a:pPr indent="0" marL="0">
              <a:buNone/>
            </a:pPr>
            <a:r>
              <a:rPr lang="en-US" sz="3200" b="1" dirty="0">
                <a:solidFill>
                  <a:srgbClr val="2A1B1E"/>
                </a:solidFill>
                <a:latin typeface="Cambria" pitchFamily="34" charset="0"/>
                <a:ea typeface="Cambria" pitchFamily="34" charset="-122"/>
                <a:cs typeface="Cambria" pitchFamily="34" charset="-120"/>
              </a:rPr>
              <a:t>Kumbh Mela</a:t>
            </a:r>
            <a:endParaRPr lang="en-US" sz="3200" dirty="0"/>
          </a:p>
        </p:txBody>
      </p:sp>
      <p:sp>
        <p:nvSpPr>
          <p:cNvPr id="4" name="Shape 2"/>
          <p:cNvSpPr/>
          <p:nvPr/>
        </p:nvSpPr>
        <p:spPr>
          <a:xfrm>
            <a:off x="548640" y="1737360"/>
            <a:ext cx="6492240" cy="4297680"/>
          </a:xfrm>
          <a:prstGeom prst="roundRect">
            <a:avLst>
              <a:gd name="adj" fmla="val 2128"/>
            </a:avLst>
          </a:prstGeom>
          <a:solidFill>
            <a:srgbClr val="FFFFFF"/>
          </a:solidFill>
          <a:ln/>
          <a:effectLst>
            <a:outerShdw sx="100000" sy="100000" kx="0" ky="0" algn="bl" rotWithShape="0" blurRad="101600" dist="38100" dir="5400000">
              <a:srgbClr val="3A1E22">
                <a:alpha val="15000"/>
              </a:srgbClr>
            </a:outerShdw>
          </a:effectLst>
        </p:spPr>
      </p:sp>
      <p:sp>
        <p:nvSpPr>
          <p:cNvPr id="5" name="Shape 3"/>
          <p:cNvSpPr/>
          <p:nvPr/>
        </p:nvSpPr>
        <p:spPr>
          <a:xfrm>
            <a:off x="868680" y="2057400"/>
            <a:ext cx="777240" cy="777240"/>
          </a:xfrm>
          <a:prstGeom prst="ellipse">
            <a:avLst/>
          </a:prstGeom>
          <a:solidFill>
            <a:srgbClr val="D99A2B"/>
          </a:solidFill>
          <a:ln/>
        </p:spPr>
      </p:sp>
      <p:pic>
        <p:nvPicPr>
          <p:cNvPr id="6" name="Image 0" descr="/home/claude/icons/FaFire_FFFFFF.png">    </p:cNvPr>
          <p:cNvPicPr>
            <a:picLocks noChangeAspect="1"/>
          </p:cNvPicPr>
          <p:nvPr/>
        </p:nvPicPr>
        <p:blipFill>
          <a:blip r:embed="rId1"/>
          <a:stretch>
            <a:fillRect/>
          </a:stretch>
        </p:blipFill>
        <p:spPr>
          <a:xfrm>
            <a:off x="1043559" y="2232279"/>
            <a:ext cx="427482" cy="427482"/>
          </a:xfrm>
          <a:prstGeom prst="rect">
            <a:avLst/>
          </a:prstGeom>
        </p:spPr>
      </p:pic>
      <p:sp>
        <p:nvSpPr>
          <p:cNvPr id="7" name="Text 4"/>
          <p:cNvSpPr/>
          <p:nvPr/>
        </p:nvSpPr>
        <p:spPr>
          <a:xfrm>
            <a:off x="1828800" y="2103120"/>
            <a:ext cx="5029200" cy="365760"/>
          </a:xfrm>
          <a:prstGeom prst="rect">
            <a:avLst/>
          </a:prstGeom>
          <a:noFill/>
          <a:ln/>
        </p:spPr>
        <p:txBody>
          <a:bodyPr wrap="square" lIns="0" tIns="0" rIns="0" bIns="0" rtlCol="0" anchor="ctr"/>
          <a:lstStyle/>
          <a:p>
            <a:pPr indent="0" marL="0">
              <a:buNone/>
            </a:pPr>
            <a:r>
              <a:rPr lang="en-US" sz="1550" b="1" dirty="0">
                <a:solidFill>
                  <a:srgbClr val="7A1F2B"/>
                </a:solidFill>
                <a:latin typeface="Cambria" pitchFamily="34" charset="0"/>
                <a:ea typeface="Cambria" pitchFamily="34" charset="-122"/>
                <a:cs typeface="Cambria" pitchFamily="34" charset="-120"/>
              </a:rPr>
              <a:t>The legend of amṛita manthana</a:t>
            </a:r>
            <a:endParaRPr lang="en-US" sz="1550" dirty="0"/>
          </a:p>
        </p:txBody>
      </p:sp>
      <p:sp>
        <p:nvSpPr>
          <p:cNvPr id="8" name="Text 5"/>
          <p:cNvSpPr/>
          <p:nvPr/>
        </p:nvSpPr>
        <p:spPr>
          <a:xfrm>
            <a:off x="914400" y="2606040"/>
            <a:ext cx="5852160" cy="1737360"/>
          </a:xfrm>
          <a:prstGeom prst="rect">
            <a:avLst/>
          </a:prstGeom>
          <a:noFill/>
          <a:ln/>
        </p:spPr>
        <p:txBody>
          <a:bodyPr wrap="square" lIns="0" tIns="0" rIns="0" bIns="0" rtlCol="0" anchor="ctr"/>
          <a:lstStyle/>
          <a:p>
            <a:pPr indent="0" marL="0">
              <a:lnSpc>
                <a:spcPct val="130000"/>
              </a:lnSpc>
              <a:buNone/>
            </a:pPr>
            <a:r>
              <a:rPr lang="en-US" sz="1400" dirty="0">
                <a:solidFill>
                  <a:srgbClr val="2A1B1E"/>
                </a:solidFill>
                <a:latin typeface="Calibri" pitchFamily="34" charset="0"/>
                <a:ea typeface="Calibri" pitchFamily="34" charset="-122"/>
                <a:cs typeface="Calibri" pitchFamily="34" charset="-120"/>
              </a:rPr>
              <a:t>Devas and asuras churned the cosmic ocean to extract amṛita, the nectar of immortality. To keep it from the asuras, Viṣhṇu (as Mohini) snatched the kumbha (pitcher) of amṛita. In the process, a few drops fell over four places.</a:t>
            </a:r>
            <a:endParaRPr lang="en-US" sz="1400" dirty="0"/>
          </a:p>
        </p:txBody>
      </p:sp>
      <p:sp>
        <p:nvSpPr>
          <p:cNvPr id="9" name="Shape 6"/>
          <p:cNvSpPr/>
          <p:nvPr/>
        </p:nvSpPr>
        <p:spPr>
          <a:xfrm>
            <a:off x="914400" y="4434840"/>
            <a:ext cx="5760720" cy="0"/>
          </a:xfrm>
          <a:prstGeom prst="line">
            <a:avLst/>
          </a:prstGeom>
          <a:noFill/>
          <a:ln w="12700">
            <a:solidFill>
              <a:srgbClr val="E6D8CC"/>
            </a:solidFill>
            <a:prstDash val="solid"/>
          </a:ln>
        </p:spPr>
      </p:sp>
      <p:sp>
        <p:nvSpPr>
          <p:cNvPr id="10" name="Text 7"/>
          <p:cNvSpPr/>
          <p:nvPr/>
        </p:nvSpPr>
        <p:spPr>
          <a:xfrm>
            <a:off x="914400" y="4572000"/>
            <a:ext cx="5760720" cy="1280160"/>
          </a:xfrm>
          <a:prstGeom prst="rect">
            <a:avLst/>
          </a:prstGeom>
          <a:noFill/>
          <a:ln/>
        </p:spPr>
        <p:txBody>
          <a:bodyPr wrap="square" lIns="0" tIns="0" rIns="0" bIns="0" rtlCol="0" anchor="ctr"/>
          <a:lstStyle/>
          <a:p>
            <a:pPr indent="0" marL="0">
              <a:lnSpc>
                <a:spcPct val="125000"/>
              </a:lnSpc>
              <a:buNone/>
            </a:pPr>
            <a:r>
              <a:rPr lang="en-US" sz="1250" i="1" dirty="0">
                <a:solidFill>
                  <a:srgbClr val="6E5A5C"/>
                </a:solidFill>
                <a:latin typeface="Calibri" pitchFamily="34" charset="0"/>
                <a:ea typeface="Calibri" pitchFamily="34" charset="-122"/>
                <a:cs typeface="Calibri" pitchFamily="34" charset="-120"/>
              </a:rPr>
              <a:t>Prayagraj sits at the confluence (sangam) of the Ganga, Yamuna and the invisible Sarasvati. UNESCO lists the Kumbh Mela as an ‘intangible heritage of the world’.</a:t>
            </a:r>
            <a:endParaRPr lang="en-US" sz="1250" dirty="0"/>
          </a:p>
        </p:txBody>
      </p:sp>
      <p:sp>
        <p:nvSpPr>
          <p:cNvPr id="11" name="Shape 8"/>
          <p:cNvSpPr/>
          <p:nvPr/>
        </p:nvSpPr>
        <p:spPr>
          <a:xfrm>
            <a:off x="7223760" y="1737360"/>
            <a:ext cx="4389120" cy="2011680"/>
          </a:xfrm>
          <a:prstGeom prst="roundRect">
            <a:avLst>
              <a:gd name="adj" fmla="val 4545"/>
            </a:avLst>
          </a:prstGeom>
          <a:solidFill>
            <a:srgbClr val="7A1F2B"/>
          </a:solidFill>
          <a:ln/>
        </p:spPr>
      </p:sp>
      <p:sp>
        <p:nvSpPr>
          <p:cNvPr id="12" name="Text 9"/>
          <p:cNvSpPr/>
          <p:nvPr/>
        </p:nvSpPr>
        <p:spPr>
          <a:xfrm>
            <a:off x="7223760" y="1920240"/>
            <a:ext cx="4389120" cy="365760"/>
          </a:xfrm>
          <a:prstGeom prst="rect">
            <a:avLst/>
          </a:prstGeom>
          <a:noFill/>
          <a:ln/>
        </p:spPr>
        <p:txBody>
          <a:bodyPr wrap="square" lIns="0" tIns="0" rIns="0" bIns="0" rtlCol="0" anchor="ctr"/>
          <a:lstStyle/>
          <a:p>
            <a:pPr algn="ctr" indent="0" marL="0">
              <a:buNone/>
            </a:pPr>
            <a:r>
              <a:rPr lang="en-US" sz="1300" b="1" dirty="0">
                <a:solidFill>
                  <a:srgbClr val="D99A2B"/>
                </a:solidFill>
                <a:latin typeface="Calibri" pitchFamily="34" charset="0"/>
                <a:ea typeface="Calibri" pitchFamily="34" charset="-122"/>
                <a:cs typeface="Calibri" pitchFamily="34" charset="-120"/>
              </a:rPr>
              <a:t>Four Sites</a:t>
            </a:r>
            <a:endParaRPr lang="en-US" sz="1300" dirty="0"/>
          </a:p>
        </p:txBody>
      </p:sp>
      <p:sp>
        <p:nvSpPr>
          <p:cNvPr id="13" name="Text 10"/>
          <p:cNvSpPr/>
          <p:nvPr/>
        </p:nvSpPr>
        <p:spPr>
          <a:xfrm>
            <a:off x="7223760" y="2331720"/>
            <a:ext cx="4389120" cy="1280160"/>
          </a:xfrm>
          <a:prstGeom prst="rect">
            <a:avLst/>
          </a:prstGeom>
          <a:noFill/>
          <a:ln/>
        </p:spPr>
        <p:txBody>
          <a:bodyPr wrap="square" lIns="0" tIns="0" rIns="0" bIns="0" rtlCol="0" anchor="ctr"/>
          <a:lstStyle/>
          <a:p>
            <a:pPr algn="ctr" indent="0" marL="0">
              <a:lnSpc>
                <a:spcPct val="140000"/>
              </a:lnSpc>
              <a:buNone/>
            </a:pPr>
            <a:r>
              <a:rPr lang="en-US" sz="1900" b="1" dirty="0">
                <a:solidFill>
                  <a:srgbClr val="FFFFFF"/>
                </a:solidFill>
                <a:latin typeface="Cambria" pitchFamily="34" charset="0"/>
                <a:ea typeface="Cambria" pitchFamily="34" charset="-122"/>
                <a:cs typeface="Cambria" pitchFamily="34" charset="-120"/>
              </a:rPr>
              <a:t>Haridwar · Prayagraj</a:t>
            </a:r>
            <a:endParaRPr lang="en-US" sz="1900" dirty="0"/>
          </a:p>
          <a:p>
            <a:pPr algn="ctr" indent="0" marL="0">
              <a:lnSpc>
                <a:spcPct val="140000"/>
              </a:lnSpc>
              <a:buNone/>
            </a:pPr>
            <a:r>
              <a:rPr lang="en-US" sz="1900" b="1" dirty="0">
                <a:solidFill>
                  <a:srgbClr val="FFFFFF"/>
                </a:solidFill>
                <a:latin typeface="Cambria" pitchFamily="34" charset="0"/>
                <a:ea typeface="Cambria" pitchFamily="34" charset="-122"/>
                <a:cs typeface="Cambria" pitchFamily="34" charset="-120"/>
              </a:rPr>
              <a:t>Nashik · Ujjain</a:t>
            </a:r>
            <a:endParaRPr lang="en-US" sz="1900" dirty="0"/>
          </a:p>
        </p:txBody>
      </p:sp>
      <p:sp>
        <p:nvSpPr>
          <p:cNvPr id="14" name="Shape 11"/>
          <p:cNvSpPr/>
          <p:nvPr/>
        </p:nvSpPr>
        <p:spPr>
          <a:xfrm>
            <a:off x="7223760" y="3931920"/>
            <a:ext cx="4389120" cy="2103120"/>
          </a:xfrm>
          <a:prstGeom prst="roundRect">
            <a:avLst>
              <a:gd name="adj" fmla="val 4348"/>
            </a:avLst>
          </a:prstGeom>
          <a:solidFill>
            <a:srgbClr val="D99A2B"/>
          </a:solidFill>
          <a:ln/>
        </p:spPr>
      </p:sp>
      <p:sp>
        <p:nvSpPr>
          <p:cNvPr id="15" name="Text 12"/>
          <p:cNvSpPr/>
          <p:nvPr/>
        </p:nvSpPr>
        <p:spPr>
          <a:xfrm>
            <a:off x="7223760" y="4160520"/>
            <a:ext cx="4389120" cy="685800"/>
          </a:xfrm>
          <a:prstGeom prst="rect">
            <a:avLst/>
          </a:prstGeom>
          <a:noFill/>
          <a:ln/>
        </p:spPr>
        <p:txBody>
          <a:bodyPr wrap="square" lIns="0" tIns="0" rIns="0" bIns="0" rtlCol="0" anchor="ctr"/>
          <a:lstStyle/>
          <a:p>
            <a:pPr algn="ctr" indent="0" marL="0">
              <a:buNone/>
            </a:pPr>
            <a:r>
              <a:rPr lang="en-US" sz="3000" b="1" dirty="0">
                <a:solidFill>
                  <a:srgbClr val="551620"/>
                </a:solidFill>
                <a:latin typeface="Cambria" pitchFamily="34" charset="0"/>
                <a:ea typeface="Cambria" pitchFamily="34" charset="-122"/>
                <a:cs typeface="Cambria" pitchFamily="34" charset="-120"/>
              </a:rPr>
              <a:t>660 million</a:t>
            </a:r>
            <a:endParaRPr lang="en-US" sz="3000" dirty="0"/>
          </a:p>
        </p:txBody>
      </p:sp>
      <p:sp>
        <p:nvSpPr>
          <p:cNvPr id="16" name="Text 13"/>
          <p:cNvSpPr/>
          <p:nvPr/>
        </p:nvSpPr>
        <p:spPr>
          <a:xfrm>
            <a:off x="7452360" y="4892040"/>
            <a:ext cx="3931920" cy="1005840"/>
          </a:xfrm>
          <a:prstGeom prst="rect">
            <a:avLst/>
          </a:prstGeom>
          <a:noFill/>
          <a:ln/>
        </p:spPr>
        <p:txBody>
          <a:bodyPr wrap="square" lIns="0" tIns="0" rIns="0" bIns="0" rtlCol="0" anchor="ctr"/>
          <a:lstStyle/>
          <a:p>
            <a:pPr algn="ctr" indent="0" marL="0">
              <a:lnSpc>
                <a:spcPct val="125000"/>
              </a:lnSpc>
              <a:buNone/>
            </a:pPr>
            <a:r>
              <a:rPr lang="en-US" sz="1300" dirty="0">
                <a:solidFill>
                  <a:srgbClr val="551620"/>
                </a:solidFill>
                <a:latin typeface="Calibri" pitchFamily="34" charset="0"/>
                <a:ea typeface="Calibri" pitchFamily="34" charset="-122"/>
                <a:cs typeface="Calibri" pitchFamily="34" charset="-120"/>
              </a:rPr>
              <a:t>estimated participants in the 2025 Kumbh Mela</a:t>
            </a:r>
            <a:endParaRPr lang="en-US" sz="1300" dirty="0"/>
          </a:p>
        </p:txBody>
      </p:sp>
      <p:sp>
        <p:nvSpPr>
          <p:cNvPr id="17" name="Text 14"/>
          <p:cNvSpPr/>
          <p:nvPr/>
        </p:nvSpPr>
        <p:spPr>
          <a:xfrm>
            <a:off x="548640" y="6419088"/>
            <a:ext cx="6400800" cy="274320"/>
          </a:xfrm>
          <a:prstGeom prst="rect">
            <a:avLst/>
          </a:prstGeom>
          <a:noFill/>
          <a:ln/>
        </p:spPr>
        <p:txBody>
          <a:bodyPr wrap="square" lIns="0" tIns="0" rIns="0" bIns="0" rtlCol="0" anchor="ctr"/>
          <a:lstStyle/>
          <a:p>
            <a:pPr indent="0" marL="0">
              <a:buNone/>
            </a:pPr>
            <a:r>
              <a:rPr lang="en-US" sz="900" i="1" dirty="0">
                <a:solidFill>
                  <a:srgbClr val="B7A6A8"/>
                </a:solidFill>
                <a:latin typeface="Calibri" pitchFamily="34" charset="0"/>
                <a:ea typeface="Calibri" pitchFamily="34" charset="-122"/>
                <a:cs typeface="Calibri" pitchFamily="34" charset="-120"/>
              </a:rPr>
              <a:t>CHAPTER 8 · HOW THE LAND BECOMES SACRED</a:t>
            </a:r>
            <a:endParaRPr lang="en-US" sz="900" dirty="0"/>
          </a:p>
        </p:txBody>
      </p:sp>
      <p:sp>
        <p:nvSpPr>
          <p:cNvPr id="18" name="Text 15"/>
          <p:cNvSpPr/>
          <p:nvPr/>
        </p:nvSpPr>
        <p:spPr>
          <a:xfrm>
            <a:off x="11414455" y="6419088"/>
            <a:ext cx="548640" cy="274320"/>
          </a:xfrm>
          <a:prstGeom prst="rect">
            <a:avLst/>
          </a:prstGeom>
          <a:noFill/>
          <a:ln/>
        </p:spPr>
        <p:txBody>
          <a:bodyPr wrap="square" lIns="0" tIns="0" rIns="0" bIns="0" rtlCol="0" anchor="ctr"/>
          <a:lstStyle/>
          <a:p>
            <a:pPr algn="r" indent="0" marL="0">
              <a:buNone/>
            </a:pPr>
            <a:r>
              <a:rPr lang="en-US" sz="1000" dirty="0">
                <a:solidFill>
                  <a:srgbClr val="6E5A5C"/>
                </a:solidFill>
                <a:latin typeface="Calibri" pitchFamily="34" charset="0"/>
                <a:ea typeface="Calibri" pitchFamily="34" charset="-122"/>
                <a:cs typeface="Calibri"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2C5F5D"/>
        </a:solidFill>
      </p:bgPr>
    </p:bg>
    <p:spTree>
      <p:nvGrpSpPr>
        <p:cNvPr id="1" name=""/>
        <p:cNvGrpSpPr/>
        <p:nvPr/>
      </p:nvGrpSpPr>
      <p:grpSpPr>
        <a:xfrm>
          <a:off x="0" y="0"/>
          <a:ext cx="0" cy="0"/>
          <a:chOff x="0" y="0"/>
          <a:chExt cx="0" cy="0"/>
        </a:xfrm>
      </p:grpSpPr>
      <p:sp>
        <p:nvSpPr>
          <p:cNvPr id="2" name="Text 0"/>
          <p:cNvSpPr/>
          <p:nvPr/>
        </p:nvSpPr>
        <p:spPr>
          <a:xfrm>
            <a:off x="548640" y="384048"/>
            <a:ext cx="7315200" cy="320040"/>
          </a:xfrm>
          <a:prstGeom prst="rect">
            <a:avLst/>
          </a:prstGeom>
          <a:noFill/>
          <a:ln/>
        </p:spPr>
        <p:txBody>
          <a:bodyPr wrap="square" lIns="0" tIns="0" rIns="0" bIns="0" rtlCol="0" anchor="ctr"/>
          <a:lstStyle/>
          <a:p>
            <a:pPr indent="0" marL="0">
              <a:buNone/>
            </a:pPr>
            <a:r>
              <a:rPr lang="en-US" sz="1250" b="1" spc="200" kern="0" dirty="0">
                <a:solidFill>
                  <a:srgbClr val="D99A2B"/>
                </a:solidFill>
                <a:latin typeface="Calibri" pitchFamily="34" charset="0"/>
                <a:ea typeface="Calibri" pitchFamily="34" charset="-122"/>
                <a:cs typeface="Calibri" pitchFamily="34" charset="-120"/>
              </a:rPr>
              <a:t>GATEWAYS TO THE DIVINE</a:t>
            </a:r>
            <a:endParaRPr lang="en-US" sz="1250" dirty="0"/>
          </a:p>
        </p:txBody>
      </p:sp>
      <p:sp>
        <p:nvSpPr>
          <p:cNvPr id="3" name="Text 1"/>
          <p:cNvSpPr/>
          <p:nvPr/>
        </p:nvSpPr>
        <p:spPr>
          <a:xfrm>
            <a:off x="548640" y="658368"/>
            <a:ext cx="10789920" cy="822960"/>
          </a:xfrm>
          <a:prstGeom prst="rect">
            <a:avLst/>
          </a:prstGeom>
          <a:noFill/>
          <a:ln/>
        </p:spPr>
        <p:txBody>
          <a:bodyPr wrap="square" lIns="0" tIns="0" rIns="0" bIns="0" rtlCol="0" anchor="ctr"/>
          <a:lstStyle/>
          <a:p>
            <a:pPr indent="0" marL="0">
              <a:buNone/>
            </a:pPr>
            <a:r>
              <a:rPr lang="en-US" sz="3200" b="1" dirty="0">
                <a:solidFill>
                  <a:srgbClr val="FFFFFF"/>
                </a:solidFill>
                <a:latin typeface="Cambria" pitchFamily="34" charset="0"/>
                <a:ea typeface="Cambria" pitchFamily="34" charset="-122"/>
                <a:cs typeface="Cambria" pitchFamily="34" charset="-120"/>
              </a:rPr>
              <a:t>Mountains and Forests</a:t>
            </a:r>
            <a:endParaRPr lang="en-US" sz="3200" dirty="0"/>
          </a:p>
        </p:txBody>
      </p:sp>
      <p:sp>
        <p:nvSpPr>
          <p:cNvPr id="4" name="Shape 2"/>
          <p:cNvSpPr/>
          <p:nvPr/>
        </p:nvSpPr>
        <p:spPr>
          <a:xfrm>
            <a:off x="548640" y="1783080"/>
            <a:ext cx="6583680" cy="4160520"/>
          </a:xfrm>
          <a:prstGeom prst="roundRect">
            <a:avLst>
              <a:gd name="adj" fmla="val 2198"/>
            </a:avLst>
          </a:prstGeom>
          <a:solidFill>
            <a:srgbClr val="FFFFFF"/>
          </a:solidFill>
          <a:ln/>
        </p:spPr>
      </p:sp>
      <p:sp>
        <p:nvSpPr>
          <p:cNvPr id="5" name="Shape 3"/>
          <p:cNvSpPr/>
          <p:nvPr/>
        </p:nvSpPr>
        <p:spPr>
          <a:xfrm>
            <a:off x="868680" y="2103120"/>
            <a:ext cx="822960" cy="822960"/>
          </a:xfrm>
          <a:prstGeom prst="ellipse">
            <a:avLst/>
          </a:prstGeom>
          <a:solidFill>
            <a:srgbClr val="2C5F5D"/>
          </a:solidFill>
          <a:ln/>
        </p:spPr>
      </p:sp>
      <p:pic>
        <p:nvPicPr>
          <p:cNvPr id="6" name="Image 0" descr="/home/claude/icons/FaMountain_FFFFFF.png">    </p:cNvPr>
          <p:cNvPicPr>
            <a:picLocks noChangeAspect="1"/>
          </p:cNvPicPr>
          <p:nvPr/>
        </p:nvPicPr>
        <p:blipFill>
          <a:blip r:embed="rId1"/>
          <a:stretch>
            <a:fillRect/>
          </a:stretch>
        </p:blipFill>
        <p:spPr>
          <a:xfrm>
            <a:off x="1053846" y="2288286"/>
            <a:ext cx="452628" cy="452628"/>
          </a:xfrm>
          <a:prstGeom prst="rect">
            <a:avLst/>
          </a:prstGeom>
        </p:spPr>
      </p:pic>
      <p:sp>
        <p:nvSpPr>
          <p:cNvPr id="7" name="Text 4"/>
          <p:cNvSpPr/>
          <p:nvPr/>
        </p:nvSpPr>
        <p:spPr>
          <a:xfrm>
            <a:off x="1874520" y="2148840"/>
            <a:ext cx="5074920" cy="1371600"/>
          </a:xfrm>
          <a:prstGeom prst="rect">
            <a:avLst/>
          </a:prstGeom>
          <a:noFill/>
          <a:ln/>
        </p:spPr>
        <p:txBody>
          <a:bodyPr wrap="square" lIns="0" tIns="0" rIns="0" bIns="0" rtlCol="0" anchor="ctr"/>
          <a:lstStyle/>
          <a:p>
            <a:pPr indent="0" marL="0">
              <a:lnSpc>
                <a:spcPct val="130000"/>
              </a:lnSpc>
              <a:buNone/>
            </a:pPr>
            <a:r>
              <a:rPr lang="en-US" sz="1400" dirty="0">
                <a:solidFill>
                  <a:srgbClr val="2A1B1E"/>
                </a:solidFill>
                <a:latin typeface="Calibri" pitchFamily="34" charset="0"/>
                <a:ea typeface="Calibri" pitchFamily="34" charset="-122"/>
                <a:cs typeface="Calibri" pitchFamily="34" charset="-120"/>
              </a:rPr>
              <a:t>All over the world, mountains are associated with legends, deities or heroes — seen as a symbolic gateway from earth to heaven because of their height.</a:t>
            </a:r>
            <a:endParaRPr lang="en-US" sz="1400" dirty="0"/>
          </a:p>
        </p:txBody>
      </p:sp>
      <p:sp>
        <p:nvSpPr>
          <p:cNvPr id="8" name="Shape 5"/>
          <p:cNvSpPr/>
          <p:nvPr/>
        </p:nvSpPr>
        <p:spPr>
          <a:xfrm>
            <a:off x="868680" y="3657600"/>
            <a:ext cx="6035040" cy="0"/>
          </a:xfrm>
          <a:prstGeom prst="line">
            <a:avLst/>
          </a:prstGeom>
          <a:noFill/>
          <a:ln w="12700">
            <a:solidFill>
              <a:srgbClr val="E6D8CC"/>
            </a:solidFill>
            <a:prstDash val="solid"/>
          </a:ln>
        </p:spPr>
      </p:sp>
      <p:sp>
        <p:nvSpPr>
          <p:cNvPr id="9" name="Text 6"/>
          <p:cNvSpPr/>
          <p:nvPr/>
        </p:nvSpPr>
        <p:spPr>
          <a:xfrm>
            <a:off x="868680" y="3840480"/>
            <a:ext cx="6035040" cy="1005840"/>
          </a:xfrm>
          <a:prstGeom prst="rect">
            <a:avLst/>
          </a:prstGeom>
          <a:noFill/>
          <a:ln/>
        </p:spPr>
        <p:txBody>
          <a:bodyPr wrap="square" lIns="0" tIns="0" rIns="0" bIns="0" rtlCol="0" anchor="ctr"/>
          <a:lstStyle/>
          <a:p>
            <a:pPr indent="0" marL="0">
              <a:lnSpc>
                <a:spcPct val="130000"/>
              </a:lnSpc>
              <a:buNone/>
            </a:pPr>
            <a:r>
              <a:rPr lang="en-US" sz="1400" i="1" dirty="0">
                <a:solidFill>
                  <a:srgbClr val="6E5A5C"/>
                </a:solidFill>
                <a:latin typeface="Calibri" pitchFamily="34" charset="0"/>
                <a:ea typeface="Calibri" pitchFamily="34" charset="-122"/>
                <a:cs typeface="Calibri" pitchFamily="34" charset="-120"/>
              </a:rPr>
              <a:t>The physical journey to a peak becomes a symbolic journey toward the divine — testing physical ability and mental strength alike.</a:t>
            </a:r>
            <a:endParaRPr lang="en-US" sz="1400" dirty="0"/>
          </a:p>
        </p:txBody>
      </p:sp>
      <p:sp>
        <p:nvSpPr>
          <p:cNvPr id="10" name="Text 7"/>
          <p:cNvSpPr/>
          <p:nvPr/>
        </p:nvSpPr>
        <p:spPr>
          <a:xfrm>
            <a:off x="868680" y="4983480"/>
            <a:ext cx="6035040" cy="822960"/>
          </a:xfrm>
          <a:prstGeom prst="rect">
            <a:avLst/>
          </a:prstGeom>
          <a:noFill/>
          <a:ln/>
        </p:spPr>
        <p:txBody>
          <a:bodyPr wrap="square" lIns="0" tIns="0" rIns="0" bIns="0" rtlCol="0" anchor="ctr"/>
          <a:lstStyle/>
          <a:p>
            <a:pPr indent="0" marL="0">
              <a:lnSpc>
                <a:spcPct val="130000"/>
              </a:lnSpc>
              <a:buNone/>
            </a:pPr>
            <a:r>
              <a:rPr lang="en-US" sz="1350" b="1" dirty="0">
                <a:solidFill>
                  <a:srgbClr val="2C5F5D"/>
                </a:solidFill>
                <a:latin typeface="Calibri" pitchFamily="34" charset="0"/>
                <a:ea typeface="Calibri" pitchFamily="34" charset="-122"/>
                <a:cs typeface="Calibri" pitchFamily="34" charset="-120"/>
              </a:rPr>
              <a:t>Examples: Mount Kailash · Vaishno Devi (Katra) · Tiruvannamalai · Tirumala Hills (Lord Balaji)</a:t>
            </a:r>
            <a:endParaRPr lang="en-US" sz="1350" dirty="0"/>
          </a:p>
        </p:txBody>
      </p:sp>
      <p:sp>
        <p:nvSpPr>
          <p:cNvPr id="11" name="Shape 8"/>
          <p:cNvSpPr/>
          <p:nvPr/>
        </p:nvSpPr>
        <p:spPr>
          <a:xfrm>
            <a:off x="7406640" y="1783080"/>
            <a:ext cx="4206240" cy="4160520"/>
          </a:xfrm>
          <a:prstGeom prst="roundRect">
            <a:avLst>
              <a:gd name="adj" fmla="val 2198"/>
            </a:avLst>
          </a:prstGeom>
          <a:solidFill>
            <a:srgbClr val="7A1F2B"/>
          </a:solidFill>
          <a:ln/>
        </p:spPr>
      </p:sp>
      <p:sp>
        <p:nvSpPr>
          <p:cNvPr id="12" name="Shape 9"/>
          <p:cNvSpPr/>
          <p:nvPr/>
        </p:nvSpPr>
        <p:spPr>
          <a:xfrm>
            <a:off x="7726680" y="2103120"/>
            <a:ext cx="777240" cy="777240"/>
          </a:xfrm>
          <a:prstGeom prst="ellipse">
            <a:avLst/>
          </a:prstGeom>
          <a:solidFill>
            <a:srgbClr val="D99A2B"/>
          </a:solidFill>
          <a:ln/>
        </p:spPr>
      </p:sp>
      <p:pic>
        <p:nvPicPr>
          <p:cNvPr id="13" name="Image 1" descr="/home/claude/icons/FaCompass_FFFFFF.png">    </p:cNvPr>
          <p:cNvPicPr>
            <a:picLocks noChangeAspect="1"/>
          </p:cNvPicPr>
          <p:nvPr/>
        </p:nvPicPr>
        <p:blipFill>
          <a:blip r:embed="rId2"/>
          <a:stretch>
            <a:fillRect/>
          </a:stretch>
        </p:blipFill>
        <p:spPr>
          <a:xfrm>
            <a:off x="7901559" y="2277999"/>
            <a:ext cx="427482" cy="427482"/>
          </a:xfrm>
          <a:prstGeom prst="rect">
            <a:avLst/>
          </a:prstGeom>
        </p:spPr>
      </p:pic>
      <p:sp>
        <p:nvSpPr>
          <p:cNvPr id="14" name="Text 10"/>
          <p:cNvSpPr/>
          <p:nvPr/>
        </p:nvSpPr>
        <p:spPr>
          <a:xfrm>
            <a:off x="7726680" y="3063240"/>
            <a:ext cx="3566160" cy="2651760"/>
          </a:xfrm>
          <a:prstGeom prst="rect">
            <a:avLst/>
          </a:prstGeom>
          <a:noFill/>
          <a:ln/>
        </p:spPr>
        <p:txBody>
          <a:bodyPr wrap="square" lIns="0" tIns="0" rIns="0" bIns="0" rtlCol="0" anchor="ctr"/>
          <a:lstStyle/>
          <a:p>
            <a:pPr indent="0" marL="0">
              <a:lnSpc>
                <a:spcPct val="135000"/>
              </a:lnSpc>
              <a:buNone/>
            </a:pPr>
            <a:r>
              <a:rPr lang="en-US" sz="1400" dirty="0">
                <a:solidFill>
                  <a:srgbClr val="F0DCC4"/>
                </a:solidFill>
                <a:latin typeface="Calibri" pitchFamily="34" charset="0"/>
                <a:ea typeface="Calibri" pitchFamily="34" charset="-122"/>
                <a:cs typeface="Calibri" pitchFamily="34" charset="-120"/>
              </a:rPr>
              <a:t>Today, many of these sites are accessible by road and other transport — but the trail itself is still walked with reverence.</a:t>
            </a:r>
            <a:endParaRPr lang="en-US" sz="1400" dirty="0"/>
          </a:p>
        </p:txBody>
      </p:sp>
      <p:sp>
        <p:nvSpPr>
          <p:cNvPr id="15" name="Text 11"/>
          <p:cNvSpPr/>
          <p:nvPr/>
        </p:nvSpPr>
        <p:spPr>
          <a:xfrm>
            <a:off x="548640" y="6419088"/>
            <a:ext cx="6400800" cy="274320"/>
          </a:xfrm>
          <a:prstGeom prst="rect">
            <a:avLst/>
          </a:prstGeom>
          <a:noFill/>
          <a:ln/>
        </p:spPr>
        <p:txBody>
          <a:bodyPr wrap="square" lIns="0" tIns="0" rIns="0" bIns="0" rtlCol="0" anchor="ctr"/>
          <a:lstStyle/>
          <a:p>
            <a:pPr indent="0" marL="0">
              <a:buNone/>
            </a:pPr>
            <a:r>
              <a:rPr lang="en-US" sz="900" i="1" dirty="0">
                <a:solidFill>
                  <a:srgbClr val="C9A4A9"/>
                </a:solidFill>
                <a:latin typeface="Calibri" pitchFamily="34" charset="0"/>
                <a:ea typeface="Calibri" pitchFamily="34" charset="-122"/>
                <a:cs typeface="Calibri" pitchFamily="34" charset="-120"/>
              </a:rPr>
              <a:t>CHAPTER 8 · HOW THE LAND BECOMES SACRED</a:t>
            </a:r>
            <a:endParaRPr lang="en-US" sz="900" dirty="0"/>
          </a:p>
        </p:txBody>
      </p:sp>
      <p:sp>
        <p:nvSpPr>
          <p:cNvPr id="16" name="Text 12"/>
          <p:cNvSpPr/>
          <p:nvPr/>
        </p:nvSpPr>
        <p:spPr>
          <a:xfrm>
            <a:off x="11414455" y="6419088"/>
            <a:ext cx="548640" cy="274320"/>
          </a:xfrm>
          <a:prstGeom prst="rect">
            <a:avLst/>
          </a:prstGeom>
          <a:noFill/>
          <a:ln/>
        </p:spPr>
        <p:txBody>
          <a:bodyPr wrap="square" lIns="0" tIns="0" rIns="0" bIns="0" rtlCol="0" anchor="ctr"/>
          <a:lstStyle/>
          <a:p>
            <a:pPr algn="r" indent="0" marL="0">
              <a:buNone/>
            </a:pPr>
            <a:r>
              <a:rPr lang="en-US" sz="1000" dirty="0">
                <a:solidFill>
                  <a:srgbClr val="D9C7A8"/>
                </a:solidFill>
                <a:latin typeface="Calibri" pitchFamily="34" charset="0"/>
                <a:ea typeface="Calibri" pitchFamily="34" charset="-122"/>
                <a:cs typeface="Calibri"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BF8F3"/>
        </a:solidFill>
      </p:bgPr>
    </p:bg>
    <p:spTree>
      <p:nvGrpSpPr>
        <p:cNvPr id="1" name=""/>
        <p:cNvGrpSpPr/>
        <p:nvPr/>
      </p:nvGrpSpPr>
      <p:grpSpPr>
        <a:xfrm>
          <a:off x="0" y="0"/>
          <a:ext cx="0" cy="0"/>
          <a:chOff x="0" y="0"/>
          <a:chExt cx="0" cy="0"/>
        </a:xfrm>
      </p:grpSpPr>
      <p:sp>
        <p:nvSpPr>
          <p:cNvPr id="2" name="Text 0"/>
          <p:cNvSpPr/>
          <p:nvPr/>
        </p:nvSpPr>
        <p:spPr>
          <a:xfrm>
            <a:off x="548640" y="384048"/>
            <a:ext cx="7315200" cy="320040"/>
          </a:xfrm>
          <a:prstGeom prst="rect">
            <a:avLst/>
          </a:prstGeom>
          <a:noFill/>
          <a:ln/>
        </p:spPr>
        <p:txBody>
          <a:bodyPr wrap="square" lIns="0" tIns="0" rIns="0" bIns="0" rtlCol="0" anchor="ctr"/>
          <a:lstStyle/>
          <a:p>
            <a:pPr indent="0" marL="0">
              <a:buNone/>
            </a:pPr>
            <a:r>
              <a:rPr lang="en-US" sz="1250" b="1" spc="200" kern="0" dirty="0">
                <a:solidFill>
                  <a:srgbClr val="7A1F2B"/>
                </a:solidFill>
                <a:latin typeface="Calibri" pitchFamily="34" charset="0"/>
                <a:ea typeface="Calibri" pitchFamily="34" charset="-122"/>
                <a:cs typeface="Calibri" pitchFamily="34" charset="-120"/>
              </a:rPr>
              <a:t>THE PEEPUL &amp; THE SACRED GROVE</a:t>
            </a:r>
            <a:endParaRPr lang="en-US" sz="1250" dirty="0"/>
          </a:p>
        </p:txBody>
      </p:sp>
      <p:sp>
        <p:nvSpPr>
          <p:cNvPr id="3" name="Text 1"/>
          <p:cNvSpPr/>
          <p:nvPr/>
        </p:nvSpPr>
        <p:spPr>
          <a:xfrm>
            <a:off x="548640" y="658368"/>
            <a:ext cx="10789920" cy="822960"/>
          </a:xfrm>
          <a:prstGeom prst="rect">
            <a:avLst/>
          </a:prstGeom>
          <a:noFill/>
          <a:ln/>
        </p:spPr>
        <p:txBody>
          <a:bodyPr wrap="square" lIns="0" tIns="0" rIns="0" bIns="0" rtlCol="0" anchor="ctr"/>
          <a:lstStyle/>
          <a:p>
            <a:pPr indent="0" marL="0">
              <a:buNone/>
            </a:pPr>
            <a:r>
              <a:rPr lang="en-US" sz="3200" b="1" dirty="0">
                <a:solidFill>
                  <a:srgbClr val="2A1B1E"/>
                </a:solidFill>
                <a:latin typeface="Cambria" pitchFamily="34" charset="0"/>
                <a:ea typeface="Cambria" pitchFamily="34" charset="-122"/>
                <a:cs typeface="Cambria" pitchFamily="34" charset="-120"/>
              </a:rPr>
              <a:t>Trees, Forests and Sacred Groves</a:t>
            </a:r>
            <a:endParaRPr lang="en-US" sz="3200" dirty="0"/>
          </a:p>
        </p:txBody>
      </p:sp>
      <p:sp>
        <p:nvSpPr>
          <p:cNvPr id="4" name="Shape 2"/>
          <p:cNvSpPr/>
          <p:nvPr/>
        </p:nvSpPr>
        <p:spPr>
          <a:xfrm>
            <a:off x="548640" y="1737360"/>
            <a:ext cx="5394960" cy="4297680"/>
          </a:xfrm>
          <a:prstGeom prst="roundRect">
            <a:avLst>
              <a:gd name="adj" fmla="val 2128"/>
            </a:avLst>
          </a:prstGeom>
          <a:solidFill>
            <a:srgbClr val="FFFFFF"/>
          </a:solidFill>
          <a:ln/>
          <a:effectLst>
            <a:outerShdw sx="100000" sy="100000" kx="0" ky="0" algn="bl" rotWithShape="0" blurRad="101600" dist="38100" dir="5400000">
              <a:srgbClr val="3A1E22">
                <a:alpha val="15000"/>
              </a:srgbClr>
            </a:outerShdw>
          </a:effectLst>
        </p:spPr>
      </p:sp>
      <p:sp>
        <p:nvSpPr>
          <p:cNvPr id="5" name="Shape 3"/>
          <p:cNvSpPr/>
          <p:nvPr/>
        </p:nvSpPr>
        <p:spPr>
          <a:xfrm>
            <a:off x="868680" y="2057400"/>
            <a:ext cx="822960" cy="822960"/>
          </a:xfrm>
          <a:prstGeom prst="ellipse">
            <a:avLst/>
          </a:prstGeom>
          <a:solidFill>
            <a:srgbClr val="2C5F5D"/>
          </a:solidFill>
          <a:ln/>
        </p:spPr>
      </p:sp>
      <p:pic>
        <p:nvPicPr>
          <p:cNvPr id="6" name="Image 0" descr="/home/claude/icons/FaTree_FFFFFF.png">    </p:cNvPr>
          <p:cNvPicPr>
            <a:picLocks noChangeAspect="1"/>
          </p:cNvPicPr>
          <p:nvPr/>
        </p:nvPicPr>
        <p:blipFill>
          <a:blip r:embed="rId1"/>
          <a:stretch>
            <a:fillRect/>
          </a:stretch>
        </p:blipFill>
        <p:spPr>
          <a:xfrm>
            <a:off x="1053846" y="2242566"/>
            <a:ext cx="452628" cy="452628"/>
          </a:xfrm>
          <a:prstGeom prst="rect">
            <a:avLst/>
          </a:prstGeom>
        </p:spPr>
      </p:pic>
      <p:sp>
        <p:nvSpPr>
          <p:cNvPr id="7" name="Text 4"/>
          <p:cNvSpPr/>
          <p:nvPr/>
        </p:nvSpPr>
        <p:spPr>
          <a:xfrm>
            <a:off x="1828800" y="2103120"/>
            <a:ext cx="3977640" cy="1737360"/>
          </a:xfrm>
          <a:prstGeom prst="rect">
            <a:avLst/>
          </a:prstGeom>
          <a:noFill/>
          <a:ln/>
        </p:spPr>
        <p:txBody>
          <a:bodyPr wrap="square" lIns="0" tIns="0" rIns="0" bIns="0" rtlCol="0" anchor="ctr"/>
          <a:lstStyle/>
          <a:p>
            <a:pPr indent="0" marL="0">
              <a:lnSpc>
                <a:spcPct val="130000"/>
              </a:lnSpc>
              <a:buNone/>
            </a:pPr>
            <a:r>
              <a:rPr lang="en-US" sz="1500" b="1" i="1" dirty="0">
                <a:solidFill>
                  <a:srgbClr val="7A1F2B"/>
                </a:solidFill>
                <a:latin typeface="Calibri" pitchFamily="34" charset="0"/>
                <a:ea typeface="Calibri" pitchFamily="34" charset="-122"/>
                <a:cs typeface="Calibri" pitchFamily="34" charset="-120"/>
              </a:rPr>
              <a:t>Ficus religiosa</a:t>
            </a:r>
            <a:endParaRPr lang="en-US" sz="1500" dirty="0"/>
          </a:p>
          <a:p>
            <a:pPr indent="0" marL="0">
              <a:lnSpc>
                <a:spcPct val="130000"/>
              </a:lnSpc>
              <a:buNone/>
            </a:pPr>
            <a:r>
              <a:rPr lang="en-US" sz="1350" dirty="0">
                <a:solidFill>
                  <a:srgbClr val="2A1B1E"/>
                </a:solidFill>
                <a:latin typeface="Calibri" pitchFamily="34" charset="0"/>
                <a:ea typeface="Calibri" pitchFamily="34" charset="-122"/>
                <a:cs typeface="Calibri" pitchFamily="34" charset="-120"/>
              </a:rPr>
              <a:t>The peepul (pipal / bodhi tree, aśhvattha) is sacred to Hinduism, Buddhism, Sikhism and Jainism — its Latin name literally means "religious fig tree."</a:t>
            </a:r>
            <a:endParaRPr lang="en-US" sz="1500" dirty="0"/>
          </a:p>
        </p:txBody>
      </p:sp>
      <p:sp>
        <p:nvSpPr>
          <p:cNvPr id="8" name="Shape 5"/>
          <p:cNvSpPr/>
          <p:nvPr/>
        </p:nvSpPr>
        <p:spPr>
          <a:xfrm>
            <a:off x="868680" y="3977640"/>
            <a:ext cx="4754880" cy="0"/>
          </a:xfrm>
          <a:prstGeom prst="line">
            <a:avLst/>
          </a:prstGeom>
          <a:noFill/>
          <a:ln w="12700">
            <a:solidFill>
              <a:srgbClr val="E6D8CC"/>
            </a:solidFill>
            <a:prstDash val="solid"/>
          </a:ln>
        </p:spPr>
      </p:sp>
      <p:sp>
        <p:nvSpPr>
          <p:cNvPr id="9" name="Text 6"/>
          <p:cNvSpPr/>
          <p:nvPr/>
        </p:nvSpPr>
        <p:spPr>
          <a:xfrm>
            <a:off x="868680" y="4160520"/>
            <a:ext cx="4754880" cy="822960"/>
          </a:xfrm>
          <a:prstGeom prst="rect">
            <a:avLst/>
          </a:prstGeom>
          <a:noFill/>
          <a:ln/>
        </p:spPr>
        <p:txBody>
          <a:bodyPr wrap="square" lIns="0" tIns="0" rIns="0" bIns="0" rtlCol="0" anchor="ctr"/>
          <a:lstStyle/>
          <a:p>
            <a:pPr indent="0" marL="0">
              <a:lnSpc>
                <a:spcPct val="125000"/>
              </a:lnSpc>
              <a:buNone/>
            </a:pPr>
            <a:r>
              <a:rPr lang="en-US" sz="1250" i="1" dirty="0">
                <a:solidFill>
                  <a:srgbClr val="6E5A5C"/>
                </a:solidFill>
                <a:latin typeface="Calibri" pitchFamily="34" charset="0"/>
                <a:ea typeface="Calibri" pitchFamily="34" charset="-122"/>
                <a:cs typeface="Calibri" pitchFamily="34" charset="-120"/>
              </a:rPr>
              <a:t>A seal from Mohenjo-daro shows peepul leaves — evidence of its role in India’s cultural geography for millennia.</a:t>
            </a:r>
            <a:endParaRPr lang="en-US" sz="1250" dirty="0"/>
          </a:p>
        </p:txBody>
      </p:sp>
      <p:sp>
        <p:nvSpPr>
          <p:cNvPr id="10" name="Text 7"/>
          <p:cNvSpPr/>
          <p:nvPr/>
        </p:nvSpPr>
        <p:spPr>
          <a:xfrm>
            <a:off x="868680" y="5074920"/>
            <a:ext cx="4754880" cy="868680"/>
          </a:xfrm>
          <a:prstGeom prst="rect">
            <a:avLst/>
          </a:prstGeom>
          <a:noFill/>
          <a:ln/>
        </p:spPr>
        <p:txBody>
          <a:bodyPr wrap="square" lIns="0" tIns="0" rIns="0" bIns="0" rtlCol="0" anchor="ctr"/>
          <a:lstStyle/>
          <a:p>
            <a:pPr indent="0" marL="0">
              <a:lnSpc>
                <a:spcPct val="125000"/>
              </a:lnSpc>
              <a:buNone/>
            </a:pPr>
            <a:r>
              <a:rPr lang="en-US" sz="1250" dirty="0">
                <a:solidFill>
                  <a:srgbClr val="6E5A5C"/>
                </a:solidFill>
                <a:latin typeface="Calibri" pitchFamily="34" charset="0"/>
                <a:ea typeface="Calibri" pitchFamily="34" charset="-122"/>
                <a:cs typeface="Calibri" pitchFamily="34" charset="-120"/>
              </a:rPr>
              <a:t>Medicinal use: leaves treat skin ailments, bark treats stomach ailments — and it shelters birds &amp; animals year-round.</a:t>
            </a:r>
            <a:endParaRPr lang="en-US" sz="1250" dirty="0"/>
          </a:p>
        </p:txBody>
      </p:sp>
      <p:sp>
        <p:nvSpPr>
          <p:cNvPr id="11" name="Shape 8"/>
          <p:cNvSpPr/>
          <p:nvPr/>
        </p:nvSpPr>
        <p:spPr>
          <a:xfrm>
            <a:off x="6172200" y="1737360"/>
            <a:ext cx="5440680" cy="4297680"/>
          </a:xfrm>
          <a:prstGeom prst="roundRect">
            <a:avLst>
              <a:gd name="adj" fmla="val 2128"/>
            </a:avLst>
          </a:prstGeom>
          <a:solidFill>
            <a:srgbClr val="7A1F2B"/>
          </a:solidFill>
          <a:ln/>
        </p:spPr>
      </p:sp>
      <p:sp>
        <p:nvSpPr>
          <p:cNvPr id="12" name="Shape 9"/>
          <p:cNvSpPr/>
          <p:nvPr/>
        </p:nvSpPr>
        <p:spPr>
          <a:xfrm>
            <a:off x="6492240" y="2057400"/>
            <a:ext cx="822960" cy="822960"/>
          </a:xfrm>
          <a:prstGeom prst="ellipse">
            <a:avLst/>
          </a:prstGeom>
          <a:solidFill>
            <a:srgbClr val="D99A2B"/>
          </a:solidFill>
          <a:ln/>
        </p:spPr>
      </p:sp>
      <p:pic>
        <p:nvPicPr>
          <p:cNvPr id="13" name="Image 1" descr="/home/claude/icons/FaSeedling_FFFFFF.png">    </p:cNvPr>
          <p:cNvPicPr>
            <a:picLocks noChangeAspect="1"/>
          </p:cNvPicPr>
          <p:nvPr/>
        </p:nvPicPr>
        <p:blipFill>
          <a:blip r:embed="rId2"/>
          <a:stretch>
            <a:fillRect/>
          </a:stretch>
        </p:blipFill>
        <p:spPr>
          <a:xfrm>
            <a:off x="6677406" y="2242566"/>
            <a:ext cx="452628" cy="452628"/>
          </a:xfrm>
          <a:prstGeom prst="rect">
            <a:avLst/>
          </a:prstGeom>
        </p:spPr>
      </p:pic>
      <p:sp>
        <p:nvSpPr>
          <p:cNvPr id="14" name="Text 10"/>
          <p:cNvSpPr/>
          <p:nvPr/>
        </p:nvSpPr>
        <p:spPr>
          <a:xfrm>
            <a:off x="7452360" y="2148840"/>
            <a:ext cx="4023360" cy="457200"/>
          </a:xfrm>
          <a:prstGeom prst="rect">
            <a:avLst/>
          </a:prstGeom>
          <a:noFill/>
          <a:ln/>
        </p:spPr>
        <p:txBody>
          <a:bodyPr wrap="square" lIns="0" tIns="0" rIns="0" bIns="0" rtlCol="0" anchor="ctr"/>
          <a:lstStyle/>
          <a:p>
            <a:pPr indent="0" marL="0">
              <a:buNone/>
            </a:pPr>
            <a:r>
              <a:rPr lang="en-US" sz="1700" b="1" dirty="0">
                <a:solidFill>
                  <a:srgbClr val="FFFFFF"/>
                </a:solidFill>
                <a:latin typeface="Cambria" pitchFamily="34" charset="0"/>
                <a:ea typeface="Cambria" pitchFamily="34" charset="-122"/>
                <a:cs typeface="Cambria" pitchFamily="34" charset="-120"/>
              </a:rPr>
              <a:t>Sacred Groves</a:t>
            </a:r>
            <a:endParaRPr lang="en-US" sz="1700" dirty="0"/>
          </a:p>
        </p:txBody>
      </p:sp>
      <p:sp>
        <p:nvSpPr>
          <p:cNvPr id="15" name="Text 11"/>
          <p:cNvSpPr/>
          <p:nvPr/>
        </p:nvSpPr>
        <p:spPr>
          <a:xfrm>
            <a:off x="6492240" y="2788920"/>
            <a:ext cx="4892040" cy="1051560"/>
          </a:xfrm>
          <a:prstGeom prst="rect">
            <a:avLst/>
          </a:prstGeom>
          <a:noFill/>
          <a:ln/>
        </p:spPr>
        <p:txBody>
          <a:bodyPr wrap="square" lIns="0" tIns="0" rIns="0" bIns="0" rtlCol="0" anchor="ctr"/>
          <a:lstStyle/>
          <a:p>
            <a:pPr indent="0" marL="0">
              <a:lnSpc>
                <a:spcPct val="130000"/>
              </a:lnSpc>
              <a:buNone/>
            </a:pPr>
            <a:r>
              <a:rPr lang="en-US" sz="1300" dirty="0">
                <a:solidFill>
                  <a:srgbClr val="F0DCC4"/>
                </a:solidFill>
                <a:latin typeface="Calibri" pitchFamily="34" charset="0"/>
                <a:ea typeface="Calibri" pitchFamily="34" charset="-122"/>
                <a:cs typeface="Calibri" pitchFamily="34" charset="-120"/>
              </a:rPr>
              <a:t>Rural and tribal communities protected natural forests as abodes of deities — e.g. Ryngkew / Basa in Meghalaya.</a:t>
            </a:r>
            <a:endParaRPr lang="en-US" sz="1300" dirty="0"/>
          </a:p>
        </p:txBody>
      </p:sp>
      <p:sp>
        <p:nvSpPr>
          <p:cNvPr id="16" name="Shape 12"/>
          <p:cNvSpPr/>
          <p:nvPr/>
        </p:nvSpPr>
        <p:spPr>
          <a:xfrm>
            <a:off x="6492240" y="3886200"/>
            <a:ext cx="4846320" cy="0"/>
          </a:xfrm>
          <a:prstGeom prst="line">
            <a:avLst/>
          </a:prstGeom>
          <a:noFill/>
          <a:ln w="9525">
            <a:solidFill>
              <a:srgbClr val="FFFFFF">
                <a:alpha val="40000"/>
              </a:srgbClr>
            </a:solidFill>
            <a:prstDash val="solid"/>
          </a:ln>
        </p:spPr>
      </p:sp>
      <p:sp>
        <p:nvSpPr>
          <p:cNvPr id="17" name="Text 13"/>
          <p:cNvSpPr/>
          <p:nvPr/>
        </p:nvSpPr>
        <p:spPr>
          <a:xfrm>
            <a:off x="6492240" y="4069080"/>
            <a:ext cx="4892040" cy="1828800"/>
          </a:xfrm>
          <a:prstGeom prst="rect">
            <a:avLst/>
          </a:prstGeom>
          <a:noFill/>
          <a:ln/>
        </p:spPr>
        <p:txBody>
          <a:bodyPr wrap="square" lIns="0" tIns="0" rIns="0" bIns="0" rtlCol="0" anchor="ctr"/>
          <a:lstStyle/>
          <a:p>
            <a:pPr indent="0" marL="0">
              <a:lnSpc>
                <a:spcPct val="135000"/>
              </a:lnSpc>
              <a:buNone/>
            </a:pPr>
            <a:r>
              <a:rPr lang="en-US" sz="1300" dirty="0">
                <a:solidFill>
                  <a:srgbClr val="EFE2DA"/>
                </a:solidFill>
                <a:latin typeface="Calibri" pitchFamily="34" charset="0"/>
                <a:ea typeface="Calibri" pitchFamily="34" charset="-122"/>
                <a:cs typeface="Calibri" pitchFamily="34" charset="-120"/>
              </a:rPr>
              <a:t>They shelter great biodiversity and often protect small water bodies — aiding conservation. But their numbers have been shrinking due to encroachment.</a:t>
            </a:r>
            <a:endParaRPr lang="en-US" sz="1300" dirty="0"/>
          </a:p>
        </p:txBody>
      </p:sp>
      <p:sp>
        <p:nvSpPr>
          <p:cNvPr id="18" name="Text 14"/>
          <p:cNvSpPr/>
          <p:nvPr/>
        </p:nvSpPr>
        <p:spPr>
          <a:xfrm>
            <a:off x="548640" y="6419088"/>
            <a:ext cx="6400800" cy="274320"/>
          </a:xfrm>
          <a:prstGeom prst="rect">
            <a:avLst/>
          </a:prstGeom>
          <a:noFill/>
          <a:ln/>
        </p:spPr>
        <p:txBody>
          <a:bodyPr wrap="square" lIns="0" tIns="0" rIns="0" bIns="0" rtlCol="0" anchor="ctr"/>
          <a:lstStyle/>
          <a:p>
            <a:pPr indent="0" marL="0">
              <a:buNone/>
            </a:pPr>
            <a:r>
              <a:rPr lang="en-US" sz="900" i="1" dirty="0">
                <a:solidFill>
                  <a:srgbClr val="B7A6A8"/>
                </a:solidFill>
                <a:latin typeface="Calibri" pitchFamily="34" charset="0"/>
                <a:ea typeface="Calibri" pitchFamily="34" charset="-122"/>
                <a:cs typeface="Calibri" pitchFamily="34" charset="-120"/>
              </a:rPr>
              <a:t>CHAPTER 8 · HOW THE LAND BECOMES SACRED</a:t>
            </a:r>
            <a:endParaRPr lang="en-US" sz="900" dirty="0"/>
          </a:p>
        </p:txBody>
      </p:sp>
      <p:sp>
        <p:nvSpPr>
          <p:cNvPr id="19" name="Text 15"/>
          <p:cNvSpPr/>
          <p:nvPr/>
        </p:nvSpPr>
        <p:spPr>
          <a:xfrm>
            <a:off x="11414455" y="6419088"/>
            <a:ext cx="548640" cy="274320"/>
          </a:xfrm>
          <a:prstGeom prst="rect">
            <a:avLst/>
          </a:prstGeom>
          <a:noFill/>
          <a:ln/>
        </p:spPr>
        <p:txBody>
          <a:bodyPr wrap="square" lIns="0" tIns="0" rIns="0" bIns="0" rtlCol="0" anchor="ctr"/>
          <a:lstStyle/>
          <a:p>
            <a:pPr algn="r" indent="0" marL="0">
              <a:buNone/>
            </a:pPr>
            <a:r>
              <a:rPr lang="en-US" sz="1000" dirty="0">
                <a:solidFill>
                  <a:srgbClr val="6E5A5C"/>
                </a:solidFill>
                <a:latin typeface="Calibri" pitchFamily="34" charset="0"/>
                <a:ea typeface="Calibri" pitchFamily="34" charset="-122"/>
                <a:cs typeface="Calibri"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BF8F3"/>
        </a:solidFill>
      </p:bgPr>
    </p:bg>
    <p:spTree>
      <p:nvGrpSpPr>
        <p:cNvPr id="1" name=""/>
        <p:cNvGrpSpPr/>
        <p:nvPr/>
      </p:nvGrpSpPr>
      <p:grpSpPr>
        <a:xfrm>
          <a:off x="0" y="0"/>
          <a:ext cx="0" cy="0"/>
          <a:chOff x="0" y="0"/>
          <a:chExt cx="0" cy="0"/>
        </a:xfrm>
      </p:grpSpPr>
      <p:sp>
        <p:nvSpPr>
          <p:cNvPr id="2" name="Text 0"/>
          <p:cNvSpPr/>
          <p:nvPr/>
        </p:nvSpPr>
        <p:spPr>
          <a:xfrm>
            <a:off x="548640" y="384048"/>
            <a:ext cx="7315200" cy="320040"/>
          </a:xfrm>
          <a:prstGeom prst="rect">
            <a:avLst/>
          </a:prstGeom>
          <a:noFill/>
          <a:ln/>
        </p:spPr>
        <p:txBody>
          <a:bodyPr wrap="square" lIns="0" tIns="0" rIns="0" bIns="0" rtlCol="0" anchor="ctr"/>
          <a:lstStyle/>
          <a:p>
            <a:pPr indent="0" marL="0">
              <a:buNone/>
            </a:pPr>
            <a:r>
              <a:rPr lang="en-US" sz="1250" b="1" spc="200" kern="0" dirty="0">
                <a:solidFill>
                  <a:srgbClr val="7A1F2B"/>
                </a:solidFill>
                <a:latin typeface="Calibri" pitchFamily="34" charset="0"/>
                <a:ea typeface="Calibri" pitchFamily="34" charset="-122"/>
                <a:cs typeface="Calibri" pitchFamily="34" charset="-120"/>
              </a:rPr>
              <a:t>ONE IDEA, MANY LANGUAGES</a:t>
            </a:r>
            <a:endParaRPr lang="en-US" sz="1250" dirty="0"/>
          </a:p>
        </p:txBody>
      </p:sp>
      <p:sp>
        <p:nvSpPr>
          <p:cNvPr id="3" name="Text 1"/>
          <p:cNvSpPr/>
          <p:nvPr/>
        </p:nvSpPr>
        <p:spPr>
          <a:xfrm>
            <a:off x="548640" y="658368"/>
            <a:ext cx="10789920" cy="822960"/>
          </a:xfrm>
          <a:prstGeom prst="rect">
            <a:avLst/>
          </a:prstGeom>
          <a:noFill/>
          <a:ln/>
        </p:spPr>
        <p:txBody>
          <a:bodyPr wrap="square" lIns="0" tIns="0" rIns="0" bIns="0" rtlCol="0" anchor="ctr"/>
          <a:lstStyle/>
          <a:p>
            <a:pPr indent="0" marL="0">
              <a:buNone/>
            </a:pPr>
            <a:r>
              <a:rPr lang="en-US" sz="3200" b="1" dirty="0">
                <a:solidFill>
                  <a:srgbClr val="2A1B1E"/>
                </a:solidFill>
                <a:latin typeface="Cambria" pitchFamily="34" charset="0"/>
                <a:ea typeface="Cambria" pitchFamily="34" charset="-122"/>
                <a:cs typeface="Cambria" pitchFamily="34" charset="-120"/>
              </a:rPr>
              <a:t>Sacred Groves Across India</a:t>
            </a:r>
            <a:endParaRPr lang="en-US" sz="3200" dirty="0"/>
          </a:p>
        </p:txBody>
      </p:sp>
      <p:sp>
        <p:nvSpPr>
          <p:cNvPr id="4" name="Text 2"/>
          <p:cNvSpPr/>
          <p:nvPr/>
        </p:nvSpPr>
        <p:spPr>
          <a:xfrm>
            <a:off x="548640" y="1600200"/>
            <a:ext cx="10789920" cy="548640"/>
          </a:xfrm>
          <a:prstGeom prst="rect">
            <a:avLst/>
          </a:prstGeom>
          <a:noFill/>
          <a:ln/>
        </p:spPr>
        <p:txBody>
          <a:bodyPr wrap="square" lIns="0" tIns="0" rIns="0" bIns="0" rtlCol="0" anchor="ctr"/>
          <a:lstStyle/>
          <a:p>
            <a:pPr indent="0" marL="0">
              <a:buNone/>
            </a:pPr>
            <a:r>
              <a:rPr lang="en-US" sz="1500" dirty="0">
                <a:solidFill>
                  <a:srgbClr val="6E5A5C"/>
                </a:solidFill>
                <a:latin typeface="Calibri" pitchFamily="34" charset="0"/>
                <a:ea typeface="Calibri" pitchFamily="34" charset="-122"/>
                <a:cs typeface="Calibri" pitchFamily="34" charset="-120"/>
              </a:rPr>
              <a:t>The same idea of a protected, deity-inhabited forest appears — under different local names — right across the country.</a:t>
            </a:r>
            <a:endParaRPr lang="en-US" sz="15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548640" y="2240280"/>
          <a:ext cx="6766560" cy="3977640"/>
        </p:xfrm>
        <a:graphic>
          <a:graphicData uri="http://schemas.openxmlformats.org/drawingml/2006/table">
            <a:tbl>
              <a:tblPr/>
              <a:tblGrid>
                <a:gridCol w="4023360"/>
                <a:gridCol w="2743200"/>
              </a:tblGrid>
              <a:tr h="397764">
                <a:tc>
                  <a:txBody>
                    <a:bodyPr/>
                    <a:lstStyle/>
                    <a:p>
                      <a:pPr algn="l" indent="0" marL="0">
                        <a:buNone/>
                      </a:pPr>
                      <a:r>
                        <a:rPr lang="en-US" sz="1400" b="1" dirty="0">
                          <a:solidFill>
                            <a:srgbClr val="FFFFFF"/>
                          </a:solidFill>
                          <a:latin typeface="Calibri" pitchFamily="34" charset="0"/>
                          <a:ea typeface="Calibri" pitchFamily="34" charset="-122"/>
                          <a:cs typeface="Calibri" pitchFamily="34" charset="-120"/>
                        </a:rPr>
                        <a:t>Region / Language</a:t>
                      </a:r>
                      <a:endParaRPr lang="en-US" sz="1400" dirty="0">
                        <a:latin typeface="Calibri" charset="0"/>
                        <a:ea typeface="Calibri" charset="0"/>
                        <a:cs typeface="Calibri" charset="0"/>
                      </a:endParaRPr>
                    </a:p>
                  </a:txBody>
                  <a:tcPr marL="101600" marR="101600" marT="50800" marB="50800" anchor="ctr">
                    <a:lnL w="9525" cap="flat" cmpd="sng" algn="ctr">
                      <a:solidFill>
                        <a:srgbClr val="E6D8CC"/>
                      </a:solidFill>
                      <a:prstDash val="solid"/>
                      <a:round/>
                      <a:headEnd type="none" w="med" len="med"/>
                      <a:tailEnd type="none" w="med" len="med"/>
                    </a:lnL>
                    <a:lnR w="9525" cap="flat" cmpd="sng" algn="ctr">
                      <a:solidFill>
                        <a:srgbClr val="E6D8CC"/>
                      </a:solidFill>
                      <a:prstDash val="solid"/>
                      <a:round/>
                      <a:headEnd type="none" w="med" len="med"/>
                      <a:tailEnd type="none" w="med" len="med"/>
                    </a:lnR>
                    <a:lnT w="9525" cap="flat" cmpd="sng" algn="ctr">
                      <a:solidFill>
                        <a:srgbClr val="E6D8CC"/>
                      </a:solidFill>
                      <a:prstDash val="solid"/>
                      <a:round/>
                      <a:headEnd type="none" w="med" len="med"/>
                      <a:tailEnd type="none" w="med" len="med"/>
                    </a:lnT>
                    <a:lnB w="9525" cap="flat" cmpd="sng" algn="ctr">
                      <a:solidFill>
                        <a:srgbClr val="E6D8CC"/>
                      </a:solidFill>
                      <a:prstDash val="solid"/>
                      <a:round/>
                      <a:headEnd type="none" w="med" len="med"/>
                      <a:tailEnd type="none" w="med" len="med"/>
                    </a:lnB>
                    <a:solidFill>
                      <a:srgbClr val="7A1F2B"/>
                    </a:solidFill>
                  </a:tcPr>
                </a:tc>
                <a:tc>
                  <a:txBody>
                    <a:bodyPr/>
                    <a:lstStyle/>
                    <a:p>
                      <a:pPr algn="l" indent="0" marL="0">
                        <a:buNone/>
                      </a:pPr>
                      <a:r>
                        <a:rPr lang="en-US" sz="1400" b="1" dirty="0">
                          <a:solidFill>
                            <a:srgbClr val="FFFFFF"/>
                          </a:solidFill>
                          <a:latin typeface="Calibri" pitchFamily="34" charset="0"/>
                          <a:ea typeface="Calibri" pitchFamily="34" charset="-122"/>
                          <a:cs typeface="Calibri" pitchFamily="34" charset="-120"/>
                        </a:rPr>
                        <a:t>Local Name</a:t>
                      </a:r>
                      <a:endParaRPr lang="en-US" sz="1400" dirty="0">
                        <a:latin typeface="Calibri" charset="0"/>
                        <a:ea typeface="Calibri" charset="0"/>
                        <a:cs typeface="Calibri" charset="0"/>
                      </a:endParaRPr>
                    </a:p>
                  </a:txBody>
                  <a:tcPr marL="101600" marR="101600" marT="50800" marB="50800" anchor="ctr">
                    <a:lnL w="9525" cap="flat" cmpd="sng" algn="ctr">
                      <a:solidFill>
                        <a:srgbClr val="E6D8CC"/>
                      </a:solidFill>
                      <a:prstDash val="solid"/>
                      <a:round/>
                      <a:headEnd type="none" w="med" len="med"/>
                      <a:tailEnd type="none" w="med" len="med"/>
                    </a:lnL>
                    <a:lnR w="9525" cap="flat" cmpd="sng" algn="ctr">
                      <a:solidFill>
                        <a:srgbClr val="E6D8CC"/>
                      </a:solidFill>
                      <a:prstDash val="solid"/>
                      <a:round/>
                      <a:headEnd type="none" w="med" len="med"/>
                      <a:tailEnd type="none" w="med" len="med"/>
                    </a:lnR>
                    <a:lnT w="9525" cap="flat" cmpd="sng" algn="ctr">
                      <a:solidFill>
                        <a:srgbClr val="E6D8CC"/>
                      </a:solidFill>
                      <a:prstDash val="solid"/>
                      <a:round/>
                      <a:headEnd type="none" w="med" len="med"/>
                      <a:tailEnd type="none" w="med" len="med"/>
                    </a:lnT>
                    <a:lnB w="9525" cap="flat" cmpd="sng" algn="ctr">
                      <a:solidFill>
                        <a:srgbClr val="E6D8CC"/>
                      </a:solidFill>
                      <a:prstDash val="solid"/>
                      <a:round/>
                      <a:headEnd type="none" w="med" len="med"/>
                      <a:tailEnd type="none" w="med" len="med"/>
                    </a:lnB>
                    <a:solidFill>
                      <a:srgbClr val="7A1F2B"/>
                    </a:solidFill>
                  </a:tcPr>
                </a:tc>
              </a:tr>
              <a:tr h="397764">
                <a:tc>
                  <a:txBody>
                    <a:bodyPr/>
                    <a:lstStyle/>
                    <a:p>
                      <a:pPr algn="l" indent="0" marL="0">
                        <a:buNone/>
                      </a:pPr>
                      <a:r>
                        <a:rPr lang="en-US" sz="1350" dirty="0">
                          <a:solidFill>
                            <a:srgbClr val="2A1B1E"/>
                          </a:solidFill>
                          <a:latin typeface="Calibri" pitchFamily="34" charset="0"/>
                          <a:ea typeface="Calibri" pitchFamily="34" charset="-122"/>
                          <a:cs typeface="Calibri" pitchFamily="34" charset="-120"/>
                        </a:rPr>
                        <a:t>Malayalam</a:t>
                      </a:r>
                      <a:endParaRPr lang="en-US" sz="1350" dirty="0">
                        <a:latin typeface="Calibri" charset="0"/>
                        <a:ea typeface="Calibri" charset="0"/>
                        <a:cs typeface="Calibri" charset="0"/>
                      </a:endParaRPr>
                    </a:p>
                  </a:txBody>
                  <a:tcPr marL="101600" marR="101600" marT="50800" marB="50800" anchor="ctr">
                    <a:lnL w="9525" cap="flat" cmpd="sng" algn="ctr">
                      <a:solidFill>
                        <a:srgbClr val="E6D8CC"/>
                      </a:solidFill>
                      <a:prstDash val="solid"/>
                      <a:round/>
                      <a:headEnd type="none" w="med" len="med"/>
                      <a:tailEnd type="none" w="med" len="med"/>
                    </a:lnL>
                    <a:lnR w="9525" cap="flat" cmpd="sng" algn="ctr">
                      <a:solidFill>
                        <a:srgbClr val="E6D8CC"/>
                      </a:solidFill>
                      <a:prstDash val="solid"/>
                      <a:round/>
                      <a:headEnd type="none" w="med" len="med"/>
                      <a:tailEnd type="none" w="med" len="med"/>
                    </a:lnR>
                    <a:lnT w="9525" cap="flat" cmpd="sng" algn="ctr">
                      <a:solidFill>
                        <a:srgbClr val="E6D8CC"/>
                      </a:solidFill>
                      <a:prstDash val="solid"/>
                      <a:round/>
                      <a:headEnd type="none" w="med" len="med"/>
                      <a:tailEnd type="none" w="med" len="med"/>
                    </a:lnT>
                    <a:lnB w="9525" cap="flat" cmpd="sng" algn="ctr">
                      <a:solidFill>
                        <a:srgbClr val="E6D8CC"/>
                      </a:solidFill>
                      <a:prstDash val="solid"/>
                      <a:round/>
                      <a:headEnd type="none" w="med" len="med"/>
                      <a:tailEnd type="none" w="med" len="med"/>
                    </a:lnB>
                    <a:solidFill>
                      <a:srgbClr val="FFFFFF"/>
                    </a:solidFill>
                  </a:tcPr>
                </a:tc>
                <a:tc>
                  <a:txBody>
                    <a:bodyPr/>
                    <a:lstStyle/>
                    <a:p>
                      <a:pPr algn="l" indent="0" marL="0">
                        <a:buNone/>
                      </a:pPr>
                      <a:r>
                        <a:rPr lang="en-US" sz="1350" b="1" i="1" dirty="0">
                          <a:solidFill>
                            <a:srgbClr val="7A1F2B"/>
                          </a:solidFill>
                          <a:latin typeface="Calibri" pitchFamily="34" charset="0"/>
                          <a:ea typeface="Calibri" pitchFamily="34" charset="-122"/>
                          <a:cs typeface="Calibri" pitchFamily="34" charset="-120"/>
                        </a:rPr>
                        <a:t>kāvu</a:t>
                      </a:r>
                      <a:endParaRPr lang="en-US" sz="1350" dirty="0">
                        <a:latin typeface="Calibri" charset="0"/>
                        <a:ea typeface="Calibri" charset="0"/>
                        <a:cs typeface="Calibri" charset="0"/>
                      </a:endParaRPr>
                    </a:p>
                  </a:txBody>
                  <a:tcPr marL="101600" marR="101600" marT="50800" marB="50800" anchor="ctr">
                    <a:lnL w="9525" cap="flat" cmpd="sng" algn="ctr">
                      <a:solidFill>
                        <a:srgbClr val="E6D8CC"/>
                      </a:solidFill>
                      <a:prstDash val="solid"/>
                      <a:round/>
                      <a:headEnd type="none" w="med" len="med"/>
                      <a:tailEnd type="none" w="med" len="med"/>
                    </a:lnL>
                    <a:lnR w="9525" cap="flat" cmpd="sng" algn="ctr">
                      <a:solidFill>
                        <a:srgbClr val="E6D8CC"/>
                      </a:solidFill>
                      <a:prstDash val="solid"/>
                      <a:round/>
                      <a:headEnd type="none" w="med" len="med"/>
                      <a:tailEnd type="none" w="med" len="med"/>
                    </a:lnR>
                    <a:lnT w="9525" cap="flat" cmpd="sng" algn="ctr">
                      <a:solidFill>
                        <a:srgbClr val="E6D8CC"/>
                      </a:solidFill>
                      <a:prstDash val="solid"/>
                      <a:round/>
                      <a:headEnd type="none" w="med" len="med"/>
                      <a:tailEnd type="none" w="med" len="med"/>
                    </a:lnT>
                    <a:lnB w="9525" cap="flat" cmpd="sng" algn="ctr">
                      <a:solidFill>
                        <a:srgbClr val="E6D8CC"/>
                      </a:solidFill>
                      <a:prstDash val="solid"/>
                      <a:round/>
                      <a:headEnd type="none" w="med" len="med"/>
                      <a:tailEnd type="none" w="med" len="med"/>
                    </a:lnB>
                    <a:solidFill>
                      <a:srgbClr val="FFFFFF"/>
                    </a:solidFill>
                  </a:tcPr>
                </a:tc>
              </a:tr>
              <a:tr h="397764">
                <a:tc>
                  <a:txBody>
                    <a:bodyPr/>
                    <a:lstStyle/>
                    <a:p>
                      <a:pPr algn="l" indent="0" marL="0">
                        <a:buNone/>
                      </a:pPr>
                      <a:r>
                        <a:rPr lang="en-US" sz="1350" dirty="0">
                          <a:solidFill>
                            <a:srgbClr val="2A1B1E"/>
                          </a:solidFill>
                          <a:latin typeface="Calibri" pitchFamily="34" charset="0"/>
                          <a:ea typeface="Calibri" pitchFamily="34" charset="-122"/>
                          <a:cs typeface="Calibri" pitchFamily="34" charset="-120"/>
                        </a:rPr>
                        <a:t>Tamil</a:t>
                      </a:r>
                      <a:endParaRPr lang="en-US" sz="1350" dirty="0">
                        <a:latin typeface="Calibri" charset="0"/>
                        <a:ea typeface="Calibri" charset="0"/>
                        <a:cs typeface="Calibri" charset="0"/>
                      </a:endParaRPr>
                    </a:p>
                  </a:txBody>
                  <a:tcPr marL="101600" marR="101600" marT="50800" marB="50800" anchor="ctr">
                    <a:lnL w="9525" cap="flat" cmpd="sng" algn="ctr">
                      <a:solidFill>
                        <a:srgbClr val="E6D8CC"/>
                      </a:solidFill>
                      <a:prstDash val="solid"/>
                      <a:round/>
                      <a:headEnd type="none" w="med" len="med"/>
                      <a:tailEnd type="none" w="med" len="med"/>
                    </a:lnL>
                    <a:lnR w="9525" cap="flat" cmpd="sng" algn="ctr">
                      <a:solidFill>
                        <a:srgbClr val="E6D8CC"/>
                      </a:solidFill>
                      <a:prstDash val="solid"/>
                      <a:round/>
                      <a:headEnd type="none" w="med" len="med"/>
                      <a:tailEnd type="none" w="med" len="med"/>
                    </a:lnR>
                    <a:lnT w="9525" cap="flat" cmpd="sng" algn="ctr">
                      <a:solidFill>
                        <a:srgbClr val="E6D8CC"/>
                      </a:solidFill>
                      <a:prstDash val="solid"/>
                      <a:round/>
                      <a:headEnd type="none" w="med" len="med"/>
                      <a:tailEnd type="none" w="med" len="med"/>
                    </a:lnT>
                    <a:lnB w="9525" cap="flat" cmpd="sng" algn="ctr">
                      <a:solidFill>
                        <a:srgbClr val="E6D8CC"/>
                      </a:solidFill>
                      <a:prstDash val="solid"/>
                      <a:round/>
                      <a:headEnd type="none" w="med" len="med"/>
                      <a:tailEnd type="none" w="med" len="med"/>
                    </a:lnB>
                    <a:solidFill>
                      <a:srgbClr val="F3E7DD"/>
                    </a:solidFill>
                  </a:tcPr>
                </a:tc>
                <a:tc>
                  <a:txBody>
                    <a:bodyPr/>
                    <a:lstStyle/>
                    <a:p>
                      <a:pPr algn="l" indent="0" marL="0">
                        <a:buNone/>
                      </a:pPr>
                      <a:r>
                        <a:rPr lang="en-US" sz="1350" b="1" i="1" dirty="0">
                          <a:solidFill>
                            <a:srgbClr val="7A1F2B"/>
                          </a:solidFill>
                          <a:latin typeface="Calibri" pitchFamily="34" charset="0"/>
                          <a:ea typeface="Calibri" pitchFamily="34" charset="-122"/>
                          <a:cs typeface="Calibri" pitchFamily="34" charset="-120"/>
                        </a:rPr>
                        <a:t>kovilkādu</a:t>
                      </a:r>
                      <a:endParaRPr lang="en-US" sz="1350" dirty="0">
                        <a:latin typeface="Calibri" charset="0"/>
                        <a:ea typeface="Calibri" charset="0"/>
                        <a:cs typeface="Calibri" charset="0"/>
                      </a:endParaRPr>
                    </a:p>
                  </a:txBody>
                  <a:tcPr marL="101600" marR="101600" marT="50800" marB="50800" anchor="ctr">
                    <a:lnL w="9525" cap="flat" cmpd="sng" algn="ctr">
                      <a:solidFill>
                        <a:srgbClr val="E6D8CC"/>
                      </a:solidFill>
                      <a:prstDash val="solid"/>
                      <a:round/>
                      <a:headEnd type="none" w="med" len="med"/>
                      <a:tailEnd type="none" w="med" len="med"/>
                    </a:lnL>
                    <a:lnR w="9525" cap="flat" cmpd="sng" algn="ctr">
                      <a:solidFill>
                        <a:srgbClr val="E6D8CC"/>
                      </a:solidFill>
                      <a:prstDash val="solid"/>
                      <a:round/>
                      <a:headEnd type="none" w="med" len="med"/>
                      <a:tailEnd type="none" w="med" len="med"/>
                    </a:lnR>
                    <a:lnT w="9525" cap="flat" cmpd="sng" algn="ctr">
                      <a:solidFill>
                        <a:srgbClr val="E6D8CC"/>
                      </a:solidFill>
                      <a:prstDash val="solid"/>
                      <a:round/>
                      <a:headEnd type="none" w="med" len="med"/>
                      <a:tailEnd type="none" w="med" len="med"/>
                    </a:lnT>
                    <a:lnB w="9525" cap="flat" cmpd="sng" algn="ctr">
                      <a:solidFill>
                        <a:srgbClr val="E6D8CC"/>
                      </a:solidFill>
                      <a:prstDash val="solid"/>
                      <a:round/>
                      <a:headEnd type="none" w="med" len="med"/>
                      <a:tailEnd type="none" w="med" len="med"/>
                    </a:lnB>
                    <a:solidFill>
                      <a:srgbClr val="F3E7DD"/>
                    </a:solidFill>
                  </a:tcPr>
                </a:tc>
              </a:tr>
              <a:tr h="397764">
                <a:tc>
                  <a:txBody>
                    <a:bodyPr/>
                    <a:lstStyle/>
                    <a:p>
                      <a:pPr algn="l" indent="0" marL="0">
                        <a:buNone/>
                      </a:pPr>
                      <a:r>
                        <a:rPr lang="en-US" sz="1350" dirty="0">
                          <a:solidFill>
                            <a:srgbClr val="2A1B1E"/>
                          </a:solidFill>
                          <a:latin typeface="Calibri" pitchFamily="34" charset="0"/>
                          <a:ea typeface="Calibri" pitchFamily="34" charset="-122"/>
                          <a:cs typeface="Calibri" pitchFamily="34" charset="-120"/>
                        </a:rPr>
                        <a:t>Kannada</a:t>
                      </a:r>
                      <a:endParaRPr lang="en-US" sz="1350" dirty="0">
                        <a:latin typeface="Calibri" charset="0"/>
                        <a:ea typeface="Calibri" charset="0"/>
                        <a:cs typeface="Calibri" charset="0"/>
                      </a:endParaRPr>
                    </a:p>
                  </a:txBody>
                  <a:tcPr marL="101600" marR="101600" marT="50800" marB="50800" anchor="ctr">
                    <a:lnL w="9525" cap="flat" cmpd="sng" algn="ctr">
                      <a:solidFill>
                        <a:srgbClr val="E6D8CC"/>
                      </a:solidFill>
                      <a:prstDash val="solid"/>
                      <a:round/>
                      <a:headEnd type="none" w="med" len="med"/>
                      <a:tailEnd type="none" w="med" len="med"/>
                    </a:lnL>
                    <a:lnR w="9525" cap="flat" cmpd="sng" algn="ctr">
                      <a:solidFill>
                        <a:srgbClr val="E6D8CC"/>
                      </a:solidFill>
                      <a:prstDash val="solid"/>
                      <a:round/>
                      <a:headEnd type="none" w="med" len="med"/>
                      <a:tailEnd type="none" w="med" len="med"/>
                    </a:lnR>
                    <a:lnT w="9525" cap="flat" cmpd="sng" algn="ctr">
                      <a:solidFill>
                        <a:srgbClr val="E6D8CC"/>
                      </a:solidFill>
                      <a:prstDash val="solid"/>
                      <a:round/>
                      <a:headEnd type="none" w="med" len="med"/>
                      <a:tailEnd type="none" w="med" len="med"/>
                    </a:lnT>
                    <a:lnB w="9525" cap="flat" cmpd="sng" algn="ctr">
                      <a:solidFill>
                        <a:srgbClr val="E6D8CC"/>
                      </a:solidFill>
                      <a:prstDash val="solid"/>
                      <a:round/>
                      <a:headEnd type="none" w="med" len="med"/>
                      <a:tailEnd type="none" w="med" len="med"/>
                    </a:lnB>
                    <a:solidFill>
                      <a:srgbClr val="FFFFFF"/>
                    </a:solidFill>
                  </a:tcPr>
                </a:tc>
                <a:tc>
                  <a:txBody>
                    <a:bodyPr/>
                    <a:lstStyle/>
                    <a:p>
                      <a:pPr algn="l" indent="0" marL="0">
                        <a:buNone/>
                      </a:pPr>
                      <a:r>
                        <a:rPr lang="en-US" sz="1350" b="1" i="1" dirty="0">
                          <a:solidFill>
                            <a:srgbClr val="7A1F2B"/>
                          </a:solidFill>
                          <a:latin typeface="Calibri" pitchFamily="34" charset="0"/>
                          <a:ea typeface="Calibri" pitchFamily="34" charset="-122"/>
                          <a:cs typeface="Calibri" pitchFamily="34" charset="-120"/>
                        </a:rPr>
                        <a:t>devare kādu</a:t>
                      </a:r>
                      <a:endParaRPr lang="en-US" sz="1350" dirty="0">
                        <a:latin typeface="Calibri" charset="0"/>
                        <a:ea typeface="Calibri" charset="0"/>
                        <a:cs typeface="Calibri" charset="0"/>
                      </a:endParaRPr>
                    </a:p>
                  </a:txBody>
                  <a:tcPr marL="101600" marR="101600" marT="50800" marB="50800" anchor="ctr">
                    <a:lnL w="9525" cap="flat" cmpd="sng" algn="ctr">
                      <a:solidFill>
                        <a:srgbClr val="E6D8CC"/>
                      </a:solidFill>
                      <a:prstDash val="solid"/>
                      <a:round/>
                      <a:headEnd type="none" w="med" len="med"/>
                      <a:tailEnd type="none" w="med" len="med"/>
                    </a:lnL>
                    <a:lnR w="9525" cap="flat" cmpd="sng" algn="ctr">
                      <a:solidFill>
                        <a:srgbClr val="E6D8CC"/>
                      </a:solidFill>
                      <a:prstDash val="solid"/>
                      <a:round/>
                      <a:headEnd type="none" w="med" len="med"/>
                      <a:tailEnd type="none" w="med" len="med"/>
                    </a:lnR>
                    <a:lnT w="9525" cap="flat" cmpd="sng" algn="ctr">
                      <a:solidFill>
                        <a:srgbClr val="E6D8CC"/>
                      </a:solidFill>
                      <a:prstDash val="solid"/>
                      <a:round/>
                      <a:headEnd type="none" w="med" len="med"/>
                      <a:tailEnd type="none" w="med" len="med"/>
                    </a:lnT>
                    <a:lnB w="9525" cap="flat" cmpd="sng" algn="ctr">
                      <a:solidFill>
                        <a:srgbClr val="E6D8CC"/>
                      </a:solidFill>
                      <a:prstDash val="solid"/>
                      <a:round/>
                      <a:headEnd type="none" w="med" len="med"/>
                      <a:tailEnd type="none" w="med" len="med"/>
                    </a:lnB>
                    <a:solidFill>
                      <a:srgbClr val="FFFFFF"/>
                    </a:solidFill>
                  </a:tcPr>
                </a:tc>
              </a:tr>
              <a:tr h="397764">
                <a:tc>
                  <a:txBody>
                    <a:bodyPr/>
                    <a:lstStyle/>
                    <a:p>
                      <a:pPr algn="l" indent="0" marL="0">
                        <a:buNone/>
                      </a:pPr>
                      <a:r>
                        <a:rPr lang="en-US" sz="1350" dirty="0">
                          <a:solidFill>
                            <a:srgbClr val="2A1B1E"/>
                          </a:solidFill>
                          <a:latin typeface="Calibri" pitchFamily="34" charset="0"/>
                          <a:ea typeface="Calibri" pitchFamily="34" charset="-122"/>
                          <a:cs typeface="Calibri" pitchFamily="34" charset="-120"/>
                        </a:rPr>
                        <a:t>Marathi</a:t>
                      </a:r>
                      <a:endParaRPr lang="en-US" sz="1350" dirty="0">
                        <a:latin typeface="Calibri" charset="0"/>
                        <a:ea typeface="Calibri" charset="0"/>
                        <a:cs typeface="Calibri" charset="0"/>
                      </a:endParaRPr>
                    </a:p>
                  </a:txBody>
                  <a:tcPr marL="101600" marR="101600" marT="50800" marB="50800" anchor="ctr">
                    <a:lnL w="9525" cap="flat" cmpd="sng" algn="ctr">
                      <a:solidFill>
                        <a:srgbClr val="E6D8CC"/>
                      </a:solidFill>
                      <a:prstDash val="solid"/>
                      <a:round/>
                      <a:headEnd type="none" w="med" len="med"/>
                      <a:tailEnd type="none" w="med" len="med"/>
                    </a:lnL>
                    <a:lnR w="9525" cap="flat" cmpd="sng" algn="ctr">
                      <a:solidFill>
                        <a:srgbClr val="E6D8CC"/>
                      </a:solidFill>
                      <a:prstDash val="solid"/>
                      <a:round/>
                      <a:headEnd type="none" w="med" len="med"/>
                      <a:tailEnd type="none" w="med" len="med"/>
                    </a:lnR>
                    <a:lnT w="9525" cap="flat" cmpd="sng" algn="ctr">
                      <a:solidFill>
                        <a:srgbClr val="E6D8CC"/>
                      </a:solidFill>
                      <a:prstDash val="solid"/>
                      <a:round/>
                      <a:headEnd type="none" w="med" len="med"/>
                      <a:tailEnd type="none" w="med" len="med"/>
                    </a:lnT>
                    <a:lnB w="9525" cap="flat" cmpd="sng" algn="ctr">
                      <a:solidFill>
                        <a:srgbClr val="E6D8CC"/>
                      </a:solidFill>
                      <a:prstDash val="solid"/>
                      <a:round/>
                      <a:headEnd type="none" w="med" len="med"/>
                      <a:tailEnd type="none" w="med" len="med"/>
                    </a:lnB>
                    <a:solidFill>
                      <a:srgbClr val="F3E7DD"/>
                    </a:solidFill>
                  </a:tcPr>
                </a:tc>
                <a:tc>
                  <a:txBody>
                    <a:bodyPr/>
                    <a:lstStyle/>
                    <a:p>
                      <a:pPr algn="l" indent="0" marL="0">
                        <a:buNone/>
                      </a:pPr>
                      <a:r>
                        <a:rPr lang="en-US" sz="1350" b="1" i="1" dirty="0">
                          <a:solidFill>
                            <a:srgbClr val="7A1F2B"/>
                          </a:solidFill>
                          <a:latin typeface="Calibri" pitchFamily="34" charset="0"/>
                          <a:ea typeface="Calibri" pitchFamily="34" charset="-122"/>
                          <a:cs typeface="Calibri" pitchFamily="34" charset="-120"/>
                        </a:rPr>
                        <a:t>devarāī</a:t>
                      </a:r>
                      <a:endParaRPr lang="en-US" sz="1350" dirty="0">
                        <a:latin typeface="Calibri" charset="0"/>
                        <a:ea typeface="Calibri" charset="0"/>
                        <a:cs typeface="Calibri" charset="0"/>
                      </a:endParaRPr>
                    </a:p>
                  </a:txBody>
                  <a:tcPr marL="101600" marR="101600" marT="50800" marB="50800" anchor="ctr">
                    <a:lnL w="9525" cap="flat" cmpd="sng" algn="ctr">
                      <a:solidFill>
                        <a:srgbClr val="E6D8CC"/>
                      </a:solidFill>
                      <a:prstDash val="solid"/>
                      <a:round/>
                      <a:headEnd type="none" w="med" len="med"/>
                      <a:tailEnd type="none" w="med" len="med"/>
                    </a:lnL>
                    <a:lnR w="9525" cap="flat" cmpd="sng" algn="ctr">
                      <a:solidFill>
                        <a:srgbClr val="E6D8CC"/>
                      </a:solidFill>
                      <a:prstDash val="solid"/>
                      <a:round/>
                      <a:headEnd type="none" w="med" len="med"/>
                      <a:tailEnd type="none" w="med" len="med"/>
                    </a:lnR>
                    <a:lnT w="9525" cap="flat" cmpd="sng" algn="ctr">
                      <a:solidFill>
                        <a:srgbClr val="E6D8CC"/>
                      </a:solidFill>
                      <a:prstDash val="solid"/>
                      <a:round/>
                      <a:headEnd type="none" w="med" len="med"/>
                      <a:tailEnd type="none" w="med" len="med"/>
                    </a:lnT>
                    <a:lnB w="9525" cap="flat" cmpd="sng" algn="ctr">
                      <a:solidFill>
                        <a:srgbClr val="E6D8CC"/>
                      </a:solidFill>
                      <a:prstDash val="solid"/>
                      <a:round/>
                      <a:headEnd type="none" w="med" len="med"/>
                      <a:tailEnd type="none" w="med" len="med"/>
                    </a:lnB>
                    <a:solidFill>
                      <a:srgbClr val="F3E7DD"/>
                    </a:solidFill>
                  </a:tcPr>
                </a:tc>
              </a:tr>
              <a:tr h="397764">
                <a:tc>
                  <a:txBody>
                    <a:bodyPr/>
                    <a:lstStyle/>
                    <a:p>
                      <a:pPr algn="l" indent="0" marL="0">
                        <a:buNone/>
                      </a:pPr>
                      <a:r>
                        <a:rPr lang="en-US" sz="1350" dirty="0">
                          <a:solidFill>
                            <a:srgbClr val="2A1B1E"/>
                          </a:solidFill>
                          <a:latin typeface="Calibri" pitchFamily="34" charset="0"/>
                          <a:ea typeface="Calibri" pitchFamily="34" charset="-122"/>
                          <a:cs typeface="Calibri" pitchFamily="34" charset="-120"/>
                        </a:rPr>
                        <a:t>Khasi (Meghalaya)</a:t>
                      </a:r>
                      <a:endParaRPr lang="en-US" sz="1350" dirty="0">
                        <a:latin typeface="Calibri" charset="0"/>
                        <a:ea typeface="Calibri" charset="0"/>
                        <a:cs typeface="Calibri" charset="0"/>
                      </a:endParaRPr>
                    </a:p>
                  </a:txBody>
                  <a:tcPr marL="101600" marR="101600" marT="50800" marB="50800" anchor="ctr">
                    <a:lnL w="9525" cap="flat" cmpd="sng" algn="ctr">
                      <a:solidFill>
                        <a:srgbClr val="E6D8CC"/>
                      </a:solidFill>
                      <a:prstDash val="solid"/>
                      <a:round/>
                      <a:headEnd type="none" w="med" len="med"/>
                      <a:tailEnd type="none" w="med" len="med"/>
                    </a:lnL>
                    <a:lnR w="9525" cap="flat" cmpd="sng" algn="ctr">
                      <a:solidFill>
                        <a:srgbClr val="E6D8CC"/>
                      </a:solidFill>
                      <a:prstDash val="solid"/>
                      <a:round/>
                      <a:headEnd type="none" w="med" len="med"/>
                      <a:tailEnd type="none" w="med" len="med"/>
                    </a:lnR>
                    <a:lnT w="9525" cap="flat" cmpd="sng" algn="ctr">
                      <a:solidFill>
                        <a:srgbClr val="E6D8CC"/>
                      </a:solidFill>
                      <a:prstDash val="solid"/>
                      <a:round/>
                      <a:headEnd type="none" w="med" len="med"/>
                      <a:tailEnd type="none" w="med" len="med"/>
                    </a:lnT>
                    <a:lnB w="9525" cap="flat" cmpd="sng" algn="ctr">
                      <a:solidFill>
                        <a:srgbClr val="E6D8CC"/>
                      </a:solidFill>
                      <a:prstDash val="solid"/>
                      <a:round/>
                      <a:headEnd type="none" w="med" len="med"/>
                      <a:tailEnd type="none" w="med" len="med"/>
                    </a:lnB>
                    <a:solidFill>
                      <a:srgbClr val="FFFFFF"/>
                    </a:solidFill>
                  </a:tcPr>
                </a:tc>
                <a:tc>
                  <a:txBody>
                    <a:bodyPr/>
                    <a:lstStyle/>
                    <a:p>
                      <a:pPr algn="l" indent="0" marL="0">
                        <a:buNone/>
                      </a:pPr>
                      <a:r>
                        <a:rPr lang="en-US" sz="1350" b="1" i="1" dirty="0">
                          <a:solidFill>
                            <a:srgbClr val="7A1F2B"/>
                          </a:solidFill>
                          <a:latin typeface="Calibri" pitchFamily="34" charset="0"/>
                          <a:ea typeface="Calibri" pitchFamily="34" charset="-122"/>
                          <a:cs typeface="Calibri" pitchFamily="34" charset="-120"/>
                        </a:rPr>
                        <a:t>khlaw kyntang</a:t>
                      </a:r>
                      <a:endParaRPr lang="en-US" sz="1350" dirty="0">
                        <a:latin typeface="Calibri" charset="0"/>
                        <a:ea typeface="Calibri" charset="0"/>
                        <a:cs typeface="Calibri" charset="0"/>
                      </a:endParaRPr>
                    </a:p>
                  </a:txBody>
                  <a:tcPr marL="101600" marR="101600" marT="50800" marB="50800" anchor="ctr">
                    <a:lnL w="9525" cap="flat" cmpd="sng" algn="ctr">
                      <a:solidFill>
                        <a:srgbClr val="E6D8CC"/>
                      </a:solidFill>
                      <a:prstDash val="solid"/>
                      <a:round/>
                      <a:headEnd type="none" w="med" len="med"/>
                      <a:tailEnd type="none" w="med" len="med"/>
                    </a:lnL>
                    <a:lnR w="9525" cap="flat" cmpd="sng" algn="ctr">
                      <a:solidFill>
                        <a:srgbClr val="E6D8CC"/>
                      </a:solidFill>
                      <a:prstDash val="solid"/>
                      <a:round/>
                      <a:headEnd type="none" w="med" len="med"/>
                      <a:tailEnd type="none" w="med" len="med"/>
                    </a:lnR>
                    <a:lnT w="9525" cap="flat" cmpd="sng" algn="ctr">
                      <a:solidFill>
                        <a:srgbClr val="E6D8CC"/>
                      </a:solidFill>
                      <a:prstDash val="solid"/>
                      <a:round/>
                      <a:headEnd type="none" w="med" len="med"/>
                      <a:tailEnd type="none" w="med" len="med"/>
                    </a:lnT>
                    <a:lnB w="9525" cap="flat" cmpd="sng" algn="ctr">
                      <a:solidFill>
                        <a:srgbClr val="E6D8CC"/>
                      </a:solidFill>
                      <a:prstDash val="solid"/>
                      <a:round/>
                      <a:headEnd type="none" w="med" len="med"/>
                      <a:tailEnd type="none" w="med" len="med"/>
                    </a:lnB>
                    <a:solidFill>
                      <a:srgbClr val="FFFFFF"/>
                    </a:solidFill>
                  </a:tcPr>
                </a:tc>
              </a:tr>
              <a:tr h="397764">
                <a:tc>
                  <a:txBody>
                    <a:bodyPr/>
                    <a:lstStyle/>
                    <a:p>
                      <a:pPr algn="l" indent="0" marL="0">
                        <a:buNone/>
                      </a:pPr>
                      <a:r>
                        <a:rPr lang="en-US" sz="1350" dirty="0">
                          <a:solidFill>
                            <a:srgbClr val="2A1B1E"/>
                          </a:solidFill>
                          <a:latin typeface="Calibri" pitchFamily="34" charset="0"/>
                          <a:ea typeface="Calibri" pitchFamily="34" charset="-122"/>
                          <a:cs typeface="Calibri" pitchFamily="34" charset="-120"/>
                        </a:rPr>
                        <a:t>Hindi (Himachal Pradesh)</a:t>
                      </a:r>
                      <a:endParaRPr lang="en-US" sz="1350" dirty="0">
                        <a:latin typeface="Calibri" charset="0"/>
                        <a:ea typeface="Calibri" charset="0"/>
                        <a:cs typeface="Calibri" charset="0"/>
                      </a:endParaRPr>
                    </a:p>
                  </a:txBody>
                  <a:tcPr marL="101600" marR="101600" marT="50800" marB="50800" anchor="ctr">
                    <a:lnL w="9525" cap="flat" cmpd="sng" algn="ctr">
                      <a:solidFill>
                        <a:srgbClr val="E6D8CC"/>
                      </a:solidFill>
                      <a:prstDash val="solid"/>
                      <a:round/>
                      <a:headEnd type="none" w="med" len="med"/>
                      <a:tailEnd type="none" w="med" len="med"/>
                    </a:lnL>
                    <a:lnR w="9525" cap="flat" cmpd="sng" algn="ctr">
                      <a:solidFill>
                        <a:srgbClr val="E6D8CC"/>
                      </a:solidFill>
                      <a:prstDash val="solid"/>
                      <a:round/>
                      <a:headEnd type="none" w="med" len="med"/>
                      <a:tailEnd type="none" w="med" len="med"/>
                    </a:lnR>
                    <a:lnT w="9525" cap="flat" cmpd="sng" algn="ctr">
                      <a:solidFill>
                        <a:srgbClr val="E6D8CC"/>
                      </a:solidFill>
                      <a:prstDash val="solid"/>
                      <a:round/>
                      <a:headEnd type="none" w="med" len="med"/>
                      <a:tailEnd type="none" w="med" len="med"/>
                    </a:lnT>
                    <a:lnB w="9525" cap="flat" cmpd="sng" algn="ctr">
                      <a:solidFill>
                        <a:srgbClr val="E6D8CC"/>
                      </a:solidFill>
                      <a:prstDash val="solid"/>
                      <a:round/>
                      <a:headEnd type="none" w="med" len="med"/>
                      <a:tailEnd type="none" w="med" len="med"/>
                    </a:lnB>
                    <a:solidFill>
                      <a:srgbClr val="F3E7DD"/>
                    </a:solidFill>
                  </a:tcPr>
                </a:tc>
                <a:tc>
                  <a:txBody>
                    <a:bodyPr/>
                    <a:lstStyle/>
                    <a:p>
                      <a:pPr algn="l" indent="0" marL="0">
                        <a:buNone/>
                      </a:pPr>
                      <a:r>
                        <a:rPr lang="en-US" sz="1350" b="1" i="1" dirty="0">
                          <a:solidFill>
                            <a:srgbClr val="7A1F2B"/>
                          </a:solidFill>
                          <a:latin typeface="Calibri" pitchFamily="34" charset="0"/>
                          <a:ea typeface="Calibri" pitchFamily="34" charset="-122"/>
                          <a:cs typeface="Calibri" pitchFamily="34" charset="-120"/>
                        </a:rPr>
                        <a:t>dev van</a:t>
                      </a:r>
                      <a:endParaRPr lang="en-US" sz="1350" dirty="0">
                        <a:latin typeface="Calibri" charset="0"/>
                        <a:ea typeface="Calibri" charset="0"/>
                        <a:cs typeface="Calibri" charset="0"/>
                      </a:endParaRPr>
                    </a:p>
                  </a:txBody>
                  <a:tcPr marL="101600" marR="101600" marT="50800" marB="50800" anchor="ctr">
                    <a:lnL w="9525" cap="flat" cmpd="sng" algn="ctr">
                      <a:solidFill>
                        <a:srgbClr val="E6D8CC"/>
                      </a:solidFill>
                      <a:prstDash val="solid"/>
                      <a:round/>
                      <a:headEnd type="none" w="med" len="med"/>
                      <a:tailEnd type="none" w="med" len="med"/>
                    </a:lnL>
                    <a:lnR w="9525" cap="flat" cmpd="sng" algn="ctr">
                      <a:solidFill>
                        <a:srgbClr val="E6D8CC"/>
                      </a:solidFill>
                      <a:prstDash val="solid"/>
                      <a:round/>
                      <a:headEnd type="none" w="med" len="med"/>
                      <a:tailEnd type="none" w="med" len="med"/>
                    </a:lnR>
                    <a:lnT w="9525" cap="flat" cmpd="sng" algn="ctr">
                      <a:solidFill>
                        <a:srgbClr val="E6D8CC"/>
                      </a:solidFill>
                      <a:prstDash val="solid"/>
                      <a:round/>
                      <a:headEnd type="none" w="med" len="med"/>
                      <a:tailEnd type="none" w="med" len="med"/>
                    </a:lnT>
                    <a:lnB w="9525" cap="flat" cmpd="sng" algn="ctr">
                      <a:solidFill>
                        <a:srgbClr val="E6D8CC"/>
                      </a:solidFill>
                      <a:prstDash val="solid"/>
                      <a:round/>
                      <a:headEnd type="none" w="med" len="med"/>
                      <a:tailEnd type="none" w="med" len="med"/>
                    </a:lnB>
                    <a:solidFill>
                      <a:srgbClr val="F3E7DD"/>
                    </a:solidFill>
                  </a:tcPr>
                </a:tc>
              </a:tr>
              <a:tr h="397764">
                <a:tc>
                  <a:txBody>
                    <a:bodyPr/>
                    <a:lstStyle/>
                    <a:p>
                      <a:pPr algn="l" indent="0" marL="0">
                        <a:buNone/>
                      </a:pPr>
                      <a:r>
                        <a:rPr lang="en-US" sz="1350" dirty="0">
                          <a:solidFill>
                            <a:srgbClr val="2A1B1E"/>
                          </a:solidFill>
                          <a:latin typeface="Calibri" pitchFamily="34" charset="0"/>
                          <a:ea typeface="Calibri" pitchFamily="34" charset="-122"/>
                          <a:cs typeface="Calibri" pitchFamily="34" charset="-120"/>
                        </a:rPr>
                        <a:t>Jharkhand</a:t>
                      </a:r>
                      <a:endParaRPr lang="en-US" sz="1350" dirty="0">
                        <a:latin typeface="Calibri" charset="0"/>
                        <a:ea typeface="Calibri" charset="0"/>
                        <a:cs typeface="Calibri" charset="0"/>
                      </a:endParaRPr>
                    </a:p>
                  </a:txBody>
                  <a:tcPr marL="101600" marR="101600" marT="50800" marB="50800" anchor="ctr">
                    <a:lnL w="9525" cap="flat" cmpd="sng" algn="ctr">
                      <a:solidFill>
                        <a:srgbClr val="E6D8CC"/>
                      </a:solidFill>
                      <a:prstDash val="solid"/>
                      <a:round/>
                      <a:headEnd type="none" w="med" len="med"/>
                      <a:tailEnd type="none" w="med" len="med"/>
                    </a:lnL>
                    <a:lnR w="9525" cap="flat" cmpd="sng" algn="ctr">
                      <a:solidFill>
                        <a:srgbClr val="E6D8CC"/>
                      </a:solidFill>
                      <a:prstDash val="solid"/>
                      <a:round/>
                      <a:headEnd type="none" w="med" len="med"/>
                      <a:tailEnd type="none" w="med" len="med"/>
                    </a:lnR>
                    <a:lnT w="9525" cap="flat" cmpd="sng" algn="ctr">
                      <a:solidFill>
                        <a:srgbClr val="E6D8CC"/>
                      </a:solidFill>
                      <a:prstDash val="solid"/>
                      <a:round/>
                      <a:headEnd type="none" w="med" len="med"/>
                      <a:tailEnd type="none" w="med" len="med"/>
                    </a:lnT>
                    <a:lnB w="9525" cap="flat" cmpd="sng" algn="ctr">
                      <a:solidFill>
                        <a:srgbClr val="E6D8CC"/>
                      </a:solidFill>
                      <a:prstDash val="solid"/>
                      <a:round/>
                      <a:headEnd type="none" w="med" len="med"/>
                      <a:tailEnd type="none" w="med" len="med"/>
                    </a:lnB>
                    <a:solidFill>
                      <a:srgbClr val="FFFFFF"/>
                    </a:solidFill>
                  </a:tcPr>
                </a:tc>
                <a:tc>
                  <a:txBody>
                    <a:bodyPr/>
                    <a:lstStyle/>
                    <a:p>
                      <a:pPr algn="l" indent="0" marL="0">
                        <a:buNone/>
                      </a:pPr>
                      <a:r>
                        <a:rPr lang="en-US" sz="1350" b="1" i="1" dirty="0">
                          <a:solidFill>
                            <a:srgbClr val="7A1F2B"/>
                          </a:solidFill>
                          <a:latin typeface="Calibri" pitchFamily="34" charset="0"/>
                          <a:ea typeface="Calibri" pitchFamily="34" charset="-122"/>
                          <a:cs typeface="Calibri" pitchFamily="34" charset="-120"/>
                        </a:rPr>
                        <a:t>sarnā</a:t>
                      </a:r>
                      <a:endParaRPr lang="en-US" sz="1350" dirty="0">
                        <a:latin typeface="Calibri" charset="0"/>
                        <a:ea typeface="Calibri" charset="0"/>
                        <a:cs typeface="Calibri" charset="0"/>
                      </a:endParaRPr>
                    </a:p>
                  </a:txBody>
                  <a:tcPr marL="101600" marR="101600" marT="50800" marB="50800" anchor="ctr">
                    <a:lnL w="9525" cap="flat" cmpd="sng" algn="ctr">
                      <a:solidFill>
                        <a:srgbClr val="E6D8CC"/>
                      </a:solidFill>
                      <a:prstDash val="solid"/>
                      <a:round/>
                      <a:headEnd type="none" w="med" len="med"/>
                      <a:tailEnd type="none" w="med" len="med"/>
                    </a:lnL>
                    <a:lnR w="9525" cap="flat" cmpd="sng" algn="ctr">
                      <a:solidFill>
                        <a:srgbClr val="E6D8CC"/>
                      </a:solidFill>
                      <a:prstDash val="solid"/>
                      <a:round/>
                      <a:headEnd type="none" w="med" len="med"/>
                      <a:tailEnd type="none" w="med" len="med"/>
                    </a:lnR>
                    <a:lnT w="9525" cap="flat" cmpd="sng" algn="ctr">
                      <a:solidFill>
                        <a:srgbClr val="E6D8CC"/>
                      </a:solidFill>
                      <a:prstDash val="solid"/>
                      <a:round/>
                      <a:headEnd type="none" w="med" len="med"/>
                      <a:tailEnd type="none" w="med" len="med"/>
                    </a:lnT>
                    <a:lnB w="9525" cap="flat" cmpd="sng" algn="ctr">
                      <a:solidFill>
                        <a:srgbClr val="E6D8CC"/>
                      </a:solidFill>
                      <a:prstDash val="solid"/>
                      <a:round/>
                      <a:headEnd type="none" w="med" len="med"/>
                      <a:tailEnd type="none" w="med" len="med"/>
                    </a:lnB>
                    <a:solidFill>
                      <a:srgbClr val="FFFFFF"/>
                    </a:solidFill>
                  </a:tcPr>
                </a:tc>
              </a:tr>
              <a:tr h="397764">
                <a:tc>
                  <a:txBody>
                    <a:bodyPr/>
                    <a:lstStyle/>
                    <a:p>
                      <a:pPr algn="l" indent="0" marL="0">
                        <a:buNone/>
                      </a:pPr>
                      <a:r>
                        <a:rPr lang="en-US" sz="1350" dirty="0">
                          <a:solidFill>
                            <a:srgbClr val="2A1B1E"/>
                          </a:solidFill>
                          <a:latin typeface="Calibri" pitchFamily="34" charset="0"/>
                          <a:ea typeface="Calibri" pitchFamily="34" charset="-122"/>
                          <a:cs typeface="Calibri" pitchFamily="34" charset="-120"/>
                        </a:rPr>
                        <a:t>Chhattisgarh</a:t>
                      </a:r>
                      <a:endParaRPr lang="en-US" sz="1350" dirty="0">
                        <a:latin typeface="Calibri" charset="0"/>
                        <a:ea typeface="Calibri" charset="0"/>
                        <a:cs typeface="Calibri" charset="0"/>
                      </a:endParaRPr>
                    </a:p>
                  </a:txBody>
                  <a:tcPr marL="101600" marR="101600" marT="50800" marB="50800" anchor="ctr">
                    <a:lnL w="9525" cap="flat" cmpd="sng" algn="ctr">
                      <a:solidFill>
                        <a:srgbClr val="E6D8CC"/>
                      </a:solidFill>
                      <a:prstDash val="solid"/>
                      <a:round/>
                      <a:headEnd type="none" w="med" len="med"/>
                      <a:tailEnd type="none" w="med" len="med"/>
                    </a:lnL>
                    <a:lnR w="9525" cap="flat" cmpd="sng" algn="ctr">
                      <a:solidFill>
                        <a:srgbClr val="E6D8CC"/>
                      </a:solidFill>
                      <a:prstDash val="solid"/>
                      <a:round/>
                      <a:headEnd type="none" w="med" len="med"/>
                      <a:tailEnd type="none" w="med" len="med"/>
                    </a:lnR>
                    <a:lnT w="9525" cap="flat" cmpd="sng" algn="ctr">
                      <a:solidFill>
                        <a:srgbClr val="E6D8CC"/>
                      </a:solidFill>
                      <a:prstDash val="solid"/>
                      <a:round/>
                      <a:headEnd type="none" w="med" len="med"/>
                      <a:tailEnd type="none" w="med" len="med"/>
                    </a:lnT>
                    <a:lnB w="9525" cap="flat" cmpd="sng" algn="ctr">
                      <a:solidFill>
                        <a:srgbClr val="E6D8CC"/>
                      </a:solidFill>
                      <a:prstDash val="solid"/>
                      <a:round/>
                      <a:headEnd type="none" w="med" len="med"/>
                      <a:tailEnd type="none" w="med" len="med"/>
                    </a:lnB>
                    <a:solidFill>
                      <a:srgbClr val="F3E7DD"/>
                    </a:solidFill>
                  </a:tcPr>
                </a:tc>
                <a:tc>
                  <a:txBody>
                    <a:bodyPr/>
                    <a:lstStyle/>
                    <a:p>
                      <a:pPr algn="l" indent="0" marL="0">
                        <a:buNone/>
                      </a:pPr>
                      <a:r>
                        <a:rPr lang="en-US" sz="1350" b="1" i="1" dirty="0">
                          <a:solidFill>
                            <a:srgbClr val="7A1F2B"/>
                          </a:solidFill>
                          <a:latin typeface="Calibri" pitchFamily="34" charset="0"/>
                          <a:ea typeface="Calibri" pitchFamily="34" charset="-122"/>
                          <a:cs typeface="Calibri" pitchFamily="34" charset="-120"/>
                        </a:rPr>
                        <a:t>devgudi</a:t>
                      </a:r>
                      <a:endParaRPr lang="en-US" sz="1350" dirty="0">
                        <a:latin typeface="Calibri" charset="0"/>
                        <a:ea typeface="Calibri" charset="0"/>
                        <a:cs typeface="Calibri" charset="0"/>
                      </a:endParaRPr>
                    </a:p>
                  </a:txBody>
                  <a:tcPr marL="101600" marR="101600" marT="50800" marB="50800" anchor="ctr">
                    <a:lnL w="9525" cap="flat" cmpd="sng" algn="ctr">
                      <a:solidFill>
                        <a:srgbClr val="E6D8CC"/>
                      </a:solidFill>
                      <a:prstDash val="solid"/>
                      <a:round/>
                      <a:headEnd type="none" w="med" len="med"/>
                      <a:tailEnd type="none" w="med" len="med"/>
                    </a:lnL>
                    <a:lnR w="9525" cap="flat" cmpd="sng" algn="ctr">
                      <a:solidFill>
                        <a:srgbClr val="E6D8CC"/>
                      </a:solidFill>
                      <a:prstDash val="solid"/>
                      <a:round/>
                      <a:headEnd type="none" w="med" len="med"/>
                      <a:tailEnd type="none" w="med" len="med"/>
                    </a:lnR>
                    <a:lnT w="9525" cap="flat" cmpd="sng" algn="ctr">
                      <a:solidFill>
                        <a:srgbClr val="E6D8CC"/>
                      </a:solidFill>
                      <a:prstDash val="solid"/>
                      <a:round/>
                      <a:headEnd type="none" w="med" len="med"/>
                      <a:tailEnd type="none" w="med" len="med"/>
                    </a:lnT>
                    <a:lnB w="9525" cap="flat" cmpd="sng" algn="ctr">
                      <a:solidFill>
                        <a:srgbClr val="E6D8CC"/>
                      </a:solidFill>
                      <a:prstDash val="solid"/>
                      <a:round/>
                      <a:headEnd type="none" w="med" len="med"/>
                      <a:tailEnd type="none" w="med" len="med"/>
                    </a:lnB>
                    <a:solidFill>
                      <a:srgbClr val="F3E7DD"/>
                    </a:solidFill>
                  </a:tcPr>
                </a:tc>
              </a:tr>
              <a:tr h="397764">
                <a:tc>
                  <a:txBody>
                    <a:bodyPr/>
                    <a:lstStyle/>
                    <a:p>
                      <a:pPr algn="l" indent="0" marL="0">
                        <a:buNone/>
                      </a:pPr>
                      <a:r>
                        <a:rPr lang="en-US" sz="1350" dirty="0">
                          <a:solidFill>
                            <a:srgbClr val="2A1B1E"/>
                          </a:solidFill>
                          <a:latin typeface="Calibri" pitchFamily="34" charset="0"/>
                          <a:ea typeface="Calibri" pitchFamily="34" charset="-122"/>
                          <a:cs typeface="Calibri" pitchFamily="34" charset="-120"/>
                        </a:rPr>
                        <a:t>Rajasthan</a:t>
                      </a:r>
                      <a:endParaRPr lang="en-US" sz="1350" dirty="0">
                        <a:latin typeface="Calibri" charset="0"/>
                        <a:ea typeface="Calibri" charset="0"/>
                        <a:cs typeface="Calibri" charset="0"/>
                      </a:endParaRPr>
                    </a:p>
                  </a:txBody>
                  <a:tcPr marL="101600" marR="101600" marT="50800" marB="50800" anchor="ctr">
                    <a:lnL w="9525" cap="flat" cmpd="sng" algn="ctr">
                      <a:solidFill>
                        <a:srgbClr val="E6D8CC"/>
                      </a:solidFill>
                      <a:prstDash val="solid"/>
                      <a:round/>
                      <a:headEnd type="none" w="med" len="med"/>
                      <a:tailEnd type="none" w="med" len="med"/>
                    </a:lnL>
                    <a:lnR w="9525" cap="flat" cmpd="sng" algn="ctr">
                      <a:solidFill>
                        <a:srgbClr val="E6D8CC"/>
                      </a:solidFill>
                      <a:prstDash val="solid"/>
                      <a:round/>
                      <a:headEnd type="none" w="med" len="med"/>
                      <a:tailEnd type="none" w="med" len="med"/>
                    </a:lnR>
                    <a:lnT w="9525" cap="flat" cmpd="sng" algn="ctr">
                      <a:solidFill>
                        <a:srgbClr val="E6D8CC"/>
                      </a:solidFill>
                      <a:prstDash val="solid"/>
                      <a:round/>
                      <a:headEnd type="none" w="med" len="med"/>
                      <a:tailEnd type="none" w="med" len="med"/>
                    </a:lnT>
                    <a:lnB w="9525" cap="flat" cmpd="sng" algn="ctr">
                      <a:solidFill>
                        <a:srgbClr val="E6D8CC"/>
                      </a:solidFill>
                      <a:prstDash val="solid"/>
                      <a:round/>
                      <a:headEnd type="none" w="med" len="med"/>
                      <a:tailEnd type="none" w="med" len="med"/>
                    </a:lnB>
                    <a:solidFill>
                      <a:srgbClr val="FFFFFF"/>
                    </a:solidFill>
                  </a:tcPr>
                </a:tc>
                <a:tc>
                  <a:txBody>
                    <a:bodyPr/>
                    <a:lstStyle/>
                    <a:p>
                      <a:pPr algn="l" indent="0" marL="0">
                        <a:buNone/>
                      </a:pPr>
                      <a:r>
                        <a:rPr lang="en-US" sz="1350" b="1" i="1" dirty="0">
                          <a:solidFill>
                            <a:srgbClr val="7A1F2B"/>
                          </a:solidFill>
                          <a:latin typeface="Calibri" pitchFamily="34" charset="0"/>
                          <a:ea typeface="Calibri" pitchFamily="34" charset="-122"/>
                          <a:cs typeface="Calibri" pitchFamily="34" charset="-120"/>
                        </a:rPr>
                        <a:t>oraṇ</a:t>
                      </a:r>
                      <a:endParaRPr lang="en-US" sz="1350" dirty="0">
                        <a:latin typeface="Calibri" charset="0"/>
                        <a:ea typeface="Calibri" charset="0"/>
                        <a:cs typeface="Calibri" charset="0"/>
                      </a:endParaRPr>
                    </a:p>
                  </a:txBody>
                  <a:tcPr marL="101600" marR="101600" marT="50800" marB="50800" anchor="ctr">
                    <a:lnL w="9525" cap="flat" cmpd="sng" algn="ctr">
                      <a:solidFill>
                        <a:srgbClr val="E6D8CC"/>
                      </a:solidFill>
                      <a:prstDash val="solid"/>
                      <a:round/>
                      <a:headEnd type="none" w="med" len="med"/>
                      <a:tailEnd type="none" w="med" len="med"/>
                    </a:lnL>
                    <a:lnR w="9525" cap="flat" cmpd="sng" algn="ctr">
                      <a:solidFill>
                        <a:srgbClr val="E6D8CC"/>
                      </a:solidFill>
                      <a:prstDash val="solid"/>
                      <a:round/>
                      <a:headEnd type="none" w="med" len="med"/>
                      <a:tailEnd type="none" w="med" len="med"/>
                    </a:lnR>
                    <a:lnT w="9525" cap="flat" cmpd="sng" algn="ctr">
                      <a:solidFill>
                        <a:srgbClr val="E6D8CC"/>
                      </a:solidFill>
                      <a:prstDash val="solid"/>
                      <a:round/>
                      <a:headEnd type="none" w="med" len="med"/>
                      <a:tailEnd type="none" w="med" len="med"/>
                    </a:lnT>
                    <a:lnB w="9525" cap="flat" cmpd="sng" algn="ctr">
                      <a:solidFill>
                        <a:srgbClr val="E6D8CC"/>
                      </a:solidFill>
                      <a:prstDash val="solid"/>
                      <a:round/>
                      <a:headEnd type="none" w="med" len="med"/>
                      <a:tailEnd type="none" w="med" len="med"/>
                    </a:lnB>
                    <a:solidFill>
                      <a:srgbClr val="FFFFFF"/>
                    </a:solidFill>
                  </a:tcPr>
                </a:tc>
              </a:tr>
            </a:tbl>
          </a:graphicData>
        </a:graphic>
      </p:graphicFrame>
      <p:sp>
        <p:nvSpPr>
          <p:cNvPr id="6" name="Shape 3"/>
          <p:cNvSpPr/>
          <p:nvPr/>
        </p:nvSpPr>
        <p:spPr>
          <a:xfrm>
            <a:off x="7589520" y="2286000"/>
            <a:ext cx="4023360" cy="4206240"/>
          </a:xfrm>
          <a:prstGeom prst="roundRect">
            <a:avLst>
              <a:gd name="adj" fmla="val 2273"/>
            </a:avLst>
          </a:prstGeom>
          <a:solidFill>
            <a:srgbClr val="2C5F5D"/>
          </a:solidFill>
          <a:ln/>
        </p:spPr>
      </p:sp>
      <p:sp>
        <p:nvSpPr>
          <p:cNvPr id="7" name="Shape 4"/>
          <p:cNvSpPr/>
          <p:nvPr/>
        </p:nvSpPr>
        <p:spPr>
          <a:xfrm>
            <a:off x="7909560" y="2606040"/>
            <a:ext cx="822960" cy="822960"/>
          </a:xfrm>
          <a:prstGeom prst="ellipse">
            <a:avLst/>
          </a:prstGeom>
          <a:solidFill>
            <a:srgbClr val="D99A2B"/>
          </a:solidFill>
          <a:ln/>
        </p:spPr>
      </p:sp>
      <p:pic>
        <p:nvPicPr>
          <p:cNvPr id="8" name="Image 0" descr="/home/claude/icons/FaLeaf_FFFFFF.png">    </p:cNvPr>
          <p:cNvPicPr>
            <a:picLocks noChangeAspect="1"/>
          </p:cNvPicPr>
          <p:nvPr/>
        </p:nvPicPr>
        <p:blipFill>
          <a:blip r:embed="rId1"/>
          <a:stretch>
            <a:fillRect/>
          </a:stretch>
        </p:blipFill>
        <p:spPr>
          <a:xfrm>
            <a:off x="8094726" y="2791206"/>
            <a:ext cx="452628" cy="452628"/>
          </a:xfrm>
          <a:prstGeom prst="rect">
            <a:avLst/>
          </a:prstGeom>
        </p:spPr>
      </p:pic>
      <p:sp>
        <p:nvSpPr>
          <p:cNvPr id="9" name="Text 5"/>
          <p:cNvSpPr/>
          <p:nvPr/>
        </p:nvSpPr>
        <p:spPr>
          <a:xfrm>
            <a:off x="7909560" y="3611880"/>
            <a:ext cx="3429000" cy="411480"/>
          </a:xfrm>
          <a:prstGeom prst="rect">
            <a:avLst/>
          </a:prstGeom>
          <a:noFill/>
          <a:ln/>
        </p:spPr>
        <p:txBody>
          <a:bodyPr wrap="square" lIns="0" tIns="0" rIns="0" bIns="0" rtlCol="0" anchor="ctr"/>
          <a:lstStyle/>
          <a:p>
            <a:pPr indent="0" marL="0">
              <a:buNone/>
            </a:pPr>
            <a:r>
              <a:rPr lang="en-US" sz="1600" b="1" dirty="0">
                <a:solidFill>
                  <a:srgbClr val="D99A2B"/>
                </a:solidFill>
                <a:latin typeface="Cambria" pitchFamily="34" charset="0"/>
                <a:ea typeface="Cambria" pitchFamily="34" charset="-122"/>
                <a:cs typeface="Cambria" pitchFamily="34" charset="-120"/>
              </a:rPr>
              <a:t>Why it matters</a:t>
            </a:r>
            <a:endParaRPr lang="en-US" sz="1600" dirty="0"/>
          </a:p>
        </p:txBody>
      </p:sp>
      <p:sp>
        <p:nvSpPr>
          <p:cNvPr id="10" name="Text 6"/>
          <p:cNvSpPr/>
          <p:nvPr/>
        </p:nvSpPr>
        <p:spPr>
          <a:xfrm>
            <a:off x="7909560" y="4069080"/>
            <a:ext cx="3429000" cy="2194560"/>
          </a:xfrm>
          <a:prstGeom prst="rect">
            <a:avLst/>
          </a:prstGeom>
          <a:noFill/>
          <a:ln/>
        </p:spPr>
        <p:txBody>
          <a:bodyPr wrap="square" lIns="0" tIns="0" rIns="0" bIns="0" rtlCol="0" anchor="ctr"/>
          <a:lstStyle/>
          <a:p>
            <a:pPr indent="0" marL="0">
              <a:lnSpc>
                <a:spcPct val="135000"/>
              </a:lnSpc>
              <a:buNone/>
            </a:pPr>
            <a:r>
              <a:rPr lang="en-US" sz="1350" dirty="0">
                <a:solidFill>
                  <a:srgbClr val="DCEEEA"/>
                </a:solidFill>
                <a:latin typeface="Calibri" pitchFamily="34" charset="0"/>
                <a:ea typeface="Calibri" pitchFamily="34" charset="-122"/>
                <a:cs typeface="Calibri" pitchFamily="34" charset="-120"/>
              </a:rPr>
              <a:t>Sacred status has protected biodiversity, water bodies, and cultural memory for generations — a grassroots model of conservation.</a:t>
            </a:r>
            <a:endParaRPr lang="en-US" sz="1350" dirty="0"/>
          </a:p>
        </p:txBody>
      </p:sp>
      <p:sp>
        <p:nvSpPr>
          <p:cNvPr id="11" name="Text 7"/>
          <p:cNvSpPr/>
          <p:nvPr/>
        </p:nvSpPr>
        <p:spPr>
          <a:xfrm>
            <a:off x="548640" y="6419088"/>
            <a:ext cx="6400800" cy="274320"/>
          </a:xfrm>
          <a:prstGeom prst="rect">
            <a:avLst/>
          </a:prstGeom>
          <a:noFill/>
          <a:ln/>
        </p:spPr>
        <p:txBody>
          <a:bodyPr wrap="square" lIns="0" tIns="0" rIns="0" bIns="0" rtlCol="0" anchor="ctr"/>
          <a:lstStyle/>
          <a:p>
            <a:pPr indent="0" marL="0">
              <a:buNone/>
            </a:pPr>
            <a:r>
              <a:rPr lang="en-US" sz="900" i="1" dirty="0">
                <a:solidFill>
                  <a:srgbClr val="B7A6A8"/>
                </a:solidFill>
                <a:latin typeface="Calibri" pitchFamily="34" charset="0"/>
                <a:ea typeface="Calibri" pitchFamily="34" charset="-122"/>
                <a:cs typeface="Calibri" pitchFamily="34" charset="-120"/>
              </a:rPr>
              <a:t>CHAPTER 8 · HOW THE LAND BECOMES SACRED</a:t>
            </a:r>
            <a:endParaRPr lang="en-US" sz="900" dirty="0"/>
          </a:p>
        </p:txBody>
      </p:sp>
      <p:sp>
        <p:nvSpPr>
          <p:cNvPr id="12" name="Text 8"/>
          <p:cNvSpPr/>
          <p:nvPr/>
        </p:nvSpPr>
        <p:spPr>
          <a:xfrm>
            <a:off x="11414455" y="6419088"/>
            <a:ext cx="548640" cy="274320"/>
          </a:xfrm>
          <a:prstGeom prst="rect">
            <a:avLst/>
          </a:prstGeom>
          <a:noFill/>
          <a:ln/>
        </p:spPr>
        <p:txBody>
          <a:bodyPr wrap="square" lIns="0" tIns="0" rIns="0" bIns="0" rtlCol="0" anchor="ctr"/>
          <a:lstStyle/>
          <a:p>
            <a:pPr algn="r" indent="0" marL="0">
              <a:buNone/>
            </a:pPr>
            <a:r>
              <a:rPr lang="en-US" sz="1000" dirty="0">
                <a:solidFill>
                  <a:srgbClr val="6E5A5C"/>
                </a:solidFill>
                <a:latin typeface="Calibri" pitchFamily="34" charset="0"/>
                <a:ea typeface="Calibri" pitchFamily="34" charset="-122"/>
                <a:cs typeface="Calibri"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BF8F3"/>
        </a:solidFill>
      </p:bgPr>
    </p:bg>
    <p:spTree>
      <p:nvGrpSpPr>
        <p:cNvPr id="1" name=""/>
        <p:cNvGrpSpPr/>
        <p:nvPr/>
      </p:nvGrpSpPr>
      <p:grpSpPr>
        <a:xfrm>
          <a:off x="0" y="0"/>
          <a:ext cx="0" cy="0"/>
          <a:chOff x="0" y="0"/>
          <a:chExt cx="0" cy="0"/>
        </a:xfrm>
      </p:grpSpPr>
      <p:sp>
        <p:nvSpPr>
          <p:cNvPr id="2" name="Text 0"/>
          <p:cNvSpPr/>
          <p:nvPr/>
        </p:nvSpPr>
        <p:spPr>
          <a:xfrm>
            <a:off x="548640" y="384048"/>
            <a:ext cx="7315200" cy="320040"/>
          </a:xfrm>
          <a:prstGeom prst="rect">
            <a:avLst/>
          </a:prstGeom>
          <a:noFill/>
          <a:ln/>
        </p:spPr>
        <p:txBody>
          <a:bodyPr wrap="square" lIns="0" tIns="0" rIns="0" bIns="0" rtlCol="0" anchor="ctr"/>
          <a:lstStyle/>
          <a:p>
            <a:pPr indent="0" marL="0">
              <a:buNone/>
            </a:pPr>
            <a:r>
              <a:rPr lang="en-US" sz="1250" b="1" spc="200" kern="0" dirty="0">
                <a:solidFill>
                  <a:srgbClr val="7A1F2B"/>
                </a:solidFill>
                <a:latin typeface="Calibri" pitchFamily="34" charset="0"/>
                <a:ea typeface="Calibri" pitchFamily="34" charset="-122"/>
                <a:cs typeface="Calibri" pitchFamily="34" charset="-120"/>
              </a:rPr>
              <a:t>ROUTES THAT CARRIED MORE THAN FAITH</a:t>
            </a:r>
            <a:endParaRPr lang="en-US" sz="1250" dirty="0"/>
          </a:p>
        </p:txBody>
      </p:sp>
      <p:sp>
        <p:nvSpPr>
          <p:cNvPr id="3" name="Text 1"/>
          <p:cNvSpPr/>
          <p:nvPr/>
        </p:nvSpPr>
        <p:spPr>
          <a:xfrm>
            <a:off x="548640" y="658368"/>
            <a:ext cx="10789920" cy="822960"/>
          </a:xfrm>
          <a:prstGeom prst="rect">
            <a:avLst/>
          </a:prstGeom>
          <a:noFill/>
          <a:ln/>
        </p:spPr>
        <p:txBody>
          <a:bodyPr wrap="square" lIns="0" tIns="0" rIns="0" bIns="0" rtlCol="0" anchor="ctr"/>
          <a:lstStyle/>
          <a:p>
            <a:pPr indent="0" marL="0">
              <a:buNone/>
            </a:pPr>
            <a:r>
              <a:rPr lang="en-US" sz="3200" b="1" dirty="0">
                <a:solidFill>
                  <a:srgbClr val="2A1B1E"/>
                </a:solidFill>
                <a:latin typeface="Cambria" pitchFamily="34" charset="0"/>
                <a:ea typeface="Cambria" pitchFamily="34" charset="-122"/>
                <a:cs typeface="Cambria" pitchFamily="34" charset="-120"/>
              </a:rPr>
              <a:t>From Pilgrimage to Trade</a:t>
            </a:r>
            <a:endParaRPr lang="en-US" sz="3200" dirty="0"/>
          </a:p>
        </p:txBody>
      </p:sp>
      <p:sp>
        <p:nvSpPr>
          <p:cNvPr id="4" name="Shape 2"/>
          <p:cNvSpPr/>
          <p:nvPr/>
        </p:nvSpPr>
        <p:spPr>
          <a:xfrm>
            <a:off x="548640" y="1737360"/>
            <a:ext cx="10607040" cy="1920240"/>
          </a:xfrm>
          <a:prstGeom prst="roundRect">
            <a:avLst>
              <a:gd name="adj" fmla="val 4762"/>
            </a:avLst>
          </a:prstGeom>
          <a:solidFill>
            <a:srgbClr val="FFFFFF"/>
          </a:solidFill>
          <a:ln/>
          <a:effectLst>
            <a:outerShdw sx="100000" sy="100000" kx="0" ky="0" algn="bl" rotWithShape="0" blurRad="101600" dist="38100" dir="5400000">
              <a:srgbClr val="3A1E22">
                <a:alpha val="15000"/>
              </a:srgbClr>
            </a:outerShdw>
          </a:effectLst>
        </p:spPr>
      </p:sp>
      <p:sp>
        <p:nvSpPr>
          <p:cNvPr id="5" name="Shape 3"/>
          <p:cNvSpPr/>
          <p:nvPr/>
        </p:nvSpPr>
        <p:spPr>
          <a:xfrm>
            <a:off x="868680" y="2011680"/>
            <a:ext cx="914400" cy="914400"/>
          </a:xfrm>
          <a:prstGeom prst="ellipse">
            <a:avLst/>
          </a:prstGeom>
          <a:solidFill>
            <a:srgbClr val="7A1F2B"/>
          </a:solidFill>
          <a:ln/>
        </p:spPr>
      </p:sp>
      <p:pic>
        <p:nvPicPr>
          <p:cNvPr id="6" name="Image 0" descr="/home/claude/icons/FaHandshake_FFFFFF.png">    </p:cNvPr>
          <p:cNvPicPr>
            <a:picLocks noChangeAspect="1"/>
          </p:cNvPicPr>
          <p:nvPr/>
        </p:nvPicPr>
        <p:blipFill>
          <a:blip r:embed="rId1"/>
          <a:stretch>
            <a:fillRect/>
          </a:stretch>
        </p:blipFill>
        <p:spPr>
          <a:xfrm>
            <a:off x="1074420" y="2217420"/>
            <a:ext cx="502920" cy="502920"/>
          </a:xfrm>
          <a:prstGeom prst="rect">
            <a:avLst/>
          </a:prstGeom>
        </p:spPr>
      </p:pic>
      <p:sp>
        <p:nvSpPr>
          <p:cNvPr id="7" name="Text 4"/>
          <p:cNvSpPr/>
          <p:nvPr/>
        </p:nvSpPr>
        <p:spPr>
          <a:xfrm>
            <a:off x="2011680" y="1965960"/>
            <a:ext cx="8869680" cy="1463040"/>
          </a:xfrm>
          <a:prstGeom prst="rect">
            <a:avLst/>
          </a:prstGeom>
          <a:noFill/>
          <a:ln/>
        </p:spPr>
        <p:txBody>
          <a:bodyPr wrap="square" lIns="0" tIns="0" rIns="0" bIns="0" rtlCol="0" anchor="ctr"/>
          <a:lstStyle/>
          <a:p>
            <a:pPr indent="0" marL="0">
              <a:lnSpc>
                <a:spcPct val="135000"/>
              </a:lnSpc>
              <a:buNone/>
            </a:pPr>
            <a:r>
              <a:rPr lang="en-US" sz="1500" dirty="0">
                <a:solidFill>
                  <a:srgbClr val="2A1B1E"/>
                </a:solidFill>
                <a:latin typeface="Calibri" pitchFamily="34" charset="0"/>
                <a:ea typeface="Calibri" pitchFamily="34" charset="-122"/>
                <a:cs typeface="Calibri" pitchFamily="34" charset="-120"/>
              </a:rPr>
              <a:t>Pilgrims meet traders and merchants along their journey. Pilgrims need goods; traders supply them — so pilgrimage routes and trade routes often overlap. Some traders doubled as pilgrims themselves.</a:t>
            </a:r>
            <a:endParaRPr lang="en-US" sz="1500" dirty="0"/>
          </a:p>
        </p:txBody>
      </p:sp>
      <p:sp>
        <p:nvSpPr>
          <p:cNvPr id="8" name="Shape 5"/>
          <p:cNvSpPr/>
          <p:nvPr/>
        </p:nvSpPr>
        <p:spPr>
          <a:xfrm>
            <a:off x="548640" y="3931920"/>
            <a:ext cx="3429000" cy="2103120"/>
          </a:xfrm>
          <a:prstGeom prst="roundRect">
            <a:avLst>
              <a:gd name="adj" fmla="val 4348"/>
            </a:avLst>
          </a:prstGeom>
          <a:solidFill>
            <a:srgbClr val="2C5F5D"/>
          </a:solidFill>
          <a:ln/>
        </p:spPr>
      </p:sp>
      <p:sp>
        <p:nvSpPr>
          <p:cNvPr id="9" name="Text 6"/>
          <p:cNvSpPr/>
          <p:nvPr/>
        </p:nvSpPr>
        <p:spPr>
          <a:xfrm>
            <a:off x="777240" y="4114800"/>
            <a:ext cx="2971800" cy="457200"/>
          </a:xfrm>
          <a:prstGeom prst="rect">
            <a:avLst/>
          </a:prstGeom>
          <a:noFill/>
          <a:ln/>
        </p:spPr>
        <p:txBody>
          <a:bodyPr wrap="square" lIns="0" tIns="0" rIns="0" bIns="0" rtlCol="0" anchor="ctr"/>
          <a:lstStyle/>
          <a:p>
            <a:pPr indent="0" marL="0">
              <a:buNone/>
            </a:pPr>
            <a:r>
              <a:rPr lang="en-US" sz="1550" b="1" dirty="0">
                <a:solidFill>
                  <a:srgbClr val="FFFFFF"/>
                </a:solidFill>
                <a:latin typeface="Cambria" pitchFamily="34" charset="0"/>
                <a:ea typeface="Cambria" pitchFamily="34" charset="-122"/>
                <a:cs typeface="Cambria" pitchFamily="34" charset="-120"/>
              </a:rPr>
              <a:t>Uttarapatha</a:t>
            </a:r>
            <a:endParaRPr lang="en-US" sz="1550" dirty="0"/>
          </a:p>
        </p:txBody>
      </p:sp>
      <p:sp>
        <p:nvSpPr>
          <p:cNvPr id="10" name="Text 7"/>
          <p:cNvSpPr/>
          <p:nvPr/>
        </p:nvSpPr>
        <p:spPr>
          <a:xfrm>
            <a:off x="777240" y="4617720"/>
            <a:ext cx="2971800" cy="1280160"/>
          </a:xfrm>
          <a:prstGeom prst="rect">
            <a:avLst/>
          </a:prstGeom>
          <a:noFill/>
          <a:ln/>
        </p:spPr>
        <p:txBody>
          <a:bodyPr wrap="square" lIns="0" tIns="0" rIns="0" bIns="0" rtlCol="0" anchor="ctr"/>
          <a:lstStyle/>
          <a:p>
            <a:pPr indent="0" marL="0">
              <a:lnSpc>
                <a:spcPct val="130000"/>
              </a:lnSpc>
              <a:buNone/>
            </a:pPr>
            <a:r>
              <a:rPr lang="en-US" sz="1250" dirty="0">
                <a:solidFill>
                  <a:srgbClr val="DCEEEA"/>
                </a:solidFill>
                <a:latin typeface="Calibri" pitchFamily="34" charset="0"/>
                <a:ea typeface="Calibri" pitchFamily="34" charset="-122"/>
                <a:cs typeface="Calibri" pitchFamily="34" charset="-120"/>
              </a:rPr>
              <a:t>Connected the north-western and eastern parts of the Subcontinent</a:t>
            </a:r>
            <a:endParaRPr lang="en-US" sz="1250" dirty="0"/>
          </a:p>
        </p:txBody>
      </p:sp>
      <p:sp>
        <p:nvSpPr>
          <p:cNvPr id="11" name="Shape 8"/>
          <p:cNvSpPr/>
          <p:nvPr/>
        </p:nvSpPr>
        <p:spPr>
          <a:xfrm>
            <a:off x="4251960" y="3931920"/>
            <a:ext cx="3429000" cy="2103120"/>
          </a:xfrm>
          <a:prstGeom prst="roundRect">
            <a:avLst>
              <a:gd name="adj" fmla="val 4348"/>
            </a:avLst>
          </a:prstGeom>
          <a:solidFill>
            <a:srgbClr val="2C5F5D"/>
          </a:solidFill>
          <a:ln/>
        </p:spPr>
      </p:sp>
      <p:sp>
        <p:nvSpPr>
          <p:cNvPr id="12" name="Text 9"/>
          <p:cNvSpPr/>
          <p:nvPr/>
        </p:nvSpPr>
        <p:spPr>
          <a:xfrm>
            <a:off x="4480560" y="4114800"/>
            <a:ext cx="2971800" cy="457200"/>
          </a:xfrm>
          <a:prstGeom prst="rect">
            <a:avLst/>
          </a:prstGeom>
          <a:noFill/>
          <a:ln/>
        </p:spPr>
        <p:txBody>
          <a:bodyPr wrap="square" lIns="0" tIns="0" rIns="0" bIns="0" rtlCol="0" anchor="ctr"/>
          <a:lstStyle/>
          <a:p>
            <a:pPr indent="0" marL="0">
              <a:buNone/>
            </a:pPr>
            <a:r>
              <a:rPr lang="en-US" sz="1550" b="1" dirty="0">
                <a:solidFill>
                  <a:srgbClr val="FFFFFF"/>
                </a:solidFill>
                <a:latin typeface="Cambria" pitchFamily="34" charset="0"/>
                <a:ea typeface="Cambria" pitchFamily="34" charset="-122"/>
                <a:cs typeface="Cambria" pitchFamily="34" charset="-120"/>
              </a:rPr>
              <a:t>Dakṣhinapātha</a:t>
            </a:r>
            <a:endParaRPr lang="en-US" sz="1550" dirty="0"/>
          </a:p>
        </p:txBody>
      </p:sp>
      <p:sp>
        <p:nvSpPr>
          <p:cNvPr id="13" name="Text 10"/>
          <p:cNvSpPr/>
          <p:nvPr/>
        </p:nvSpPr>
        <p:spPr>
          <a:xfrm>
            <a:off x="4480560" y="4617720"/>
            <a:ext cx="2971800" cy="1280160"/>
          </a:xfrm>
          <a:prstGeom prst="rect">
            <a:avLst/>
          </a:prstGeom>
          <a:noFill/>
          <a:ln/>
        </p:spPr>
        <p:txBody>
          <a:bodyPr wrap="square" lIns="0" tIns="0" rIns="0" bIns="0" rtlCol="0" anchor="ctr"/>
          <a:lstStyle/>
          <a:p>
            <a:pPr indent="0" marL="0">
              <a:lnSpc>
                <a:spcPct val="130000"/>
              </a:lnSpc>
              <a:buNone/>
            </a:pPr>
            <a:r>
              <a:rPr lang="en-US" sz="1250" dirty="0">
                <a:solidFill>
                  <a:srgbClr val="DCEEEA"/>
                </a:solidFill>
                <a:latin typeface="Calibri" pitchFamily="34" charset="0"/>
                <a:ea typeface="Calibri" pitchFamily="34" charset="-122"/>
                <a:cs typeface="Calibri" pitchFamily="34" charset="-120"/>
              </a:rPr>
              <a:t>Kaushāmbī → Ujjayinī (Ujjain) → Pratiṣhthāna (Paithan)</a:t>
            </a:r>
            <a:endParaRPr lang="en-US" sz="1250" dirty="0"/>
          </a:p>
        </p:txBody>
      </p:sp>
      <p:sp>
        <p:nvSpPr>
          <p:cNvPr id="14" name="Shape 11"/>
          <p:cNvSpPr/>
          <p:nvPr/>
        </p:nvSpPr>
        <p:spPr>
          <a:xfrm>
            <a:off x="7955280" y="3931920"/>
            <a:ext cx="3429000" cy="2103120"/>
          </a:xfrm>
          <a:prstGeom prst="roundRect">
            <a:avLst>
              <a:gd name="adj" fmla="val 4348"/>
            </a:avLst>
          </a:prstGeom>
          <a:solidFill>
            <a:srgbClr val="D99A2B"/>
          </a:solidFill>
          <a:ln/>
        </p:spPr>
      </p:sp>
      <p:sp>
        <p:nvSpPr>
          <p:cNvPr id="15" name="Text 12"/>
          <p:cNvSpPr/>
          <p:nvPr/>
        </p:nvSpPr>
        <p:spPr>
          <a:xfrm>
            <a:off x="8183880" y="4114800"/>
            <a:ext cx="2971800" cy="457200"/>
          </a:xfrm>
          <a:prstGeom prst="rect">
            <a:avLst/>
          </a:prstGeom>
          <a:noFill/>
          <a:ln/>
        </p:spPr>
        <p:txBody>
          <a:bodyPr wrap="square" lIns="0" tIns="0" rIns="0" bIns="0" rtlCol="0" anchor="ctr"/>
          <a:lstStyle/>
          <a:p>
            <a:pPr indent="0" marL="0">
              <a:buNone/>
            </a:pPr>
            <a:r>
              <a:rPr lang="en-US" sz="1550" b="1" dirty="0">
                <a:solidFill>
                  <a:srgbClr val="551620"/>
                </a:solidFill>
                <a:latin typeface="Cambria" pitchFamily="34" charset="0"/>
                <a:ea typeface="Cambria" pitchFamily="34" charset="-122"/>
                <a:cs typeface="Cambria" pitchFamily="34" charset="-120"/>
              </a:rPr>
              <a:t>Goods Traded</a:t>
            </a:r>
            <a:endParaRPr lang="en-US" sz="1550" dirty="0"/>
          </a:p>
        </p:txBody>
      </p:sp>
      <p:sp>
        <p:nvSpPr>
          <p:cNvPr id="16" name="Text 13"/>
          <p:cNvSpPr/>
          <p:nvPr/>
        </p:nvSpPr>
        <p:spPr>
          <a:xfrm>
            <a:off x="8183880" y="4617720"/>
            <a:ext cx="2971800" cy="1280160"/>
          </a:xfrm>
          <a:prstGeom prst="rect">
            <a:avLst/>
          </a:prstGeom>
          <a:noFill/>
          <a:ln/>
        </p:spPr>
        <p:txBody>
          <a:bodyPr wrap="square" lIns="0" tIns="0" rIns="0" bIns="0" rtlCol="0" anchor="ctr"/>
          <a:lstStyle/>
          <a:p>
            <a:pPr indent="0" marL="0">
              <a:lnSpc>
                <a:spcPct val="130000"/>
              </a:lnSpc>
              <a:buNone/>
            </a:pPr>
            <a:r>
              <a:rPr lang="en-US" sz="1250" dirty="0">
                <a:solidFill>
                  <a:srgbClr val="551620"/>
                </a:solidFill>
                <a:latin typeface="Calibri" pitchFamily="34" charset="0"/>
                <a:ea typeface="Calibri" pitchFamily="34" charset="-122"/>
                <a:cs typeface="Calibri" pitchFamily="34" charset="-120"/>
              </a:rPr>
              <a:t>Shells, pearls, coins, gold, diamonds, cotton, spices, sandalwood</a:t>
            </a:r>
            <a:endParaRPr lang="en-US" sz="1250" dirty="0"/>
          </a:p>
        </p:txBody>
      </p:sp>
      <p:sp>
        <p:nvSpPr>
          <p:cNvPr id="17" name="Text 14"/>
          <p:cNvSpPr/>
          <p:nvPr/>
        </p:nvSpPr>
        <p:spPr>
          <a:xfrm>
            <a:off x="548640" y="6419088"/>
            <a:ext cx="6400800" cy="274320"/>
          </a:xfrm>
          <a:prstGeom prst="rect">
            <a:avLst/>
          </a:prstGeom>
          <a:noFill/>
          <a:ln/>
        </p:spPr>
        <p:txBody>
          <a:bodyPr wrap="square" lIns="0" tIns="0" rIns="0" bIns="0" rtlCol="0" anchor="ctr"/>
          <a:lstStyle/>
          <a:p>
            <a:pPr indent="0" marL="0">
              <a:buNone/>
            </a:pPr>
            <a:r>
              <a:rPr lang="en-US" sz="900" i="1" dirty="0">
                <a:solidFill>
                  <a:srgbClr val="B7A6A8"/>
                </a:solidFill>
                <a:latin typeface="Calibri" pitchFamily="34" charset="0"/>
                <a:ea typeface="Calibri" pitchFamily="34" charset="-122"/>
                <a:cs typeface="Calibri" pitchFamily="34" charset="-120"/>
              </a:rPr>
              <a:t>CHAPTER 8 · HOW THE LAND BECOMES SACRED</a:t>
            </a:r>
            <a:endParaRPr lang="en-US" sz="900" dirty="0"/>
          </a:p>
        </p:txBody>
      </p:sp>
      <p:sp>
        <p:nvSpPr>
          <p:cNvPr id="18" name="Text 15"/>
          <p:cNvSpPr/>
          <p:nvPr/>
        </p:nvSpPr>
        <p:spPr>
          <a:xfrm>
            <a:off x="11414455" y="6419088"/>
            <a:ext cx="548640" cy="274320"/>
          </a:xfrm>
          <a:prstGeom prst="rect">
            <a:avLst/>
          </a:prstGeom>
          <a:noFill/>
          <a:ln/>
        </p:spPr>
        <p:txBody>
          <a:bodyPr wrap="square" lIns="0" tIns="0" rIns="0" bIns="0" rtlCol="0" anchor="ctr"/>
          <a:lstStyle/>
          <a:p>
            <a:pPr algn="r" indent="0" marL="0">
              <a:buNone/>
            </a:pPr>
            <a:r>
              <a:rPr lang="en-US" sz="1000" dirty="0">
                <a:solidFill>
                  <a:srgbClr val="6E5A5C"/>
                </a:solidFill>
                <a:latin typeface="Calibri" pitchFamily="34" charset="0"/>
                <a:ea typeface="Calibri" pitchFamily="34" charset="-122"/>
                <a:cs typeface="Calibri"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7A1F2B"/>
        </a:solidFill>
      </p:bgPr>
    </p:bg>
    <p:spTree>
      <p:nvGrpSpPr>
        <p:cNvPr id="1" name=""/>
        <p:cNvGrpSpPr/>
        <p:nvPr/>
      </p:nvGrpSpPr>
      <p:grpSpPr>
        <a:xfrm>
          <a:off x="0" y="0"/>
          <a:ext cx="0" cy="0"/>
          <a:chOff x="0" y="0"/>
          <a:chExt cx="0" cy="0"/>
        </a:xfrm>
      </p:grpSpPr>
      <p:sp>
        <p:nvSpPr>
          <p:cNvPr id="2" name="Text 0"/>
          <p:cNvSpPr/>
          <p:nvPr/>
        </p:nvSpPr>
        <p:spPr>
          <a:xfrm>
            <a:off x="548640" y="384048"/>
            <a:ext cx="7315200" cy="320040"/>
          </a:xfrm>
          <a:prstGeom prst="rect">
            <a:avLst/>
          </a:prstGeom>
          <a:noFill/>
          <a:ln/>
        </p:spPr>
        <p:txBody>
          <a:bodyPr wrap="square" lIns="0" tIns="0" rIns="0" bIns="0" rtlCol="0" anchor="ctr"/>
          <a:lstStyle/>
          <a:p>
            <a:pPr indent="0" marL="0">
              <a:buNone/>
            </a:pPr>
            <a:r>
              <a:rPr lang="en-US" sz="1250" b="1" spc="200" kern="0" dirty="0">
                <a:solidFill>
                  <a:srgbClr val="D99A2B"/>
                </a:solidFill>
                <a:latin typeface="Calibri" pitchFamily="34" charset="0"/>
                <a:ea typeface="Calibri" pitchFamily="34" charset="-122"/>
                <a:cs typeface="Calibri" pitchFamily="34" charset="-120"/>
              </a:rPr>
              <a:t>A GLOBAL PATTERN</a:t>
            </a:r>
            <a:endParaRPr lang="en-US" sz="1250" dirty="0"/>
          </a:p>
        </p:txBody>
      </p:sp>
      <p:sp>
        <p:nvSpPr>
          <p:cNvPr id="3" name="Text 1"/>
          <p:cNvSpPr/>
          <p:nvPr/>
        </p:nvSpPr>
        <p:spPr>
          <a:xfrm>
            <a:off x="548640" y="658368"/>
            <a:ext cx="10789920" cy="822960"/>
          </a:xfrm>
          <a:prstGeom prst="rect">
            <a:avLst/>
          </a:prstGeom>
          <a:noFill/>
          <a:ln/>
        </p:spPr>
        <p:txBody>
          <a:bodyPr wrap="square" lIns="0" tIns="0" rIns="0" bIns="0" rtlCol="0" anchor="ctr"/>
          <a:lstStyle/>
          <a:p>
            <a:pPr indent="0" marL="0">
              <a:buNone/>
            </a:pPr>
            <a:r>
              <a:rPr lang="en-US" sz="3200" b="1" dirty="0">
                <a:solidFill>
                  <a:srgbClr val="FFFFFF"/>
                </a:solidFill>
                <a:latin typeface="Cambria" pitchFamily="34" charset="0"/>
                <a:ea typeface="Cambria" pitchFamily="34" charset="-122"/>
                <a:cs typeface="Cambria" pitchFamily="34" charset="-120"/>
              </a:rPr>
              <a:t>Sacred Geography Beyond India</a:t>
            </a:r>
            <a:endParaRPr lang="en-US" sz="3200" dirty="0"/>
          </a:p>
        </p:txBody>
      </p:sp>
      <p:sp>
        <p:nvSpPr>
          <p:cNvPr id="4" name="Shape 2"/>
          <p:cNvSpPr/>
          <p:nvPr/>
        </p:nvSpPr>
        <p:spPr>
          <a:xfrm>
            <a:off x="548640" y="1920240"/>
            <a:ext cx="3429000" cy="4114800"/>
          </a:xfrm>
          <a:prstGeom prst="roundRect">
            <a:avLst>
              <a:gd name="adj" fmla="val 2667"/>
            </a:avLst>
          </a:prstGeom>
          <a:solidFill>
            <a:srgbClr val="FFFFFF"/>
          </a:solidFill>
          <a:ln/>
        </p:spPr>
      </p:sp>
      <p:sp>
        <p:nvSpPr>
          <p:cNvPr id="5" name="Shape 3"/>
          <p:cNvSpPr/>
          <p:nvPr/>
        </p:nvSpPr>
        <p:spPr>
          <a:xfrm>
            <a:off x="1851660" y="2240280"/>
            <a:ext cx="822960" cy="822960"/>
          </a:xfrm>
          <a:prstGeom prst="ellipse">
            <a:avLst/>
          </a:prstGeom>
          <a:solidFill>
            <a:srgbClr val="2C5F5D"/>
          </a:solidFill>
          <a:ln/>
        </p:spPr>
      </p:sp>
      <p:pic>
        <p:nvPicPr>
          <p:cNvPr id="6" name="Image 0" descr="/home/claude/icons/FaMountain_FFFFFF.png">    </p:cNvPr>
          <p:cNvPicPr>
            <a:picLocks noChangeAspect="1"/>
          </p:cNvPicPr>
          <p:nvPr/>
        </p:nvPicPr>
        <p:blipFill>
          <a:blip r:embed="rId1"/>
          <a:stretch>
            <a:fillRect/>
          </a:stretch>
        </p:blipFill>
        <p:spPr>
          <a:xfrm>
            <a:off x="2057400" y="2446020"/>
            <a:ext cx="411480" cy="411480"/>
          </a:xfrm>
          <a:prstGeom prst="rect">
            <a:avLst/>
          </a:prstGeom>
        </p:spPr>
      </p:pic>
      <p:sp>
        <p:nvSpPr>
          <p:cNvPr id="7" name="Text 4"/>
          <p:cNvSpPr/>
          <p:nvPr/>
        </p:nvSpPr>
        <p:spPr>
          <a:xfrm>
            <a:off x="731520" y="3200400"/>
            <a:ext cx="3063240" cy="548640"/>
          </a:xfrm>
          <a:prstGeom prst="rect">
            <a:avLst/>
          </a:prstGeom>
          <a:noFill/>
          <a:ln/>
        </p:spPr>
        <p:txBody>
          <a:bodyPr wrap="square" lIns="0" tIns="0" rIns="0" bIns="0" rtlCol="0" anchor="ctr"/>
          <a:lstStyle/>
          <a:p>
            <a:pPr algn="ctr" indent="0" marL="0">
              <a:buNone/>
            </a:pPr>
            <a:r>
              <a:rPr lang="en-US" sz="1550" b="1" dirty="0">
                <a:solidFill>
                  <a:srgbClr val="7A1F2B"/>
                </a:solidFill>
                <a:latin typeface="Cambria" pitchFamily="34" charset="0"/>
                <a:ea typeface="Cambria" pitchFamily="34" charset="-122"/>
                <a:cs typeface="Cambria" pitchFamily="34" charset="-120"/>
              </a:rPr>
              <a:t>Ancient Greece</a:t>
            </a:r>
            <a:endParaRPr lang="en-US" sz="1550" dirty="0"/>
          </a:p>
        </p:txBody>
      </p:sp>
      <p:sp>
        <p:nvSpPr>
          <p:cNvPr id="8" name="Text 5"/>
          <p:cNvSpPr/>
          <p:nvPr/>
        </p:nvSpPr>
        <p:spPr>
          <a:xfrm>
            <a:off x="822960" y="3794760"/>
            <a:ext cx="2880360" cy="2103120"/>
          </a:xfrm>
          <a:prstGeom prst="rect">
            <a:avLst/>
          </a:prstGeom>
          <a:noFill/>
          <a:ln/>
        </p:spPr>
        <p:txBody>
          <a:bodyPr wrap="square" lIns="0" tIns="0" rIns="0" bIns="0" rtlCol="0" anchor="ctr"/>
          <a:lstStyle/>
          <a:p>
            <a:pPr algn="ctr" indent="0" marL="0">
              <a:lnSpc>
                <a:spcPct val="130000"/>
              </a:lnSpc>
              <a:buNone/>
            </a:pPr>
            <a:r>
              <a:rPr lang="en-US" sz="1250" dirty="0">
                <a:solidFill>
                  <a:srgbClr val="2A1B1E"/>
                </a:solidFill>
                <a:latin typeface="Calibri" pitchFamily="34" charset="0"/>
                <a:ea typeface="Calibri" pitchFamily="34" charset="-122"/>
                <a:cs typeface="Calibri" pitchFamily="34" charset="-120"/>
              </a:rPr>
              <a:t>Many sacred landmarks, from mountains to sacred groves.</a:t>
            </a:r>
            <a:endParaRPr lang="en-US" sz="1250" dirty="0"/>
          </a:p>
        </p:txBody>
      </p:sp>
      <p:sp>
        <p:nvSpPr>
          <p:cNvPr id="9" name="Shape 6"/>
          <p:cNvSpPr/>
          <p:nvPr/>
        </p:nvSpPr>
        <p:spPr>
          <a:xfrm>
            <a:off x="4251960" y="1920240"/>
            <a:ext cx="3429000" cy="4114800"/>
          </a:xfrm>
          <a:prstGeom prst="roundRect">
            <a:avLst>
              <a:gd name="adj" fmla="val 2667"/>
            </a:avLst>
          </a:prstGeom>
          <a:solidFill>
            <a:srgbClr val="FFFFFF"/>
          </a:solidFill>
          <a:ln/>
        </p:spPr>
      </p:sp>
      <p:sp>
        <p:nvSpPr>
          <p:cNvPr id="10" name="Shape 7"/>
          <p:cNvSpPr/>
          <p:nvPr/>
        </p:nvSpPr>
        <p:spPr>
          <a:xfrm>
            <a:off x="5554980" y="2240280"/>
            <a:ext cx="822960" cy="822960"/>
          </a:xfrm>
          <a:prstGeom prst="ellipse">
            <a:avLst/>
          </a:prstGeom>
          <a:solidFill>
            <a:srgbClr val="2C5F5D"/>
          </a:solidFill>
          <a:ln/>
        </p:spPr>
      </p:sp>
      <p:pic>
        <p:nvPicPr>
          <p:cNvPr id="11" name="Image 1" descr="/home/claude/icons/FaLeaf_FFFFFF.png">    </p:cNvPr>
          <p:cNvPicPr>
            <a:picLocks noChangeAspect="1"/>
          </p:cNvPicPr>
          <p:nvPr/>
        </p:nvPicPr>
        <p:blipFill>
          <a:blip r:embed="rId2"/>
          <a:stretch>
            <a:fillRect/>
          </a:stretch>
        </p:blipFill>
        <p:spPr>
          <a:xfrm>
            <a:off x="5760720" y="2446020"/>
            <a:ext cx="411480" cy="411480"/>
          </a:xfrm>
          <a:prstGeom prst="rect">
            <a:avLst/>
          </a:prstGeom>
        </p:spPr>
      </p:pic>
      <p:sp>
        <p:nvSpPr>
          <p:cNvPr id="12" name="Text 8"/>
          <p:cNvSpPr/>
          <p:nvPr/>
        </p:nvSpPr>
        <p:spPr>
          <a:xfrm>
            <a:off x="4434840" y="3200400"/>
            <a:ext cx="3063240" cy="548640"/>
          </a:xfrm>
          <a:prstGeom prst="rect">
            <a:avLst/>
          </a:prstGeom>
          <a:noFill/>
          <a:ln/>
        </p:spPr>
        <p:txBody>
          <a:bodyPr wrap="square" lIns="0" tIns="0" rIns="0" bIns="0" rtlCol="0" anchor="ctr"/>
          <a:lstStyle/>
          <a:p>
            <a:pPr algn="ctr" indent="0" marL="0">
              <a:buNone/>
            </a:pPr>
            <a:r>
              <a:rPr lang="en-US" sz="1550" b="1" dirty="0">
                <a:solidFill>
                  <a:srgbClr val="7A1F2B"/>
                </a:solidFill>
                <a:latin typeface="Cambria" pitchFamily="34" charset="0"/>
                <a:ea typeface="Cambria" pitchFamily="34" charset="-122"/>
                <a:cs typeface="Cambria" pitchFamily="34" charset="-120"/>
              </a:rPr>
              <a:t>Native Americans</a:t>
            </a:r>
            <a:endParaRPr lang="en-US" sz="1550" dirty="0"/>
          </a:p>
        </p:txBody>
      </p:sp>
      <p:sp>
        <p:nvSpPr>
          <p:cNvPr id="13" name="Text 9"/>
          <p:cNvSpPr/>
          <p:nvPr/>
        </p:nvSpPr>
        <p:spPr>
          <a:xfrm>
            <a:off x="4526280" y="3794760"/>
            <a:ext cx="2880360" cy="2103120"/>
          </a:xfrm>
          <a:prstGeom prst="rect">
            <a:avLst/>
          </a:prstGeom>
          <a:noFill/>
          <a:ln/>
        </p:spPr>
        <p:txBody>
          <a:bodyPr wrap="square" lIns="0" tIns="0" rIns="0" bIns="0" rtlCol="0" anchor="ctr"/>
          <a:lstStyle/>
          <a:p>
            <a:pPr algn="ctr" indent="0" marL="0">
              <a:lnSpc>
                <a:spcPct val="130000"/>
              </a:lnSpc>
              <a:buNone/>
            </a:pPr>
            <a:r>
              <a:rPr lang="en-US" sz="1250" dirty="0">
                <a:solidFill>
                  <a:srgbClr val="2A1B1E"/>
                </a:solidFill>
                <a:latin typeface="Calibri" pitchFamily="34" charset="0"/>
                <a:ea typeface="Calibri" pitchFamily="34" charset="-122"/>
                <a:cs typeface="Calibri" pitchFamily="34" charset="-120"/>
              </a:rPr>
              <a:t>A special bond with Nature, which they viewed as sacred.</a:t>
            </a:r>
            <a:endParaRPr lang="en-US" sz="1250" dirty="0"/>
          </a:p>
        </p:txBody>
      </p:sp>
      <p:sp>
        <p:nvSpPr>
          <p:cNvPr id="14" name="Shape 10"/>
          <p:cNvSpPr/>
          <p:nvPr/>
        </p:nvSpPr>
        <p:spPr>
          <a:xfrm>
            <a:off x="7955280" y="1920240"/>
            <a:ext cx="3429000" cy="4114800"/>
          </a:xfrm>
          <a:prstGeom prst="roundRect">
            <a:avLst>
              <a:gd name="adj" fmla="val 2667"/>
            </a:avLst>
          </a:prstGeom>
          <a:solidFill>
            <a:srgbClr val="FFFFFF"/>
          </a:solidFill>
          <a:ln/>
        </p:spPr>
      </p:sp>
      <p:sp>
        <p:nvSpPr>
          <p:cNvPr id="15" name="Shape 11"/>
          <p:cNvSpPr/>
          <p:nvPr/>
        </p:nvSpPr>
        <p:spPr>
          <a:xfrm>
            <a:off x="9258300" y="2240280"/>
            <a:ext cx="822960" cy="822960"/>
          </a:xfrm>
          <a:prstGeom prst="ellipse">
            <a:avLst/>
          </a:prstGeom>
          <a:solidFill>
            <a:srgbClr val="2C5F5D"/>
          </a:solidFill>
          <a:ln/>
        </p:spPr>
      </p:sp>
      <p:pic>
        <p:nvPicPr>
          <p:cNvPr id="16" name="Image 2" descr="/home/claude/icons/FaGlobeAsia_FFFFFF.png">    </p:cNvPr>
          <p:cNvPicPr>
            <a:picLocks noChangeAspect="1"/>
          </p:cNvPicPr>
          <p:nvPr/>
        </p:nvPicPr>
        <p:blipFill>
          <a:blip r:embed="rId3"/>
          <a:stretch>
            <a:fillRect/>
          </a:stretch>
        </p:blipFill>
        <p:spPr>
          <a:xfrm>
            <a:off x="9464040" y="2446020"/>
            <a:ext cx="411480" cy="411480"/>
          </a:xfrm>
          <a:prstGeom prst="rect">
            <a:avLst/>
          </a:prstGeom>
        </p:spPr>
      </p:pic>
      <p:sp>
        <p:nvSpPr>
          <p:cNvPr id="17" name="Text 12"/>
          <p:cNvSpPr/>
          <p:nvPr/>
        </p:nvSpPr>
        <p:spPr>
          <a:xfrm>
            <a:off x="8138160" y="3200400"/>
            <a:ext cx="3063240" cy="548640"/>
          </a:xfrm>
          <a:prstGeom prst="rect">
            <a:avLst/>
          </a:prstGeom>
          <a:noFill/>
          <a:ln/>
        </p:spPr>
        <p:txBody>
          <a:bodyPr wrap="square" lIns="0" tIns="0" rIns="0" bIns="0" rtlCol="0" anchor="ctr"/>
          <a:lstStyle/>
          <a:p>
            <a:pPr algn="ctr" indent="0" marL="0">
              <a:buNone/>
            </a:pPr>
            <a:r>
              <a:rPr lang="en-US" sz="1550" b="1" dirty="0">
                <a:solidFill>
                  <a:srgbClr val="7A1F2B"/>
                </a:solidFill>
                <a:latin typeface="Cambria" pitchFamily="34" charset="0"/>
                <a:ea typeface="Cambria" pitchFamily="34" charset="-122"/>
                <a:cs typeface="Cambria" pitchFamily="34" charset="-120"/>
              </a:rPr>
              <a:t>The Maori (New Zealand)</a:t>
            </a:r>
            <a:endParaRPr lang="en-US" sz="1550" dirty="0"/>
          </a:p>
        </p:txBody>
      </p:sp>
      <p:sp>
        <p:nvSpPr>
          <p:cNvPr id="18" name="Text 13"/>
          <p:cNvSpPr/>
          <p:nvPr/>
        </p:nvSpPr>
        <p:spPr>
          <a:xfrm>
            <a:off x="8229600" y="3794760"/>
            <a:ext cx="2880360" cy="2103120"/>
          </a:xfrm>
          <a:prstGeom prst="rect">
            <a:avLst/>
          </a:prstGeom>
          <a:noFill/>
          <a:ln/>
        </p:spPr>
        <p:txBody>
          <a:bodyPr wrap="square" lIns="0" tIns="0" rIns="0" bIns="0" rtlCol="0" anchor="ctr"/>
          <a:lstStyle/>
          <a:p>
            <a:pPr algn="ctr" indent="0" marL="0">
              <a:lnSpc>
                <a:spcPct val="130000"/>
              </a:lnSpc>
              <a:buNone/>
            </a:pPr>
            <a:r>
              <a:rPr lang="en-US" sz="1250" dirty="0">
                <a:solidFill>
                  <a:srgbClr val="2A1B1E"/>
                </a:solidFill>
                <a:latin typeface="Calibri" pitchFamily="34" charset="0"/>
                <a:ea typeface="Calibri" pitchFamily="34" charset="-122"/>
                <a:cs typeface="Calibri" pitchFamily="34" charset="-120"/>
              </a:rPr>
              <a:t>Regard Taranaki Maunga mountain as their ancestor. A recent law granted it the rights of a human being — elders speak for it when it is threatened.</a:t>
            </a:r>
            <a:endParaRPr lang="en-US" sz="1250" dirty="0"/>
          </a:p>
        </p:txBody>
      </p:sp>
      <p:sp>
        <p:nvSpPr>
          <p:cNvPr id="19" name="Text 14"/>
          <p:cNvSpPr/>
          <p:nvPr/>
        </p:nvSpPr>
        <p:spPr>
          <a:xfrm>
            <a:off x="548640" y="6419088"/>
            <a:ext cx="6400800" cy="274320"/>
          </a:xfrm>
          <a:prstGeom prst="rect">
            <a:avLst/>
          </a:prstGeom>
          <a:noFill/>
          <a:ln/>
        </p:spPr>
        <p:txBody>
          <a:bodyPr wrap="square" lIns="0" tIns="0" rIns="0" bIns="0" rtlCol="0" anchor="ctr"/>
          <a:lstStyle/>
          <a:p>
            <a:pPr indent="0" marL="0">
              <a:buNone/>
            </a:pPr>
            <a:r>
              <a:rPr lang="en-US" sz="900" i="1" dirty="0">
                <a:solidFill>
                  <a:srgbClr val="C9A4A9"/>
                </a:solidFill>
                <a:latin typeface="Calibri" pitchFamily="34" charset="0"/>
                <a:ea typeface="Calibri" pitchFamily="34" charset="-122"/>
                <a:cs typeface="Calibri" pitchFamily="34" charset="-120"/>
              </a:rPr>
              <a:t>CHAPTER 8 · HOW THE LAND BECOMES SACRED</a:t>
            </a:r>
            <a:endParaRPr lang="en-US" sz="900" dirty="0"/>
          </a:p>
        </p:txBody>
      </p:sp>
      <p:sp>
        <p:nvSpPr>
          <p:cNvPr id="20" name="Text 15"/>
          <p:cNvSpPr/>
          <p:nvPr/>
        </p:nvSpPr>
        <p:spPr>
          <a:xfrm>
            <a:off x="11414455" y="6419088"/>
            <a:ext cx="548640" cy="274320"/>
          </a:xfrm>
          <a:prstGeom prst="rect">
            <a:avLst/>
          </a:prstGeom>
          <a:noFill/>
          <a:ln/>
        </p:spPr>
        <p:txBody>
          <a:bodyPr wrap="square" lIns="0" tIns="0" rIns="0" bIns="0" rtlCol="0" anchor="ctr"/>
          <a:lstStyle/>
          <a:p>
            <a:pPr algn="r" indent="0" marL="0">
              <a:buNone/>
            </a:pPr>
            <a:r>
              <a:rPr lang="en-US" sz="1000" dirty="0">
                <a:solidFill>
                  <a:srgbClr val="D9C7A8"/>
                </a:solidFill>
                <a:latin typeface="Calibri" pitchFamily="34" charset="0"/>
                <a:ea typeface="Calibri" pitchFamily="34" charset="-122"/>
                <a:cs typeface="Calibri" pitchFamily="34" charset="-120"/>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BF8F3"/>
        </a:solidFill>
      </p:bgPr>
    </p:bg>
    <p:spTree>
      <p:nvGrpSpPr>
        <p:cNvPr id="1" name=""/>
        <p:cNvGrpSpPr/>
        <p:nvPr/>
      </p:nvGrpSpPr>
      <p:grpSpPr>
        <a:xfrm>
          <a:off x="0" y="0"/>
          <a:ext cx="0" cy="0"/>
          <a:chOff x="0" y="0"/>
          <a:chExt cx="0" cy="0"/>
        </a:xfrm>
      </p:grpSpPr>
      <p:sp>
        <p:nvSpPr>
          <p:cNvPr id="2" name="Text 0"/>
          <p:cNvSpPr/>
          <p:nvPr/>
        </p:nvSpPr>
        <p:spPr>
          <a:xfrm>
            <a:off x="548640" y="384048"/>
            <a:ext cx="7315200" cy="320040"/>
          </a:xfrm>
          <a:prstGeom prst="rect">
            <a:avLst/>
          </a:prstGeom>
          <a:noFill/>
          <a:ln/>
        </p:spPr>
        <p:txBody>
          <a:bodyPr wrap="square" lIns="0" tIns="0" rIns="0" bIns="0" rtlCol="0" anchor="ctr"/>
          <a:lstStyle/>
          <a:p>
            <a:pPr indent="0" marL="0">
              <a:buNone/>
            </a:pPr>
            <a:r>
              <a:rPr lang="en-US" sz="1250" b="1" spc="200" kern="0" dirty="0">
                <a:solidFill>
                  <a:srgbClr val="7A1F2B"/>
                </a:solidFill>
                <a:latin typeface="Calibri" pitchFamily="34" charset="0"/>
                <a:ea typeface="Calibri" pitchFamily="34" charset="-122"/>
                <a:cs typeface="Calibri" pitchFamily="34" charset="-120"/>
              </a:rPr>
              <a:t>A RELATIONSHIP UNDER STRAIN</a:t>
            </a:r>
            <a:endParaRPr lang="en-US" sz="1250" dirty="0"/>
          </a:p>
        </p:txBody>
      </p:sp>
      <p:sp>
        <p:nvSpPr>
          <p:cNvPr id="3" name="Text 1"/>
          <p:cNvSpPr/>
          <p:nvPr/>
        </p:nvSpPr>
        <p:spPr>
          <a:xfrm>
            <a:off x="548640" y="658368"/>
            <a:ext cx="10789920" cy="822960"/>
          </a:xfrm>
          <a:prstGeom prst="rect">
            <a:avLst/>
          </a:prstGeom>
          <a:noFill/>
          <a:ln/>
        </p:spPr>
        <p:txBody>
          <a:bodyPr wrap="square" lIns="0" tIns="0" rIns="0" bIns="0" rtlCol="0" anchor="ctr"/>
          <a:lstStyle/>
          <a:p>
            <a:pPr indent="0" marL="0">
              <a:buNone/>
            </a:pPr>
            <a:r>
              <a:rPr lang="en-US" sz="3200" b="1" dirty="0">
                <a:solidFill>
                  <a:srgbClr val="2A1B1E"/>
                </a:solidFill>
                <a:latin typeface="Cambria" pitchFamily="34" charset="0"/>
                <a:ea typeface="Cambria" pitchFamily="34" charset="-122"/>
                <a:cs typeface="Cambria" pitchFamily="34" charset="-120"/>
              </a:rPr>
              <a:t>Restoring and Conserving the Sacred</a:t>
            </a:r>
            <a:endParaRPr lang="en-US" sz="3200" dirty="0"/>
          </a:p>
        </p:txBody>
      </p:sp>
      <p:sp>
        <p:nvSpPr>
          <p:cNvPr id="4" name="Shape 2"/>
          <p:cNvSpPr/>
          <p:nvPr/>
        </p:nvSpPr>
        <p:spPr>
          <a:xfrm>
            <a:off x="548640" y="1737360"/>
            <a:ext cx="6492240" cy="4297680"/>
          </a:xfrm>
          <a:prstGeom prst="roundRect">
            <a:avLst>
              <a:gd name="adj" fmla="val 2128"/>
            </a:avLst>
          </a:prstGeom>
          <a:solidFill>
            <a:srgbClr val="FFFFFF"/>
          </a:solidFill>
          <a:ln/>
          <a:effectLst>
            <a:outerShdw sx="100000" sy="100000" kx="0" ky="0" algn="bl" rotWithShape="0" blurRad="101600" dist="38100" dir="5400000">
              <a:srgbClr val="3A1E22">
                <a:alpha val="15000"/>
              </a:srgbClr>
            </a:outerShdw>
          </a:effectLst>
        </p:spPr>
      </p:sp>
      <p:sp>
        <p:nvSpPr>
          <p:cNvPr id="5" name="Text 3"/>
          <p:cNvSpPr/>
          <p:nvPr/>
        </p:nvSpPr>
        <p:spPr>
          <a:xfrm>
            <a:off x="914400" y="2011680"/>
            <a:ext cx="5760720" cy="1005840"/>
          </a:xfrm>
          <a:prstGeom prst="rect">
            <a:avLst/>
          </a:prstGeom>
          <a:noFill/>
          <a:ln/>
        </p:spPr>
        <p:txBody>
          <a:bodyPr wrap="square" lIns="0" tIns="0" rIns="0" bIns="0" rtlCol="0" anchor="ctr"/>
          <a:lstStyle/>
          <a:p>
            <a:pPr indent="0" marL="0">
              <a:lnSpc>
                <a:spcPct val="130000"/>
              </a:lnSpc>
              <a:buNone/>
            </a:pPr>
            <a:r>
              <a:rPr lang="en-US" sz="1500" dirty="0">
                <a:solidFill>
                  <a:srgbClr val="2A1B1E"/>
                </a:solidFill>
                <a:latin typeface="Calibri" pitchFamily="34" charset="0"/>
                <a:ea typeface="Calibri" pitchFamily="34" charset="-122"/>
                <a:cs typeface="Calibri" pitchFamily="34" charset="-120"/>
              </a:rPr>
              <a:t>A harmonious relationship between people and sacred geography sustained Indian civilisation over millennia. Today, that relationship is under great strain.</a:t>
            </a:r>
            <a:endParaRPr lang="en-US" sz="1500" dirty="0"/>
          </a:p>
        </p:txBody>
      </p:sp>
      <p:sp>
        <p:nvSpPr>
          <p:cNvPr id="6" name="Shape 4"/>
          <p:cNvSpPr/>
          <p:nvPr/>
        </p:nvSpPr>
        <p:spPr>
          <a:xfrm>
            <a:off x="914400" y="3154680"/>
            <a:ext cx="5760720" cy="0"/>
          </a:xfrm>
          <a:prstGeom prst="line">
            <a:avLst/>
          </a:prstGeom>
          <a:noFill/>
          <a:ln w="12700">
            <a:solidFill>
              <a:srgbClr val="E6D8CC"/>
            </a:solidFill>
            <a:prstDash val="solid"/>
          </a:ln>
        </p:spPr>
      </p:sp>
      <p:sp>
        <p:nvSpPr>
          <p:cNvPr id="7" name="Text 5"/>
          <p:cNvSpPr/>
          <p:nvPr/>
        </p:nvSpPr>
        <p:spPr>
          <a:xfrm>
            <a:off x="914400" y="3337560"/>
            <a:ext cx="5760720" cy="1005840"/>
          </a:xfrm>
          <a:prstGeom prst="rect">
            <a:avLst/>
          </a:prstGeom>
          <a:noFill/>
          <a:ln/>
        </p:spPr>
        <p:txBody>
          <a:bodyPr wrap="square" lIns="0" tIns="0" rIns="0" bIns="0" rtlCol="0" anchor="ctr"/>
          <a:lstStyle/>
          <a:p>
            <a:pPr indent="0" marL="0">
              <a:lnSpc>
                <a:spcPct val="130000"/>
              </a:lnSpc>
              <a:buNone/>
            </a:pPr>
            <a:r>
              <a:rPr lang="en-US" sz="1400" i="1" dirty="0">
                <a:solidFill>
                  <a:srgbClr val="6E5A5C"/>
                </a:solidFill>
                <a:latin typeface="Calibri" pitchFamily="34" charset="0"/>
                <a:ea typeface="Calibri" pitchFamily="34" charset="-122"/>
                <a:cs typeface="Calibri" pitchFamily="34" charset="-120"/>
              </a:rPr>
              <a:t>Sacred rivers such as the Yamuna, Mahanadi and Kaveri have become badly polluted despite their sanctity.</a:t>
            </a:r>
            <a:endParaRPr lang="en-US" sz="1400" dirty="0"/>
          </a:p>
        </p:txBody>
      </p:sp>
      <p:sp>
        <p:nvSpPr>
          <p:cNvPr id="8" name="Text 6"/>
          <p:cNvSpPr/>
          <p:nvPr/>
        </p:nvSpPr>
        <p:spPr>
          <a:xfrm>
            <a:off x="914400" y="4526280"/>
            <a:ext cx="5760720" cy="1371600"/>
          </a:xfrm>
          <a:prstGeom prst="rect">
            <a:avLst/>
          </a:prstGeom>
          <a:noFill/>
          <a:ln/>
        </p:spPr>
        <p:txBody>
          <a:bodyPr wrap="square" lIns="0" tIns="0" rIns="0" bIns="0" rtlCol="0" anchor="ctr"/>
          <a:lstStyle/>
          <a:p>
            <a:pPr indent="0" marL="0">
              <a:lnSpc>
                <a:spcPct val="130000"/>
              </a:lnSpc>
              <a:buNone/>
            </a:pPr>
            <a:r>
              <a:rPr lang="en-US" sz="1600" b="1" dirty="0">
                <a:solidFill>
                  <a:srgbClr val="7A1F2B"/>
                </a:solidFill>
                <a:latin typeface="Cambria" pitchFamily="34" charset="0"/>
                <a:ea typeface="Cambria" pitchFamily="34" charset="-122"/>
                <a:cs typeface="Cambria" pitchFamily="34" charset="-120"/>
              </a:rPr>
              <a:t>Discuss: Whose responsibility is it to protect the sanctity of our sacred places?</a:t>
            </a:r>
            <a:endParaRPr lang="en-US" sz="1600" dirty="0"/>
          </a:p>
        </p:txBody>
      </p:sp>
      <p:sp>
        <p:nvSpPr>
          <p:cNvPr id="9" name="Shape 7"/>
          <p:cNvSpPr/>
          <p:nvPr/>
        </p:nvSpPr>
        <p:spPr>
          <a:xfrm>
            <a:off x="7223760" y="1737360"/>
            <a:ext cx="4389120" cy="4297680"/>
          </a:xfrm>
          <a:prstGeom prst="roundRect">
            <a:avLst>
              <a:gd name="adj" fmla="val 2128"/>
            </a:avLst>
          </a:prstGeom>
          <a:solidFill>
            <a:srgbClr val="2C5F5D"/>
          </a:solidFill>
          <a:ln/>
        </p:spPr>
      </p:sp>
      <p:sp>
        <p:nvSpPr>
          <p:cNvPr id="10" name="Shape 8"/>
          <p:cNvSpPr/>
          <p:nvPr/>
        </p:nvSpPr>
        <p:spPr>
          <a:xfrm>
            <a:off x="7543800" y="2057400"/>
            <a:ext cx="914400" cy="914400"/>
          </a:xfrm>
          <a:prstGeom prst="ellipse">
            <a:avLst/>
          </a:prstGeom>
          <a:solidFill>
            <a:srgbClr val="D99A2B"/>
          </a:solidFill>
          <a:ln/>
        </p:spPr>
      </p:sp>
      <p:pic>
        <p:nvPicPr>
          <p:cNvPr id="11" name="Image 0" descr="/home/claude/icons/FaRecycle_FFFFFF.png">    </p:cNvPr>
          <p:cNvPicPr>
            <a:picLocks noChangeAspect="1"/>
          </p:cNvPicPr>
          <p:nvPr/>
        </p:nvPicPr>
        <p:blipFill>
          <a:blip r:embed="rId1"/>
          <a:stretch>
            <a:fillRect/>
          </a:stretch>
        </p:blipFill>
        <p:spPr>
          <a:xfrm>
            <a:off x="7749540" y="2263140"/>
            <a:ext cx="502920" cy="502920"/>
          </a:xfrm>
          <a:prstGeom prst="rect">
            <a:avLst/>
          </a:prstGeom>
        </p:spPr>
      </p:pic>
      <p:sp>
        <p:nvSpPr>
          <p:cNvPr id="12" name="Text 9"/>
          <p:cNvSpPr/>
          <p:nvPr/>
        </p:nvSpPr>
        <p:spPr>
          <a:xfrm>
            <a:off x="7543800" y="3108960"/>
            <a:ext cx="3794760" cy="1828800"/>
          </a:xfrm>
          <a:prstGeom prst="rect">
            <a:avLst/>
          </a:prstGeom>
          <a:noFill/>
          <a:ln/>
        </p:spPr>
        <p:txBody>
          <a:bodyPr wrap="square" lIns="0" tIns="0" rIns="0" bIns="0" rtlCol="0" anchor="ctr"/>
          <a:lstStyle/>
          <a:p>
            <a:pPr indent="0" marL="0">
              <a:lnSpc>
                <a:spcPct val="135000"/>
              </a:lnSpc>
              <a:buNone/>
            </a:pPr>
            <a:r>
              <a:rPr lang="en-US" sz="1350" dirty="0">
                <a:solidFill>
                  <a:srgbClr val="FFFFFF"/>
                </a:solidFill>
                <a:latin typeface="Calibri" pitchFamily="34" charset="0"/>
                <a:ea typeface="Calibri" pitchFamily="34" charset="-122"/>
                <a:cs typeface="Calibri" pitchFamily="34" charset="-120"/>
              </a:rPr>
              <a:t>When a river is over-exploited, or a sacred mountain faces competing ideas of development, people have spoken up to protect their environment, deities and values.</a:t>
            </a:r>
            <a:endParaRPr lang="en-US" sz="1350" dirty="0"/>
          </a:p>
        </p:txBody>
      </p:sp>
      <p:sp>
        <p:nvSpPr>
          <p:cNvPr id="13" name="Text 10"/>
          <p:cNvSpPr/>
          <p:nvPr/>
        </p:nvSpPr>
        <p:spPr>
          <a:xfrm>
            <a:off x="7543800" y="5029200"/>
            <a:ext cx="3794760" cy="822960"/>
          </a:xfrm>
          <a:prstGeom prst="rect">
            <a:avLst/>
          </a:prstGeom>
          <a:noFill/>
          <a:ln/>
        </p:spPr>
        <p:txBody>
          <a:bodyPr wrap="square" lIns="0" tIns="0" rIns="0" bIns="0" rtlCol="0" anchor="ctr"/>
          <a:lstStyle/>
          <a:p>
            <a:pPr indent="0" marL="0">
              <a:lnSpc>
                <a:spcPct val="130000"/>
              </a:lnSpc>
              <a:buNone/>
            </a:pPr>
            <a:r>
              <a:rPr lang="en-US" sz="1250" i="1" dirty="0">
                <a:solidFill>
                  <a:srgbClr val="DCEEEA"/>
                </a:solidFill>
                <a:latin typeface="Calibri" pitchFamily="34" charset="0"/>
                <a:ea typeface="Calibri" pitchFamily="34" charset="-122"/>
                <a:cs typeface="Calibri" pitchFamily="34" charset="-120"/>
              </a:rPr>
              <a:t>At a time when sustainability is a global issue, this worldview has real relevance.</a:t>
            </a:r>
            <a:endParaRPr lang="en-US" sz="1250" dirty="0"/>
          </a:p>
        </p:txBody>
      </p:sp>
      <p:sp>
        <p:nvSpPr>
          <p:cNvPr id="14" name="Text 11"/>
          <p:cNvSpPr/>
          <p:nvPr/>
        </p:nvSpPr>
        <p:spPr>
          <a:xfrm>
            <a:off x="548640" y="6419088"/>
            <a:ext cx="6400800" cy="274320"/>
          </a:xfrm>
          <a:prstGeom prst="rect">
            <a:avLst/>
          </a:prstGeom>
          <a:noFill/>
          <a:ln/>
        </p:spPr>
        <p:txBody>
          <a:bodyPr wrap="square" lIns="0" tIns="0" rIns="0" bIns="0" rtlCol="0" anchor="ctr"/>
          <a:lstStyle/>
          <a:p>
            <a:pPr indent="0" marL="0">
              <a:buNone/>
            </a:pPr>
            <a:r>
              <a:rPr lang="en-US" sz="900" i="1" dirty="0">
                <a:solidFill>
                  <a:srgbClr val="B7A6A8"/>
                </a:solidFill>
                <a:latin typeface="Calibri" pitchFamily="34" charset="0"/>
                <a:ea typeface="Calibri" pitchFamily="34" charset="-122"/>
                <a:cs typeface="Calibri" pitchFamily="34" charset="-120"/>
              </a:rPr>
              <a:t>CHAPTER 8 · HOW THE LAND BECOMES SACRED</a:t>
            </a:r>
            <a:endParaRPr lang="en-US" sz="900" dirty="0"/>
          </a:p>
        </p:txBody>
      </p:sp>
      <p:sp>
        <p:nvSpPr>
          <p:cNvPr id="15" name="Text 12"/>
          <p:cNvSpPr/>
          <p:nvPr/>
        </p:nvSpPr>
        <p:spPr>
          <a:xfrm>
            <a:off x="11414455" y="6419088"/>
            <a:ext cx="548640" cy="274320"/>
          </a:xfrm>
          <a:prstGeom prst="rect">
            <a:avLst/>
          </a:prstGeom>
          <a:noFill/>
          <a:ln/>
        </p:spPr>
        <p:txBody>
          <a:bodyPr wrap="square" lIns="0" tIns="0" rIns="0" bIns="0" rtlCol="0" anchor="ctr"/>
          <a:lstStyle/>
          <a:p>
            <a:pPr algn="r" indent="0" marL="0">
              <a:buNone/>
            </a:pPr>
            <a:r>
              <a:rPr lang="en-US" sz="1000" dirty="0">
                <a:solidFill>
                  <a:srgbClr val="6E5A5C"/>
                </a:solidFill>
                <a:latin typeface="Calibri" pitchFamily="34" charset="0"/>
                <a:ea typeface="Calibri" pitchFamily="34" charset="-122"/>
                <a:cs typeface="Calibri" pitchFamily="34" charset="-120"/>
              </a:rPr>
              <a:t>21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7A1F2B"/>
        </a:solidFill>
      </p:bgPr>
    </p:bg>
    <p:spTree>
      <p:nvGrpSpPr>
        <p:cNvPr id="1" name=""/>
        <p:cNvGrpSpPr/>
        <p:nvPr/>
      </p:nvGrpSpPr>
      <p:grpSpPr>
        <a:xfrm>
          <a:off x="0" y="0"/>
          <a:ext cx="0" cy="0"/>
          <a:chOff x="0" y="0"/>
          <a:chExt cx="0" cy="0"/>
        </a:xfrm>
      </p:grpSpPr>
      <p:sp>
        <p:nvSpPr>
          <p:cNvPr id="2" name="Shape 0"/>
          <p:cNvSpPr/>
          <p:nvPr/>
        </p:nvSpPr>
        <p:spPr>
          <a:xfrm>
            <a:off x="-2286000" y="4114800"/>
            <a:ext cx="5486400" cy="5486400"/>
          </a:xfrm>
          <a:prstGeom prst="ellipse">
            <a:avLst/>
          </a:prstGeom>
          <a:solidFill>
            <a:srgbClr val="551620"/>
          </a:solidFill>
          <a:ln/>
        </p:spPr>
      </p:sp>
      <p:sp>
        <p:nvSpPr>
          <p:cNvPr id="3" name="Text 1"/>
          <p:cNvSpPr/>
          <p:nvPr/>
        </p:nvSpPr>
        <p:spPr>
          <a:xfrm>
            <a:off x="548640" y="384048"/>
            <a:ext cx="7315200" cy="320040"/>
          </a:xfrm>
          <a:prstGeom prst="rect">
            <a:avLst/>
          </a:prstGeom>
          <a:noFill/>
          <a:ln/>
        </p:spPr>
        <p:txBody>
          <a:bodyPr wrap="square" lIns="0" tIns="0" rIns="0" bIns="0" rtlCol="0" anchor="ctr"/>
          <a:lstStyle/>
          <a:p>
            <a:pPr indent="0" marL="0">
              <a:buNone/>
            </a:pPr>
            <a:r>
              <a:rPr lang="en-US" sz="1250" b="1" spc="200" kern="0" dirty="0">
                <a:solidFill>
                  <a:srgbClr val="D99A2B"/>
                </a:solidFill>
                <a:latin typeface="Calibri" pitchFamily="34" charset="0"/>
                <a:ea typeface="Calibri" pitchFamily="34" charset="-122"/>
                <a:cs typeface="Calibri" pitchFamily="34" charset="-120"/>
              </a:rPr>
              <a:t>BEFORE WE MOVE ON</a:t>
            </a:r>
            <a:endParaRPr lang="en-US" sz="1250" dirty="0"/>
          </a:p>
        </p:txBody>
      </p:sp>
      <p:sp>
        <p:nvSpPr>
          <p:cNvPr id="4" name="Text 2"/>
          <p:cNvSpPr/>
          <p:nvPr/>
        </p:nvSpPr>
        <p:spPr>
          <a:xfrm>
            <a:off x="548640" y="658368"/>
            <a:ext cx="10789920" cy="822960"/>
          </a:xfrm>
          <a:prstGeom prst="rect">
            <a:avLst/>
          </a:prstGeom>
          <a:noFill/>
          <a:ln/>
        </p:spPr>
        <p:txBody>
          <a:bodyPr wrap="square" lIns="0" tIns="0" rIns="0" bIns="0" rtlCol="0" anchor="ctr"/>
          <a:lstStyle/>
          <a:p>
            <a:pPr indent="0" marL="0">
              <a:buNone/>
            </a:pPr>
            <a:r>
              <a:rPr lang="en-US" sz="3200" b="1" dirty="0">
                <a:solidFill>
                  <a:srgbClr val="FFFFFF"/>
                </a:solidFill>
                <a:latin typeface="Cambria" pitchFamily="34" charset="0"/>
                <a:ea typeface="Cambria" pitchFamily="34" charset="-122"/>
                <a:cs typeface="Cambria" pitchFamily="34" charset="-120"/>
              </a:rPr>
              <a:t>Key Takeaways</a:t>
            </a:r>
            <a:endParaRPr lang="en-US" sz="3200" dirty="0"/>
          </a:p>
        </p:txBody>
      </p:sp>
      <p:sp>
        <p:nvSpPr>
          <p:cNvPr id="5" name="Shape 3"/>
          <p:cNvSpPr/>
          <p:nvPr/>
        </p:nvSpPr>
        <p:spPr>
          <a:xfrm>
            <a:off x="548640" y="1783080"/>
            <a:ext cx="5166360" cy="1783080"/>
          </a:xfrm>
          <a:prstGeom prst="roundRect">
            <a:avLst>
              <a:gd name="adj" fmla="val 5128"/>
            </a:avLst>
          </a:prstGeom>
          <a:solidFill>
            <a:srgbClr val="551620"/>
          </a:solidFill>
          <a:ln/>
        </p:spPr>
      </p:sp>
      <p:sp>
        <p:nvSpPr>
          <p:cNvPr id="6" name="Shape 4"/>
          <p:cNvSpPr/>
          <p:nvPr/>
        </p:nvSpPr>
        <p:spPr>
          <a:xfrm>
            <a:off x="822960" y="2331720"/>
            <a:ext cx="685800" cy="685800"/>
          </a:xfrm>
          <a:prstGeom prst="ellipse">
            <a:avLst/>
          </a:prstGeom>
          <a:solidFill>
            <a:srgbClr val="D99A2B"/>
          </a:solidFill>
          <a:ln/>
        </p:spPr>
      </p:sp>
      <p:pic>
        <p:nvPicPr>
          <p:cNvPr id="7" name="Image 0" descr="/home/claude/icons/FaPlaceOfWorship_FFFFFF.png">    </p:cNvPr>
          <p:cNvPicPr>
            <a:picLocks noChangeAspect="1"/>
          </p:cNvPicPr>
          <p:nvPr/>
        </p:nvPicPr>
        <p:blipFill>
          <a:blip r:embed="rId1"/>
          <a:stretch>
            <a:fillRect/>
          </a:stretch>
        </p:blipFill>
        <p:spPr>
          <a:xfrm>
            <a:off x="994410" y="2503170"/>
            <a:ext cx="342900" cy="342900"/>
          </a:xfrm>
          <a:prstGeom prst="rect">
            <a:avLst/>
          </a:prstGeom>
        </p:spPr>
      </p:pic>
      <p:sp>
        <p:nvSpPr>
          <p:cNvPr id="8" name="Text 5"/>
          <p:cNvSpPr/>
          <p:nvPr/>
        </p:nvSpPr>
        <p:spPr>
          <a:xfrm>
            <a:off x="1691640" y="1965960"/>
            <a:ext cx="3749040" cy="1417320"/>
          </a:xfrm>
          <a:prstGeom prst="rect">
            <a:avLst/>
          </a:prstGeom>
          <a:noFill/>
          <a:ln/>
        </p:spPr>
        <p:txBody>
          <a:bodyPr wrap="square" lIns="0" tIns="0" rIns="0" bIns="0" rtlCol="0" anchor="ctr"/>
          <a:lstStyle/>
          <a:p>
            <a:pPr indent="0" marL="0">
              <a:lnSpc>
                <a:spcPct val="130000"/>
              </a:lnSpc>
              <a:buNone/>
            </a:pPr>
            <a:r>
              <a:rPr lang="en-US" sz="1300" dirty="0">
                <a:solidFill>
                  <a:srgbClr val="F0DCC4"/>
                </a:solidFill>
                <a:latin typeface="Calibri" pitchFamily="34" charset="0"/>
                <a:ea typeface="Calibri" pitchFamily="34" charset="-122"/>
                <a:cs typeface="Calibri" pitchFamily="34" charset="-120"/>
              </a:rPr>
              <a:t>All religions in India have sacred places dotted over the landscape — often linked to great spiritual figures.</a:t>
            </a:r>
            <a:endParaRPr lang="en-US" sz="1300" dirty="0"/>
          </a:p>
        </p:txBody>
      </p:sp>
      <p:sp>
        <p:nvSpPr>
          <p:cNvPr id="9" name="Shape 6"/>
          <p:cNvSpPr/>
          <p:nvPr/>
        </p:nvSpPr>
        <p:spPr>
          <a:xfrm>
            <a:off x="6035040" y="1783080"/>
            <a:ext cx="5166360" cy="1783080"/>
          </a:xfrm>
          <a:prstGeom prst="roundRect">
            <a:avLst>
              <a:gd name="adj" fmla="val 5128"/>
            </a:avLst>
          </a:prstGeom>
          <a:solidFill>
            <a:srgbClr val="551620"/>
          </a:solidFill>
          <a:ln/>
        </p:spPr>
      </p:sp>
      <p:sp>
        <p:nvSpPr>
          <p:cNvPr id="10" name="Shape 7"/>
          <p:cNvSpPr/>
          <p:nvPr/>
        </p:nvSpPr>
        <p:spPr>
          <a:xfrm>
            <a:off x="6309360" y="2331720"/>
            <a:ext cx="685800" cy="685800"/>
          </a:xfrm>
          <a:prstGeom prst="ellipse">
            <a:avLst/>
          </a:prstGeom>
          <a:solidFill>
            <a:srgbClr val="D99A2B"/>
          </a:solidFill>
          <a:ln/>
        </p:spPr>
      </p:sp>
      <p:pic>
        <p:nvPicPr>
          <p:cNvPr id="11" name="Image 1" descr="/home/claude/icons/FaOm_FFFFFF.png">    </p:cNvPr>
          <p:cNvPicPr>
            <a:picLocks noChangeAspect="1"/>
          </p:cNvPicPr>
          <p:nvPr/>
        </p:nvPicPr>
        <p:blipFill>
          <a:blip r:embed="rId2"/>
          <a:stretch>
            <a:fillRect/>
          </a:stretch>
        </p:blipFill>
        <p:spPr>
          <a:xfrm>
            <a:off x="6480810" y="2503170"/>
            <a:ext cx="342900" cy="342900"/>
          </a:xfrm>
          <a:prstGeom prst="rect">
            <a:avLst/>
          </a:prstGeom>
        </p:spPr>
      </p:pic>
      <p:sp>
        <p:nvSpPr>
          <p:cNvPr id="12" name="Text 8"/>
          <p:cNvSpPr/>
          <p:nvPr/>
        </p:nvSpPr>
        <p:spPr>
          <a:xfrm>
            <a:off x="7178040" y="1965960"/>
            <a:ext cx="3749040" cy="1417320"/>
          </a:xfrm>
          <a:prstGeom prst="rect">
            <a:avLst/>
          </a:prstGeom>
          <a:noFill/>
          <a:ln/>
        </p:spPr>
        <p:txBody>
          <a:bodyPr wrap="square" lIns="0" tIns="0" rIns="0" bIns="0" rtlCol="0" anchor="ctr"/>
          <a:lstStyle/>
          <a:p>
            <a:pPr indent="0" marL="0">
              <a:lnSpc>
                <a:spcPct val="130000"/>
              </a:lnSpc>
              <a:buNone/>
            </a:pPr>
            <a:r>
              <a:rPr lang="en-US" sz="1300" dirty="0">
                <a:solidFill>
                  <a:srgbClr val="F0DCC4"/>
                </a:solidFill>
                <a:latin typeface="Calibri" pitchFamily="34" charset="0"/>
                <a:ea typeface="Calibri" pitchFamily="34" charset="-122"/>
                <a:cs typeface="Calibri" pitchFamily="34" charset="-120"/>
              </a:rPr>
              <a:t>Hinduism has dense pilgrimage networks covering all of India, serving both spiritual growth and cultural integration.</a:t>
            </a:r>
            <a:endParaRPr lang="en-US" sz="1300" dirty="0"/>
          </a:p>
        </p:txBody>
      </p:sp>
      <p:sp>
        <p:nvSpPr>
          <p:cNvPr id="13" name="Shape 9"/>
          <p:cNvSpPr/>
          <p:nvPr/>
        </p:nvSpPr>
        <p:spPr>
          <a:xfrm>
            <a:off x="548640" y="3794760"/>
            <a:ext cx="5166360" cy="1783080"/>
          </a:xfrm>
          <a:prstGeom prst="roundRect">
            <a:avLst>
              <a:gd name="adj" fmla="val 5128"/>
            </a:avLst>
          </a:prstGeom>
          <a:solidFill>
            <a:srgbClr val="551620"/>
          </a:solidFill>
          <a:ln/>
        </p:spPr>
      </p:sp>
      <p:sp>
        <p:nvSpPr>
          <p:cNvPr id="14" name="Shape 10"/>
          <p:cNvSpPr/>
          <p:nvPr/>
        </p:nvSpPr>
        <p:spPr>
          <a:xfrm>
            <a:off x="822960" y="4343400"/>
            <a:ext cx="685800" cy="685800"/>
          </a:xfrm>
          <a:prstGeom prst="ellipse">
            <a:avLst/>
          </a:prstGeom>
          <a:solidFill>
            <a:srgbClr val="D99A2B"/>
          </a:solidFill>
          <a:ln/>
        </p:spPr>
      </p:sp>
      <p:pic>
        <p:nvPicPr>
          <p:cNvPr id="15" name="Image 2" descr="/home/claude/icons/FaTree_FFFFFF.png">    </p:cNvPr>
          <p:cNvPicPr>
            <a:picLocks noChangeAspect="1"/>
          </p:cNvPicPr>
          <p:nvPr/>
        </p:nvPicPr>
        <p:blipFill>
          <a:blip r:embed="rId3"/>
          <a:stretch>
            <a:fillRect/>
          </a:stretch>
        </p:blipFill>
        <p:spPr>
          <a:xfrm>
            <a:off x="994410" y="4514850"/>
            <a:ext cx="342900" cy="342900"/>
          </a:xfrm>
          <a:prstGeom prst="rect">
            <a:avLst/>
          </a:prstGeom>
        </p:spPr>
      </p:pic>
      <p:sp>
        <p:nvSpPr>
          <p:cNvPr id="16" name="Text 11"/>
          <p:cNvSpPr/>
          <p:nvPr/>
        </p:nvSpPr>
        <p:spPr>
          <a:xfrm>
            <a:off x="1691640" y="3977640"/>
            <a:ext cx="3749040" cy="1417320"/>
          </a:xfrm>
          <a:prstGeom prst="rect">
            <a:avLst/>
          </a:prstGeom>
          <a:noFill/>
          <a:ln/>
        </p:spPr>
        <p:txBody>
          <a:bodyPr wrap="square" lIns="0" tIns="0" rIns="0" bIns="0" rtlCol="0" anchor="ctr"/>
          <a:lstStyle/>
          <a:p>
            <a:pPr indent="0" marL="0">
              <a:lnSpc>
                <a:spcPct val="130000"/>
              </a:lnSpc>
              <a:buNone/>
            </a:pPr>
            <a:r>
              <a:rPr lang="en-US" sz="1300" dirty="0">
                <a:solidFill>
                  <a:srgbClr val="F0DCC4"/>
                </a:solidFill>
                <a:latin typeface="Calibri" pitchFamily="34" charset="0"/>
                <a:ea typeface="Calibri" pitchFamily="34" charset="-122"/>
                <a:cs typeface="Calibri" pitchFamily="34" charset="-120"/>
              </a:rPr>
              <a:t>In many Hindu, tribal and folk traditions, the land itself — rivers, mountains, trees — is perceived as sacred.</a:t>
            </a:r>
            <a:endParaRPr lang="en-US" sz="1300" dirty="0"/>
          </a:p>
        </p:txBody>
      </p:sp>
      <p:sp>
        <p:nvSpPr>
          <p:cNvPr id="17" name="Shape 12"/>
          <p:cNvSpPr/>
          <p:nvPr/>
        </p:nvSpPr>
        <p:spPr>
          <a:xfrm>
            <a:off x="6035040" y="3794760"/>
            <a:ext cx="5166360" cy="1783080"/>
          </a:xfrm>
          <a:prstGeom prst="roundRect">
            <a:avLst>
              <a:gd name="adj" fmla="val 5128"/>
            </a:avLst>
          </a:prstGeom>
          <a:solidFill>
            <a:srgbClr val="551620"/>
          </a:solidFill>
          <a:ln/>
        </p:spPr>
      </p:sp>
      <p:sp>
        <p:nvSpPr>
          <p:cNvPr id="18" name="Shape 13"/>
          <p:cNvSpPr/>
          <p:nvPr/>
        </p:nvSpPr>
        <p:spPr>
          <a:xfrm>
            <a:off x="6309360" y="4343400"/>
            <a:ext cx="685800" cy="685800"/>
          </a:xfrm>
          <a:prstGeom prst="ellipse">
            <a:avLst/>
          </a:prstGeom>
          <a:solidFill>
            <a:srgbClr val="D99A2B"/>
          </a:solidFill>
          <a:ln/>
        </p:spPr>
      </p:sp>
      <p:pic>
        <p:nvPicPr>
          <p:cNvPr id="19" name="Image 3" descr="/home/claude/icons/FaRecycle_FFFFFF.png">    </p:cNvPr>
          <p:cNvPicPr>
            <a:picLocks noChangeAspect="1"/>
          </p:cNvPicPr>
          <p:nvPr/>
        </p:nvPicPr>
        <p:blipFill>
          <a:blip r:embed="rId4"/>
          <a:stretch>
            <a:fillRect/>
          </a:stretch>
        </p:blipFill>
        <p:spPr>
          <a:xfrm>
            <a:off x="6480810" y="4514850"/>
            <a:ext cx="342900" cy="342900"/>
          </a:xfrm>
          <a:prstGeom prst="rect">
            <a:avLst/>
          </a:prstGeom>
        </p:spPr>
      </p:pic>
      <p:sp>
        <p:nvSpPr>
          <p:cNvPr id="20" name="Text 14"/>
          <p:cNvSpPr/>
          <p:nvPr/>
        </p:nvSpPr>
        <p:spPr>
          <a:xfrm>
            <a:off x="7178040" y="3977640"/>
            <a:ext cx="3749040" cy="1417320"/>
          </a:xfrm>
          <a:prstGeom prst="rect">
            <a:avLst/>
          </a:prstGeom>
          <a:noFill/>
          <a:ln/>
        </p:spPr>
        <p:txBody>
          <a:bodyPr wrap="square" lIns="0" tIns="0" rIns="0" bIns="0" rtlCol="0" anchor="ctr"/>
          <a:lstStyle/>
          <a:p>
            <a:pPr indent="0" marL="0">
              <a:lnSpc>
                <a:spcPct val="130000"/>
              </a:lnSpc>
              <a:buNone/>
            </a:pPr>
            <a:r>
              <a:rPr lang="en-US" sz="1300" dirty="0">
                <a:solidFill>
                  <a:srgbClr val="F0DCC4"/>
                </a:solidFill>
                <a:latin typeface="Calibri" pitchFamily="34" charset="0"/>
                <a:ea typeface="Calibri" pitchFamily="34" charset="-122"/>
                <a:cs typeface="Calibri" pitchFamily="34" charset="-120"/>
              </a:rPr>
              <a:t>Our sacred places face pollution and neglect. Protecting this heritage is both a cultural and constitutional duty.</a:t>
            </a:r>
            <a:endParaRPr lang="en-US" sz="1300" dirty="0"/>
          </a:p>
        </p:txBody>
      </p:sp>
      <p:sp>
        <p:nvSpPr>
          <p:cNvPr id="21" name="Text 15"/>
          <p:cNvSpPr/>
          <p:nvPr/>
        </p:nvSpPr>
        <p:spPr>
          <a:xfrm>
            <a:off x="548640" y="6419088"/>
            <a:ext cx="6400800" cy="274320"/>
          </a:xfrm>
          <a:prstGeom prst="rect">
            <a:avLst/>
          </a:prstGeom>
          <a:noFill/>
          <a:ln/>
        </p:spPr>
        <p:txBody>
          <a:bodyPr wrap="square" lIns="0" tIns="0" rIns="0" bIns="0" rtlCol="0" anchor="ctr"/>
          <a:lstStyle/>
          <a:p>
            <a:pPr indent="0" marL="0">
              <a:buNone/>
            </a:pPr>
            <a:r>
              <a:rPr lang="en-US" sz="900" i="1" dirty="0">
                <a:solidFill>
                  <a:srgbClr val="C9A4A9"/>
                </a:solidFill>
                <a:latin typeface="Calibri" pitchFamily="34" charset="0"/>
                <a:ea typeface="Calibri" pitchFamily="34" charset="-122"/>
                <a:cs typeface="Calibri" pitchFamily="34" charset="-120"/>
              </a:rPr>
              <a:t>CHAPTER 8 · HOW THE LAND BECOMES SACRED</a:t>
            </a:r>
            <a:endParaRPr lang="en-US" sz="900" dirty="0"/>
          </a:p>
        </p:txBody>
      </p:sp>
      <p:sp>
        <p:nvSpPr>
          <p:cNvPr id="22" name="Text 16"/>
          <p:cNvSpPr/>
          <p:nvPr/>
        </p:nvSpPr>
        <p:spPr>
          <a:xfrm>
            <a:off x="11414455" y="6419088"/>
            <a:ext cx="548640" cy="274320"/>
          </a:xfrm>
          <a:prstGeom prst="rect">
            <a:avLst/>
          </a:prstGeom>
          <a:noFill/>
          <a:ln/>
        </p:spPr>
        <p:txBody>
          <a:bodyPr wrap="square" lIns="0" tIns="0" rIns="0" bIns="0" rtlCol="0" anchor="ctr"/>
          <a:lstStyle/>
          <a:p>
            <a:pPr algn="r" indent="0" marL="0">
              <a:buNone/>
            </a:pPr>
            <a:r>
              <a:rPr lang="en-US" sz="1000" dirty="0">
                <a:solidFill>
                  <a:srgbClr val="D9C7A8"/>
                </a:solidFill>
                <a:latin typeface="Calibri" pitchFamily="34" charset="0"/>
                <a:ea typeface="Calibri" pitchFamily="34" charset="-122"/>
                <a:cs typeface="Calibri" pitchFamily="34" charset="-120"/>
              </a:rPr>
              <a:t>22</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2026-09-01T04:37:15Z</dcterms:created>
  <dcterms:modified xsi:type="dcterms:W3CDTF">2026-09-01T04:37:15Z</dcterms:modified>
</cp:coreProperties>
</file>