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Open with the Ajanta caves or the Iron Pillar image and ask: 'What do you think a golden age looks like?' NEP 2020 emphasises curiosity-led learning, so begin with a question, not a definition. Estimated total time: 8 periods of 40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NEP 2020 shifts focus from rote memorisation to competencies. Share these outcomes at the start and revisit them in the exit ticket. Each outcome maps to a slide cluster: Outcome 1 (slides 4-8, 10), Outcome 2 (9, 11-12), Outcome 3 (13-16), Outcome 4 (17-21).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story aloud. Ask students to predict answers to Dhruv and Bhavisha's questions before revealing the lesson (think-pair-share, 3 minutes). Then introduce the three Big Questions, which frame the whole chapter. Return to them on the last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 Fig. 7.2 on the projector. Ask students to trace each kingdom on a blank outline map of India and label its capital. Reassure Bhavisha's worry: we do not memorise a list, we understand who ruled where and why. Use directions (north, centre, south, northeast) as memory anchors.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Cross-curricular link with Science (corrosion and rusting) and Chemistry in later grades. Ask: why does an iron bicycle rust in a year, but this pillar has stood for centuries? Encourage hypotheses before reading the answer. The pillar is at Mehrauli, Delhi.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flow to teach cause and effect. Ask: what happens when a large empire weakens? Link back to the Kuṣhāṇas from the previous chapter. Note that historians hold various theories on Gupta origins; this is a good moment to show that history is interpretation, not a single fixed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compare the two rulers in a Venn diagram. Emphasise the naming tradition: historians add 'II' to tell rulers apart, and some families still name the first son after the grandfather. Reinforce that this is NOT Chandragupta Maurya, whom students met earlier.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Samudragupta is Chandragupta II's father. Source: the prayāga praśhasti, a pillar inscription at Prayagraj composed by court poet Harisena. Ask the Think About It question: why do kings record achievements on stone? (Permanence, public messaging, legitimacy, legacy.) Note that a court poet is not a neutral witness; link to the source-criticism slide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consolidates the 'Let's Explore' task from the textbook: compile the sources used so far and note what each teaches us. Ask students to add a column: 'How reliable is it? Whose voice do we hear?' Revisit the Grade 6 chapter 'Timeline and Sources of History'.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Fig. 7.8. Ask students to locate present-day states and UTs within the Gupta extent and count them; compare counts across groups and discuss why answers differ (boundaries are approximate). Emphasise the logistics of moving an army: tributary kings supplied provisions.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excerpt aloud (A Record of Buddhistic Kingdoms, translated by J. Legge). Run the textbook activity: students underline key features of the society described, then compare notes in pairs. Expect different interpretations; that is the learning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key higher-order thinking slide for NEP. Ask: is Faxian's picture the whole truth? Whose voice is missing? Introduce 'corroboration' by comparing at least two sources. Handle the chaṇḍāla discussion sensitively: it shows that a golden age was not equally golden for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to Kauṭilya's saptāṅga from the earlier chapter: mitra (ally) is one component. Ask why a ruler would prefer land grants and local rulers over controlling everything centrally. Copper plates are an important primary source found by archaeologists.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 a woman ruler who shaped politics. Explain 'regent' using a school analogy: like an acting principal. Run the art-observation activity on Fig. 7.10, an artist's reimagination (not a source from her time): discuss attire, posture, people around her and the court setting, and what an artist may have guessed.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to the 'need for revenue' idea seen in earlier chapters: an empire needs income to fund its army, administration and culture. Locate Socotra Island in the Arabian Sea on a map. Ask: what does pottery or an inscription in Brahmi script tell us about traders long ago?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cause-and-effect chain to answer Big Question 1. Emphasise that 'classical age' is a label some historians use, not a universal truth. Note the inclusive approach: Gupta rulers followed Viṣhṇu yet patronised Buddhist institutions like Nālandā. Ask students to evaluate the phrase 'golden age' using what they learned from Faxian's chaṇḍāla remark.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Indian Knowledge Systems (IKS) are a NEP 2020 priority. Link with Mathematics and Science: day and night, eclipses, the length of a year. Students can prepare the interview questions activity from the textbook, with one group as Āryabhaṭa and the other as Varāhamihira. Note the modern value of the year is about 365 days 5 h 48 m 45 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Kālidāsa, teach with the Sanskrit-English poem 'Meghadūtam': ask students what message they would send by a cloud. Art integration: sketch the yakṣha's message to the clouds (Fig. 7.14). For Āyurveda, connect to Health and Wellbeing: diet, holistic healing, mind-body-nature. 'Codified' means arranged in an organised, systematic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Figures 7.15 to 7.18 from the textbook or virtual tours of Ajanta. Art integration: students sketch a Gupta sculpture or paint a cave-style scene. For the 'Let's Explore' task, ask them to identify deities from attributes; point out that Gaṅgā and Yamunā are identified by their vāhanas (makara and tortoise).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Big Question 2. Ask students to find each region on the map and note the cultural continuity (temples, learning centres). Highlight Samudragupta's pattern with local kings, which recurs in earlier chapters: defeat, accept rule and tribute, keep the throne.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Fig. 7.19 to place people on a timeline; dates shown are approximate readings of the figure. Then discuss decline: external invasions (Hūṇas) plus internal conflicts. Pose the textbook's cliffhanger: was this the end or a turning point? It leads into the next part of the book. Close with legacy: why do these stories matter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exit ticket to check Big Questions 1-3. NEP 2020 encourages formative, competency-based assessment: self-assessment, peer review, portfolios and projects rather than only tests. Answer key: Q2 Chandragupta II; Q5 1-d, 2-e, 3-b, 4-a, 5-c; Q6 Pallavas ruled parts of present-day Tamil Nadu, Karnataka, Telangana and Andhra Pradesh from Kānchipuram.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2A44"/>
        </a:solidFill>
      </p:bgPr>
    </p:bg>
    <p:spTree>
      <p:nvGrpSpPr>
        <p:cNvPr id="1" name=""/>
        <p:cNvGrpSpPr/>
        <p:nvPr/>
      </p:nvGrpSpPr>
      <p:grpSpPr>
        <a:xfrm>
          <a:off x="0" y="0"/>
          <a:ext cx="0" cy="0"/>
          <a:chOff x="0" y="0"/>
          <a:chExt cx="0" cy="0"/>
        </a:xfrm>
      </p:grpSpPr>
      <p:sp>
        <p:nvSpPr>
          <p:cNvPr id="2" name="Shape 0"/>
          <p:cNvSpPr/>
          <p:nvPr/>
        </p:nvSpPr>
        <p:spPr>
          <a:xfrm>
            <a:off x="6035040" y="640080"/>
            <a:ext cx="2926080" cy="2926080"/>
          </a:xfrm>
          <a:prstGeom prst="ellipse">
            <a:avLst/>
          </a:prstGeom>
          <a:solidFill>
            <a:srgbClr val="D9A441"/>
          </a:solidFill>
          <a:ln w="12700">
            <a:solidFill>
              <a:srgbClr val="D9A441"/>
            </a:solidFill>
            <a:prstDash val="solid"/>
          </a:ln>
        </p:spPr>
      </p:sp>
      <p:sp>
        <p:nvSpPr>
          <p:cNvPr id="3" name="Shape 1"/>
          <p:cNvSpPr/>
          <p:nvPr/>
        </p:nvSpPr>
        <p:spPr>
          <a:xfrm>
            <a:off x="6355080" y="960120"/>
            <a:ext cx="2286000" cy="2286000"/>
          </a:xfrm>
          <a:prstGeom prst="ellipse">
            <a:avLst/>
          </a:prstGeom>
          <a:solidFill>
            <a:srgbClr val="1F2A44"/>
          </a:solidFill>
          <a:ln w="25400">
            <a:solidFill>
              <a:srgbClr val="D9A441"/>
            </a:solidFill>
            <a:prstDash val="solid"/>
          </a:ln>
        </p:spPr>
      </p:sp>
      <p:pic>
        <p:nvPicPr>
          <p:cNvPr id="4" name="Image 0" descr="preencoded.png">    </p:cNvPr>
          <p:cNvPicPr>
            <a:picLocks noChangeAspect="1"/>
          </p:cNvPicPr>
          <p:nvPr/>
        </p:nvPicPr>
        <p:blipFill>
          <a:blip r:embed="rId1"/>
          <a:stretch>
            <a:fillRect/>
          </a:stretch>
        </p:blipFill>
        <p:spPr>
          <a:xfrm>
            <a:off x="6903720" y="1508760"/>
            <a:ext cx="1188720" cy="1188720"/>
          </a:xfrm>
          <a:prstGeom prst="rect">
            <a:avLst/>
          </a:prstGeom>
        </p:spPr>
      </p:pic>
      <p:sp>
        <p:nvSpPr>
          <p:cNvPr id="5" name="Text 2"/>
          <p:cNvSpPr txBox="1"/>
          <p:nvPr/>
        </p:nvSpPr>
        <p:spPr>
          <a:xfrm>
            <a:off x="548640" y="731520"/>
            <a:ext cx="5120640" cy="274320"/>
          </a:xfrm>
          <a:prstGeom prst="rect">
            <a:avLst/>
          </a:prstGeom>
          <a:noFill/>
          <a:ln/>
        </p:spPr>
        <p:txBody>
          <a:bodyPr wrap="square" lIns="0" tIns="0" rIns="0" bIns="0" rtlCol="0" anchor="t"/>
          <a:lstStyle/>
          <a:p>
            <a:pPr indent="0" marL="0">
              <a:buNone/>
            </a:pPr>
            <a:r>
              <a:rPr lang="en-US" sz="1200" b="1" spc="300" kern="0" dirty="0">
                <a:solidFill>
                  <a:srgbClr val="D9A441"/>
                </a:solidFill>
                <a:latin typeface="Calibri" pitchFamily="34" charset="0"/>
                <a:ea typeface="Calibri" pitchFamily="34" charset="-122"/>
                <a:cs typeface="Calibri" pitchFamily="34" charset="-120"/>
              </a:rPr>
              <a:t>CLASS 7  |  HISTORY  |  CHAPTER 7</a:t>
            </a:r>
            <a:endParaRPr lang="en-US" sz="1200" dirty="0"/>
          </a:p>
        </p:txBody>
      </p:sp>
      <p:sp>
        <p:nvSpPr>
          <p:cNvPr id="6" name="Text 3"/>
          <p:cNvSpPr txBox="1"/>
          <p:nvPr/>
        </p:nvSpPr>
        <p:spPr>
          <a:xfrm>
            <a:off x="548640" y="1188720"/>
            <a:ext cx="5303520" cy="16459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The Gupta Era: An Age of Tireless Creativity</a:t>
            </a:r>
            <a:endParaRPr lang="en-US" sz="3400" dirty="0"/>
          </a:p>
        </p:txBody>
      </p:sp>
      <p:sp>
        <p:nvSpPr>
          <p:cNvPr id="7" name="Text 4"/>
          <p:cNvSpPr txBox="1"/>
          <p:nvPr/>
        </p:nvSpPr>
        <p:spPr>
          <a:xfrm>
            <a:off x="548640" y="3017520"/>
            <a:ext cx="5303520" cy="320040"/>
          </a:xfrm>
          <a:prstGeom prst="rect">
            <a:avLst/>
          </a:prstGeom>
          <a:noFill/>
          <a:ln/>
        </p:spPr>
        <p:txBody>
          <a:bodyPr wrap="square" lIns="0" tIns="0" rIns="0" bIns="0" rtlCol="0" anchor="t"/>
          <a:lstStyle/>
          <a:p>
            <a:pPr indent="0" marL="0">
              <a:buNone/>
            </a:pPr>
            <a:r>
              <a:rPr lang="en-US" sz="1500" dirty="0">
                <a:solidFill>
                  <a:srgbClr val="CADCFC"/>
                </a:solidFill>
                <a:latin typeface="Calibri" pitchFamily="34" charset="0"/>
                <a:ea typeface="Calibri" pitchFamily="34" charset="-122"/>
                <a:cs typeface="Calibri" pitchFamily="34" charset="-120"/>
              </a:rPr>
              <a:t>Exploring Society: India and Beyond, Grade 7 Part 1</a:t>
            </a:r>
            <a:endParaRPr lang="en-US" sz="1500" dirty="0"/>
          </a:p>
        </p:txBody>
      </p:sp>
      <p:sp>
        <p:nvSpPr>
          <p:cNvPr id="8" name="Text 5"/>
          <p:cNvSpPr txBox="1"/>
          <p:nvPr/>
        </p:nvSpPr>
        <p:spPr>
          <a:xfrm>
            <a:off x="548640" y="3840480"/>
            <a:ext cx="7680960" cy="457200"/>
          </a:xfrm>
          <a:prstGeom prst="rect">
            <a:avLst/>
          </a:prstGeom>
          <a:noFill/>
          <a:ln/>
        </p:spPr>
        <p:txBody>
          <a:bodyPr wrap="square" lIns="0" tIns="0" rIns="0" bIns="0" rtlCol="0" anchor="t"/>
          <a:lstStyle/>
          <a:p>
            <a:pPr indent="0" marL="0">
              <a:buNone/>
            </a:pPr>
            <a:r>
              <a:rPr lang="en-US" sz="1200" i="1" dirty="0">
                <a:solidFill>
                  <a:srgbClr val="AEB6CC"/>
                </a:solidFill>
                <a:latin typeface="Calibri" pitchFamily="34" charset="0"/>
                <a:ea typeface="Calibri" pitchFamily="34" charset="-122"/>
                <a:cs typeface="Calibri" pitchFamily="34" charset="-120"/>
              </a:rPr>
              <a:t>CBSE  |  Designed in line with NEP 2020 and NCF-SE: competency-based, inquiry-driven, experiential learning</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675120" cy="640080"/>
          </a:xfrm>
          <a:prstGeom prst="rect">
            <a:avLst/>
          </a:prstGeom>
          <a:noFill/>
          <a:ln/>
        </p:spPr>
        <p:txBody>
          <a:bodyPr wrap="square" lIns="0" tIns="0" rIns="0" bIns="0" rtlCol="0" anchor="ctr"/>
          <a:lstStyle/>
          <a:p>
            <a:pPr indent="0" marL="0">
              <a:buNone/>
            </a:pPr>
            <a:r>
              <a:rPr lang="en-US" sz="2600" b="1" dirty="0">
                <a:solidFill>
                  <a:srgbClr val="1F2A44"/>
                </a:solidFill>
                <a:latin typeface="Cambria" pitchFamily="34" charset="0"/>
                <a:ea typeface="Cambria" pitchFamily="34" charset="-122"/>
                <a:cs typeface="Cambria" pitchFamily="34" charset="-120"/>
              </a:rPr>
              <a:t>Learning Outcomes</a:t>
            </a:r>
            <a:endParaRPr lang="en-US" sz="2600" dirty="0"/>
          </a:p>
        </p:txBody>
      </p:sp>
      <p:sp>
        <p:nvSpPr>
          <p:cNvPr id="3" name="Shape 1"/>
          <p:cNvSpPr/>
          <p:nvPr/>
        </p:nvSpPr>
        <p:spPr>
          <a:xfrm>
            <a:off x="7223760" y="411480"/>
            <a:ext cx="1463040" cy="292608"/>
          </a:xfrm>
          <a:prstGeom prst="roundRect">
            <a:avLst>
              <a:gd name="adj" fmla="val 31250"/>
            </a:avLst>
          </a:prstGeom>
          <a:solidFill>
            <a:srgbClr val="FBF1D9"/>
          </a:solidFill>
          <a:ln w="12700">
            <a:solidFill>
              <a:srgbClr val="FBF1D9"/>
            </a:solidFill>
            <a:prstDash val="solid"/>
          </a:ln>
        </p:spPr>
      </p:sp>
      <p:sp>
        <p:nvSpPr>
          <p:cNvPr id="4" name="Text 2"/>
          <p:cNvSpPr txBox="1"/>
          <p:nvPr/>
        </p:nvSpPr>
        <p:spPr>
          <a:xfrm>
            <a:off x="7223760" y="411480"/>
            <a:ext cx="1463040" cy="292608"/>
          </a:xfrm>
          <a:prstGeom prst="rect">
            <a:avLst/>
          </a:prstGeom>
          <a:noFill/>
          <a:ln/>
        </p:spPr>
        <p:txBody>
          <a:bodyPr wrap="square" lIns="0" tIns="0" rIns="0" bIns="0" rtlCol="0" anchor="ctr"/>
          <a:lstStyle/>
          <a:p>
            <a:pPr algn="ctr" indent="0" marL="0">
              <a:buNone/>
            </a:pPr>
            <a:r>
              <a:rPr lang="en-US" sz="1000" b="1" dirty="0">
                <a:solidFill>
                  <a:srgbClr val="B5533C"/>
                </a:solidFill>
                <a:latin typeface="Calibri" pitchFamily="34" charset="0"/>
                <a:ea typeface="Calibri" pitchFamily="34" charset="-122"/>
                <a:cs typeface="Calibri" pitchFamily="34" charset="-120"/>
              </a:rPr>
              <a:t>NEP: COMPETENCIES</a:t>
            </a:r>
            <a:endParaRPr lang="en-US" sz="1000" dirty="0"/>
          </a:p>
        </p:txBody>
      </p:sp>
      <p:sp>
        <p:nvSpPr>
          <p:cNvPr id="5" name="Text 3"/>
          <p:cNvSpPr txBox="1"/>
          <p:nvPr/>
        </p:nvSpPr>
        <p:spPr>
          <a:xfrm>
            <a:off x="457200" y="4800600"/>
            <a:ext cx="5486400" cy="228600"/>
          </a:xfrm>
          <a:prstGeom prst="rect">
            <a:avLst/>
          </a:prstGeom>
          <a:noFill/>
          <a:ln/>
        </p:spPr>
        <p:txBody>
          <a:bodyPr wrap="square" lIns="0" tIns="0" rIns="0" bIns="0" rtlCol="0" anchor="ctr"/>
          <a:lstStyle/>
          <a:p>
            <a:pPr indent="0" marL="0">
              <a:buNone/>
            </a:pPr>
            <a:r>
              <a:rPr lang="en-US" sz="900" dirty="0">
                <a:solidFill>
                  <a:srgbClr val="6B7280"/>
                </a:solidFill>
                <a:latin typeface="Calibri" pitchFamily="34" charset="0"/>
                <a:ea typeface="Calibri" pitchFamily="34" charset="-122"/>
                <a:cs typeface="Calibri" pitchFamily="34" charset="-120"/>
              </a:rPr>
              <a:t>Class 7 History | Ch. 7: The Gupta Era</a:t>
            </a:r>
            <a:endParaRPr lang="en-US" sz="900" dirty="0"/>
          </a:p>
        </p:txBody>
      </p:sp>
      <p:sp>
        <p:nvSpPr>
          <p:cNvPr id="6" name="Text 4"/>
          <p:cNvSpPr txBox="1"/>
          <p:nvPr/>
        </p:nvSpPr>
        <p:spPr>
          <a:xfrm>
            <a:off x="8138160" y="4800600"/>
            <a:ext cx="548640" cy="228600"/>
          </a:xfrm>
          <a:prstGeom prst="rect">
            <a:avLst/>
          </a:prstGeom>
          <a:noFill/>
          <a:ln/>
        </p:spPr>
        <p:txBody>
          <a:bodyPr wrap="square" lIns="0" tIns="0" rIns="0" bIns="0" rtlCol="0" anchor="ctr"/>
          <a:lstStyle/>
          <a:p>
            <a:pPr algn="r" indent="0" marL="0">
              <a:buNone/>
            </a:pPr>
            <a:r>
              <a:rPr lang="en-US" sz="900" dirty="0">
                <a:solidFill>
                  <a:srgbClr val="6B7280"/>
                </a:solidFill>
                <a:latin typeface="Calibri" pitchFamily="34" charset="0"/>
                <a:ea typeface="Calibri" pitchFamily="34" charset="-122"/>
                <a:cs typeface="Calibri" pitchFamily="34" charset="-120"/>
              </a:rPr>
              <a:t>2</a:t>
            </a:r>
            <a:endParaRPr lang="en-US" sz="900" dirty="0"/>
          </a:p>
        </p:txBody>
      </p:sp>
      <p:sp>
        <p:nvSpPr>
          <p:cNvPr id="8" name="Shape 5"/>
          <p:cNvSpPr/>
          <p:nvPr/>
        </p:nvSpPr>
        <p:spPr>
          <a:xfrm>
            <a:off x="457200" y="1097280"/>
            <a:ext cx="4023360" cy="1371600"/>
          </a:xfrm>
          <a:prstGeom prst="roundRect">
            <a:avLst>
              <a:gd name="adj" fmla="val 5333"/>
            </a:avLst>
          </a:prstGeom>
          <a:solidFill>
            <a:srgbClr val="EEF1F7"/>
          </a:solidFill>
          <a:ln w="12700">
            <a:solidFill>
              <a:srgbClr val="EEF1F7"/>
            </a:solidFill>
            <a:prstDash val="solid"/>
          </a:ln>
        </p:spPr>
      </p:sp>
      <p:sp>
        <p:nvSpPr>
          <p:cNvPr id="9" name="Shape 6"/>
          <p:cNvSpPr/>
          <p:nvPr/>
        </p:nvSpPr>
        <p:spPr>
          <a:xfrm>
            <a:off x="640080" y="1325880"/>
            <a:ext cx="594360" cy="594360"/>
          </a:xfrm>
          <a:prstGeom prst="ellipse">
            <a:avLst/>
          </a:prstGeom>
          <a:solidFill>
            <a:srgbClr val="1F2A44"/>
          </a:solidFill>
          <a:ln w="12700">
            <a:solidFill>
              <a:srgbClr val="1F2A44"/>
            </a:solidFill>
            <a:prstDash val="solid"/>
          </a:ln>
        </p:spPr>
      </p:sp>
      <p:pic>
        <p:nvPicPr>
          <p:cNvPr id="10" name="Image 0" descr="preencoded.png">    </p:cNvPr>
          <p:cNvPicPr>
            <a:picLocks noChangeAspect="1"/>
          </p:cNvPicPr>
          <p:nvPr/>
        </p:nvPicPr>
        <p:blipFill>
          <a:blip r:embed="rId1"/>
          <a:stretch>
            <a:fillRect/>
          </a:stretch>
        </p:blipFill>
        <p:spPr>
          <a:xfrm>
            <a:off x="788670" y="1474470"/>
            <a:ext cx="297180" cy="297180"/>
          </a:xfrm>
          <a:prstGeom prst="rect">
            <a:avLst/>
          </a:prstGeom>
        </p:spPr>
      </p:pic>
      <p:sp>
        <p:nvSpPr>
          <p:cNvPr id="11" name="Text 7"/>
          <p:cNvSpPr txBox="1"/>
          <p:nvPr/>
        </p:nvSpPr>
        <p:spPr>
          <a:xfrm>
            <a:off x="1417320" y="1280160"/>
            <a:ext cx="2926080" cy="320040"/>
          </a:xfrm>
          <a:prstGeom prst="rect">
            <a:avLst/>
          </a:prstGeom>
          <a:noFill/>
          <a:ln/>
        </p:spPr>
        <p:txBody>
          <a:bodyPr wrap="square" lIns="0" tIns="0" rIns="0" bIns="0" rtlCol="0" anchor="t"/>
          <a:lstStyle/>
          <a:p>
            <a:pPr indent="0" marL="0">
              <a:buNone/>
            </a:pPr>
            <a:r>
              <a:rPr lang="en-US" sz="1500" b="1" dirty="0">
                <a:solidFill>
                  <a:srgbClr val="1F2A44"/>
                </a:solidFill>
                <a:latin typeface="Calibri" pitchFamily="34" charset="0"/>
                <a:ea typeface="Calibri" pitchFamily="34" charset="-122"/>
                <a:cs typeface="Calibri" pitchFamily="34" charset="-120"/>
              </a:rPr>
              <a:t>Locate and describe</a:t>
            </a:r>
            <a:endParaRPr lang="en-US" sz="1500" dirty="0"/>
          </a:p>
        </p:txBody>
      </p:sp>
      <p:sp>
        <p:nvSpPr>
          <p:cNvPr id="12" name="Text 8"/>
          <p:cNvSpPr txBox="1"/>
          <p:nvPr/>
        </p:nvSpPr>
        <p:spPr>
          <a:xfrm>
            <a:off x="1417320" y="1627632"/>
            <a:ext cx="2926080" cy="777240"/>
          </a:xfrm>
          <a:prstGeom prst="rect">
            <a:avLst/>
          </a:prstGeom>
          <a:noFill/>
          <a:ln/>
        </p:spPr>
        <p:txBody>
          <a:bodyPr wrap="square" lIns="0" tIns="0" rIns="0" bIns="0" rtlCol="0" anchor="t"/>
          <a:lstStyle/>
          <a:p>
            <a:pPr indent="0" marL="0">
              <a:buNone/>
            </a:pPr>
            <a:r>
              <a:rPr lang="en-US" sz="1200" dirty="0">
                <a:solidFill>
                  <a:srgbClr val="2B2B2B"/>
                </a:solidFill>
                <a:latin typeface="Calibri" pitchFamily="34" charset="0"/>
                <a:ea typeface="Calibri" pitchFamily="34" charset="-122"/>
                <a:cs typeface="Calibri" pitchFamily="34" charset="-120"/>
              </a:rPr>
              <a:t>Identify the Guptas, their extent and capital, and other kingdoms of 3rd to 6th century CE.</a:t>
            </a:r>
            <a:endParaRPr lang="en-US" sz="1200" dirty="0"/>
          </a:p>
        </p:txBody>
      </p:sp>
      <p:sp>
        <p:nvSpPr>
          <p:cNvPr id="13" name="Shape 9"/>
          <p:cNvSpPr/>
          <p:nvPr/>
        </p:nvSpPr>
        <p:spPr>
          <a:xfrm>
            <a:off x="4663440" y="1097280"/>
            <a:ext cx="4023360" cy="1371600"/>
          </a:xfrm>
          <a:prstGeom prst="roundRect">
            <a:avLst>
              <a:gd name="adj" fmla="val 5333"/>
            </a:avLst>
          </a:prstGeom>
          <a:solidFill>
            <a:srgbClr val="EEF1F7"/>
          </a:solidFill>
          <a:ln w="12700">
            <a:solidFill>
              <a:srgbClr val="EEF1F7"/>
            </a:solidFill>
            <a:prstDash val="solid"/>
          </a:ln>
        </p:spPr>
      </p:sp>
      <p:sp>
        <p:nvSpPr>
          <p:cNvPr id="14" name="Shape 10"/>
          <p:cNvSpPr/>
          <p:nvPr/>
        </p:nvSpPr>
        <p:spPr>
          <a:xfrm>
            <a:off x="4846320" y="1325880"/>
            <a:ext cx="594360" cy="594360"/>
          </a:xfrm>
          <a:prstGeom prst="ellipse">
            <a:avLst/>
          </a:prstGeom>
          <a:solidFill>
            <a:srgbClr val="1F2A44"/>
          </a:solidFill>
          <a:ln w="12700">
            <a:solidFill>
              <a:srgbClr val="1F2A44"/>
            </a:solidFill>
            <a:prstDash val="solid"/>
          </a:ln>
        </p:spPr>
      </p:sp>
      <p:pic>
        <p:nvPicPr>
          <p:cNvPr id="15" name="Image 1" descr="preencoded.png">    </p:cNvPr>
          <p:cNvPicPr>
            <a:picLocks noChangeAspect="1"/>
          </p:cNvPicPr>
          <p:nvPr/>
        </p:nvPicPr>
        <p:blipFill>
          <a:blip r:embed="rId2"/>
          <a:stretch>
            <a:fillRect/>
          </a:stretch>
        </p:blipFill>
        <p:spPr>
          <a:xfrm>
            <a:off x="4994910" y="1474470"/>
            <a:ext cx="297180" cy="297180"/>
          </a:xfrm>
          <a:prstGeom prst="rect">
            <a:avLst/>
          </a:prstGeom>
        </p:spPr>
      </p:pic>
      <p:sp>
        <p:nvSpPr>
          <p:cNvPr id="16" name="Text 11"/>
          <p:cNvSpPr txBox="1"/>
          <p:nvPr/>
        </p:nvSpPr>
        <p:spPr>
          <a:xfrm>
            <a:off x="5623560" y="1280160"/>
            <a:ext cx="2926080" cy="320040"/>
          </a:xfrm>
          <a:prstGeom prst="rect">
            <a:avLst/>
          </a:prstGeom>
          <a:noFill/>
          <a:ln/>
        </p:spPr>
        <p:txBody>
          <a:bodyPr wrap="square" lIns="0" tIns="0" rIns="0" bIns="0" rtlCol="0" anchor="t"/>
          <a:lstStyle/>
          <a:p>
            <a:pPr indent="0" marL="0">
              <a:buNone/>
            </a:pPr>
            <a:r>
              <a:rPr lang="en-US" sz="1500" b="1" dirty="0">
                <a:solidFill>
                  <a:srgbClr val="1F2A44"/>
                </a:solidFill>
                <a:latin typeface="Calibri" pitchFamily="34" charset="0"/>
                <a:ea typeface="Calibri" pitchFamily="34" charset="-122"/>
                <a:cs typeface="Calibri" pitchFamily="34" charset="-120"/>
              </a:rPr>
              <a:t>Analyse sources</a:t>
            </a:r>
            <a:endParaRPr lang="en-US" sz="1500" dirty="0"/>
          </a:p>
        </p:txBody>
      </p:sp>
      <p:sp>
        <p:nvSpPr>
          <p:cNvPr id="17" name="Text 12"/>
          <p:cNvSpPr txBox="1"/>
          <p:nvPr/>
        </p:nvSpPr>
        <p:spPr>
          <a:xfrm>
            <a:off x="5623560" y="1627632"/>
            <a:ext cx="2926080" cy="777240"/>
          </a:xfrm>
          <a:prstGeom prst="rect">
            <a:avLst/>
          </a:prstGeom>
          <a:noFill/>
          <a:ln/>
        </p:spPr>
        <p:txBody>
          <a:bodyPr wrap="square" lIns="0" tIns="0" rIns="0" bIns="0" rtlCol="0" anchor="t"/>
          <a:lstStyle/>
          <a:p>
            <a:pPr indent="0" marL="0">
              <a:buNone/>
            </a:pPr>
            <a:r>
              <a:rPr lang="en-US" sz="1200" dirty="0">
                <a:solidFill>
                  <a:srgbClr val="2B2B2B"/>
                </a:solidFill>
                <a:latin typeface="Calibri" pitchFamily="34" charset="0"/>
                <a:ea typeface="Calibri" pitchFamily="34" charset="-122"/>
                <a:cs typeface="Calibri" pitchFamily="34" charset="-120"/>
              </a:rPr>
              <a:t>Use inscriptions, coins, texts and travelogues to draw evidence-based conclusions.</a:t>
            </a:r>
            <a:endParaRPr lang="en-US" sz="1200" dirty="0"/>
          </a:p>
        </p:txBody>
      </p:sp>
      <p:sp>
        <p:nvSpPr>
          <p:cNvPr id="18" name="Shape 13"/>
          <p:cNvSpPr/>
          <p:nvPr/>
        </p:nvSpPr>
        <p:spPr>
          <a:xfrm>
            <a:off x="457200" y="2651760"/>
            <a:ext cx="4023360" cy="1371600"/>
          </a:xfrm>
          <a:prstGeom prst="roundRect">
            <a:avLst>
              <a:gd name="adj" fmla="val 5333"/>
            </a:avLst>
          </a:prstGeom>
          <a:solidFill>
            <a:srgbClr val="EEF1F7"/>
          </a:solidFill>
          <a:ln w="12700">
            <a:solidFill>
              <a:srgbClr val="EEF1F7"/>
            </a:solidFill>
            <a:prstDash val="solid"/>
          </a:ln>
        </p:spPr>
      </p:sp>
      <p:sp>
        <p:nvSpPr>
          <p:cNvPr id="19" name="Shape 14"/>
          <p:cNvSpPr/>
          <p:nvPr/>
        </p:nvSpPr>
        <p:spPr>
          <a:xfrm>
            <a:off x="640080" y="2880360"/>
            <a:ext cx="594360" cy="594360"/>
          </a:xfrm>
          <a:prstGeom prst="ellipse">
            <a:avLst/>
          </a:prstGeom>
          <a:solidFill>
            <a:srgbClr val="1F2A44"/>
          </a:solidFill>
          <a:ln w="12700">
            <a:solidFill>
              <a:srgbClr val="1F2A44"/>
            </a:solidFill>
            <a:prstDash val="solid"/>
          </a:ln>
        </p:spPr>
      </p:sp>
      <p:pic>
        <p:nvPicPr>
          <p:cNvPr id="20" name="Image 2" descr="preencoded.png">    </p:cNvPr>
          <p:cNvPicPr>
            <a:picLocks noChangeAspect="1"/>
          </p:cNvPicPr>
          <p:nvPr/>
        </p:nvPicPr>
        <p:blipFill>
          <a:blip r:embed="rId3"/>
          <a:stretch>
            <a:fillRect/>
          </a:stretch>
        </p:blipFill>
        <p:spPr>
          <a:xfrm>
            <a:off x="788670" y="3028950"/>
            <a:ext cx="297180" cy="297180"/>
          </a:xfrm>
          <a:prstGeom prst="rect">
            <a:avLst/>
          </a:prstGeom>
        </p:spPr>
      </p:pic>
      <p:sp>
        <p:nvSpPr>
          <p:cNvPr id="21" name="Text 15"/>
          <p:cNvSpPr txBox="1"/>
          <p:nvPr/>
        </p:nvSpPr>
        <p:spPr>
          <a:xfrm>
            <a:off x="1417320" y="2834640"/>
            <a:ext cx="2926080" cy="320040"/>
          </a:xfrm>
          <a:prstGeom prst="rect">
            <a:avLst/>
          </a:prstGeom>
          <a:noFill/>
          <a:ln/>
        </p:spPr>
        <p:txBody>
          <a:bodyPr wrap="square" lIns="0" tIns="0" rIns="0" bIns="0" rtlCol="0" anchor="t"/>
          <a:lstStyle/>
          <a:p>
            <a:pPr indent="0" marL="0">
              <a:buNone/>
            </a:pPr>
            <a:r>
              <a:rPr lang="en-US" sz="1500" b="1" dirty="0">
                <a:solidFill>
                  <a:srgbClr val="1F2A44"/>
                </a:solidFill>
                <a:latin typeface="Calibri" pitchFamily="34" charset="0"/>
                <a:ea typeface="Calibri" pitchFamily="34" charset="-122"/>
                <a:cs typeface="Calibri" pitchFamily="34" charset="-120"/>
              </a:rPr>
              <a:t>Explain governance</a:t>
            </a:r>
            <a:endParaRPr lang="en-US" sz="1500" dirty="0"/>
          </a:p>
        </p:txBody>
      </p:sp>
      <p:sp>
        <p:nvSpPr>
          <p:cNvPr id="22" name="Text 16"/>
          <p:cNvSpPr txBox="1"/>
          <p:nvPr/>
        </p:nvSpPr>
        <p:spPr>
          <a:xfrm>
            <a:off x="1417320" y="3182112"/>
            <a:ext cx="2926080" cy="777240"/>
          </a:xfrm>
          <a:prstGeom prst="rect">
            <a:avLst/>
          </a:prstGeom>
          <a:noFill/>
          <a:ln/>
        </p:spPr>
        <p:txBody>
          <a:bodyPr wrap="square" lIns="0" tIns="0" rIns="0" bIns="0" rtlCol="0" anchor="t"/>
          <a:lstStyle/>
          <a:p>
            <a:pPr indent="0" marL="0">
              <a:buNone/>
            </a:pPr>
            <a:r>
              <a:rPr lang="en-US" sz="1200" dirty="0">
                <a:solidFill>
                  <a:srgbClr val="2B2B2B"/>
                </a:solidFill>
                <a:latin typeface="Calibri" pitchFamily="34" charset="0"/>
                <a:ea typeface="Calibri" pitchFamily="34" charset="-122"/>
                <a:cs typeface="Calibri" pitchFamily="34" charset="-120"/>
              </a:rPr>
              <a:t>Explain how the Guptas expanded, ruled and traded, and why the age is called 'classical'.</a:t>
            </a:r>
            <a:endParaRPr lang="en-US" sz="1200" dirty="0"/>
          </a:p>
        </p:txBody>
      </p:sp>
      <p:sp>
        <p:nvSpPr>
          <p:cNvPr id="23" name="Shape 17"/>
          <p:cNvSpPr/>
          <p:nvPr/>
        </p:nvSpPr>
        <p:spPr>
          <a:xfrm>
            <a:off x="4663440" y="2651760"/>
            <a:ext cx="4023360" cy="1371600"/>
          </a:xfrm>
          <a:prstGeom prst="roundRect">
            <a:avLst>
              <a:gd name="adj" fmla="val 5333"/>
            </a:avLst>
          </a:prstGeom>
          <a:solidFill>
            <a:srgbClr val="EEF1F7"/>
          </a:solidFill>
          <a:ln w="12700">
            <a:solidFill>
              <a:srgbClr val="EEF1F7"/>
            </a:solidFill>
            <a:prstDash val="solid"/>
          </a:ln>
        </p:spPr>
      </p:sp>
      <p:sp>
        <p:nvSpPr>
          <p:cNvPr id="24" name="Shape 18"/>
          <p:cNvSpPr/>
          <p:nvPr/>
        </p:nvSpPr>
        <p:spPr>
          <a:xfrm>
            <a:off x="4846320" y="2880360"/>
            <a:ext cx="594360" cy="594360"/>
          </a:xfrm>
          <a:prstGeom prst="ellipse">
            <a:avLst/>
          </a:prstGeom>
          <a:solidFill>
            <a:srgbClr val="1F2A44"/>
          </a:solidFill>
          <a:ln w="12700">
            <a:solidFill>
              <a:srgbClr val="1F2A44"/>
            </a:solidFill>
            <a:prstDash val="solid"/>
          </a:ln>
        </p:spPr>
      </p:sp>
      <p:pic>
        <p:nvPicPr>
          <p:cNvPr id="25" name="Image 3" descr="preencoded.png">    </p:cNvPr>
          <p:cNvPicPr>
            <a:picLocks noChangeAspect="1"/>
          </p:cNvPicPr>
          <p:nvPr/>
        </p:nvPicPr>
        <p:blipFill>
          <a:blip r:embed="rId4"/>
          <a:stretch>
            <a:fillRect/>
          </a:stretch>
        </p:blipFill>
        <p:spPr>
          <a:xfrm>
            <a:off x="4994910" y="3028950"/>
            <a:ext cx="297180" cy="297180"/>
          </a:xfrm>
          <a:prstGeom prst="rect">
            <a:avLst/>
          </a:prstGeom>
        </p:spPr>
      </p:pic>
      <p:sp>
        <p:nvSpPr>
          <p:cNvPr id="26" name="Text 19"/>
          <p:cNvSpPr txBox="1"/>
          <p:nvPr/>
        </p:nvSpPr>
        <p:spPr>
          <a:xfrm>
            <a:off x="5623560" y="2834640"/>
            <a:ext cx="2926080" cy="320040"/>
          </a:xfrm>
          <a:prstGeom prst="rect">
            <a:avLst/>
          </a:prstGeom>
          <a:noFill/>
          <a:ln/>
        </p:spPr>
        <p:txBody>
          <a:bodyPr wrap="square" lIns="0" tIns="0" rIns="0" bIns="0" rtlCol="0" anchor="t"/>
          <a:lstStyle/>
          <a:p>
            <a:pPr indent="0" marL="0">
              <a:buNone/>
            </a:pPr>
            <a:r>
              <a:rPr lang="en-US" sz="1500" b="1" dirty="0">
                <a:solidFill>
                  <a:srgbClr val="1F2A44"/>
                </a:solidFill>
                <a:latin typeface="Calibri" pitchFamily="34" charset="0"/>
                <a:ea typeface="Calibri" pitchFamily="34" charset="-122"/>
                <a:cs typeface="Calibri" pitchFamily="34" charset="-120"/>
              </a:rPr>
              <a:t>Appreciate contributions</a:t>
            </a:r>
            <a:endParaRPr lang="en-US" sz="1500" dirty="0"/>
          </a:p>
        </p:txBody>
      </p:sp>
      <p:sp>
        <p:nvSpPr>
          <p:cNvPr id="27" name="Text 20"/>
          <p:cNvSpPr txBox="1"/>
          <p:nvPr/>
        </p:nvSpPr>
        <p:spPr>
          <a:xfrm>
            <a:off x="5623560" y="3182112"/>
            <a:ext cx="2926080" cy="777240"/>
          </a:xfrm>
          <a:prstGeom prst="rect">
            <a:avLst/>
          </a:prstGeom>
          <a:noFill/>
          <a:ln/>
        </p:spPr>
        <p:txBody>
          <a:bodyPr wrap="square" lIns="0" tIns="0" rIns="0" bIns="0" rtlCol="0" anchor="t"/>
          <a:lstStyle/>
          <a:p>
            <a:pPr indent="0" marL="0">
              <a:buNone/>
            </a:pPr>
            <a:r>
              <a:rPr lang="en-US" sz="1200" dirty="0">
                <a:solidFill>
                  <a:srgbClr val="2B2B2B"/>
                </a:solidFill>
                <a:latin typeface="Calibri" pitchFamily="34" charset="0"/>
                <a:ea typeface="Calibri" pitchFamily="34" charset="-122"/>
                <a:cs typeface="Calibri" pitchFamily="34" charset="-120"/>
              </a:rPr>
              <a:t>Connect Gupta science, literature and art to what we learn and see around us today.</a:t>
            </a:r>
            <a:endParaRPr lang="en-US" sz="1200" dirty="0"/>
          </a:p>
        </p:txBody>
      </p:sp>
      <p:sp>
        <p:nvSpPr>
          <p:cNvPr id="28" name="Shape 21"/>
          <p:cNvSpPr/>
          <p:nvPr/>
        </p:nvSpPr>
        <p:spPr>
          <a:xfrm>
            <a:off x="457200" y="4251960"/>
            <a:ext cx="8138160" cy="411480"/>
          </a:xfrm>
          <a:prstGeom prst="roundRect">
            <a:avLst>
              <a:gd name="adj" fmla="val 17778"/>
            </a:avLst>
          </a:prstGeom>
          <a:solidFill>
            <a:srgbClr val="FBF1D9"/>
          </a:solidFill>
          <a:ln w="12700">
            <a:solidFill>
              <a:srgbClr val="FBF1D9"/>
            </a:solidFill>
            <a:prstDash val="solid"/>
          </a:ln>
        </p:spPr>
      </p:sp>
      <p:sp>
        <p:nvSpPr>
          <p:cNvPr id="29" name="Text 22"/>
          <p:cNvSpPr txBox="1"/>
          <p:nvPr/>
        </p:nvSpPr>
        <p:spPr>
          <a:xfrm>
            <a:off x="640080" y="4251960"/>
            <a:ext cx="7772400" cy="411480"/>
          </a:xfrm>
          <a:prstGeom prst="rect">
            <a:avLst/>
          </a:prstGeom>
          <a:noFill/>
          <a:ln/>
        </p:spPr>
        <p:txBody>
          <a:bodyPr wrap="square" lIns="0" tIns="0" rIns="0" bIns="0" rtlCol="0" anchor="ctr"/>
          <a:lstStyle/>
          <a:p>
            <a:pPr indent="0" marL="0">
              <a:buNone/>
            </a:pPr>
            <a:r>
              <a:rPr lang="en-US" sz="1200" i="1" dirty="0">
                <a:solidFill>
                  <a:srgbClr val="B5533C"/>
                </a:solidFill>
                <a:latin typeface="Calibri" pitchFamily="34" charset="0"/>
                <a:ea typeface="Calibri" pitchFamily="34" charset="-122"/>
                <a:cs typeface="Calibri" pitchFamily="34" charset="-120"/>
              </a:rPr>
              <a:t>Skills practised: critical thinking, source analysis, map reading, communication, collaboration</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675120" cy="640080"/>
          </a:xfrm>
          <a:prstGeom prst="rect">
            <a:avLst/>
          </a:prstGeom>
          <a:noFill/>
          <a:ln/>
        </p:spPr>
        <p:txBody>
          <a:bodyPr wrap="square" lIns="0" tIns="0" rIns="0" bIns="0" rtlCol="0" anchor="ctr"/>
          <a:lstStyle/>
          <a:p>
            <a:pPr indent="0" marL="0">
              <a:buNone/>
            </a:pPr>
            <a:r>
              <a:rPr lang="en-US" sz="2600" b="1" dirty="0">
                <a:solidFill>
                  <a:srgbClr val="1F2A44"/>
                </a:solidFill>
                <a:latin typeface="Cambria" pitchFamily="34" charset="0"/>
                <a:ea typeface="Cambria" pitchFamily="34" charset="-122"/>
                <a:cs typeface="Cambria" pitchFamily="34" charset="-120"/>
              </a:rPr>
              <a:t>Step into Itihāsa</a:t>
            </a:r>
            <a:endParaRPr lang="en-US" sz="2600" dirty="0"/>
          </a:p>
        </p:txBody>
      </p:sp>
      <p:sp>
        <p:nvSpPr>
          <p:cNvPr id="3" name="Shape 1"/>
          <p:cNvSpPr/>
          <p:nvPr/>
        </p:nvSpPr>
        <p:spPr>
          <a:xfrm>
            <a:off x="7223760" y="411480"/>
            <a:ext cx="1463040" cy="292608"/>
          </a:xfrm>
          <a:prstGeom prst="roundRect">
            <a:avLst>
              <a:gd name="adj" fmla="val 31250"/>
            </a:avLst>
          </a:prstGeom>
          <a:solidFill>
            <a:srgbClr val="FBF1D9"/>
          </a:solidFill>
          <a:ln w="12700">
            <a:solidFill>
              <a:srgbClr val="FBF1D9"/>
            </a:solidFill>
            <a:prstDash val="solid"/>
          </a:ln>
        </p:spPr>
      </p:sp>
      <p:sp>
        <p:nvSpPr>
          <p:cNvPr id="4" name="Text 2"/>
          <p:cNvSpPr txBox="1"/>
          <p:nvPr/>
        </p:nvSpPr>
        <p:spPr>
          <a:xfrm>
            <a:off x="7223760" y="411480"/>
            <a:ext cx="1463040" cy="292608"/>
          </a:xfrm>
          <a:prstGeom prst="rect">
            <a:avLst/>
          </a:prstGeom>
          <a:noFill/>
          <a:ln/>
        </p:spPr>
        <p:txBody>
          <a:bodyPr wrap="square" lIns="0" tIns="0" rIns="0" bIns="0" rtlCol="0" anchor="ctr"/>
          <a:lstStyle/>
          <a:p>
            <a:pPr algn="ctr" indent="0" marL="0">
              <a:buNone/>
            </a:pPr>
            <a:r>
              <a:rPr lang="en-US" sz="1000" b="1" dirty="0">
                <a:solidFill>
                  <a:srgbClr val="B5533C"/>
                </a:solidFill>
                <a:latin typeface="Calibri" pitchFamily="34" charset="0"/>
                <a:ea typeface="Calibri" pitchFamily="34" charset="-122"/>
                <a:cs typeface="Calibri" pitchFamily="34" charset="-120"/>
              </a:rPr>
              <a:t>HOOK</a:t>
            </a:r>
            <a:endParaRPr lang="en-US" sz="1000" dirty="0"/>
          </a:p>
        </p:txBody>
      </p:sp>
      <p:sp>
        <p:nvSpPr>
          <p:cNvPr id="5" name="Text 3"/>
          <p:cNvSpPr txBox="1"/>
          <p:nvPr/>
        </p:nvSpPr>
        <p:spPr>
          <a:xfrm>
            <a:off x="457200" y="4800600"/>
            <a:ext cx="5486400" cy="228600"/>
          </a:xfrm>
          <a:prstGeom prst="rect">
            <a:avLst/>
          </a:prstGeom>
          <a:noFill/>
          <a:ln/>
        </p:spPr>
        <p:txBody>
          <a:bodyPr wrap="square" lIns="0" tIns="0" rIns="0" bIns="0" rtlCol="0" anchor="ctr"/>
          <a:lstStyle/>
          <a:p>
            <a:pPr indent="0" marL="0">
              <a:buNone/>
            </a:pPr>
            <a:r>
              <a:rPr lang="en-US" sz="900" dirty="0">
                <a:solidFill>
                  <a:srgbClr val="6B7280"/>
                </a:solidFill>
                <a:latin typeface="Calibri" pitchFamily="34" charset="0"/>
                <a:ea typeface="Calibri" pitchFamily="34" charset="-122"/>
                <a:cs typeface="Calibri" pitchFamily="34" charset="-120"/>
              </a:rPr>
              <a:t>Class 7 History | Ch. 7: The Gupta Era</a:t>
            </a:r>
            <a:endParaRPr lang="en-US" sz="900" dirty="0"/>
          </a:p>
        </p:txBody>
      </p:sp>
      <p:sp>
        <p:nvSpPr>
          <p:cNvPr id="6" name="Text 4"/>
          <p:cNvSpPr txBox="1"/>
          <p:nvPr/>
        </p:nvSpPr>
        <p:spPr>
          <a:xfrm>
            <a:off x="8138160" y="4800600"/>
            <a:ext cx="548640" cy="228600"/>
          </a:xfrm>
          <a:prstGeom prst="rect">
            <a:avLst/>
          </a:prstGeom>
          <a:noFill/>
          <a:ln/>
        </p:spPr>
        <p:txBody>
          <a:bodyPr wrap="square" lIns="0" tIns="0" rIns="0" bIns="0" rtlCol="0" anchor="ctr"/>
          <a:lstStyle/>
          <a:p>
            <a:pPr algn="r" indent="0" marL="0">
              <a:buNone/>
            </a:pPr>
            <a:r>
              <a:rPr lang="en-US" sz="900" dirty="0">
                <a:solidFill>
                  <a:srgbClr val="6B7280"/>
                </a:solidFill>
                <a:latin typeface="Calibri" pitchFamily="34" charset="0"/>
                <a:ea typeface="Calibri" pitchFamily="34" charset="-122"/>
                <a:cs typeface="Calibri" pitchFamily="34" charset="-120"/>
              </a:rPr>
              <a:t>3</a:t>
            </a:r>
            <a:endParaRPr lang="en-US" sz="900" dirty="0"/>
          </a:p>
        </p:txBody>
      </p:sp>
      <p:sp>
        <p:nvSpPr>
          <p:cNvPr id="8" name="Shape 5"/>
          <p:cNvSpPr/>
          <p:nvPr/>
        </p:nvSpPr>
        <p:spPr>
          <a:xfrm>
            <a:off x="457200" y="1097280"/>
            <a:ext cx="3931920" cy="3429000"/>
          </a:xfrm>
          <a:prstGeom prst="roundRect">
            <a:avLst>
              <a:gd name="adj" fmla="val 2133"/>
            </a:avLst>
          </a:prstGeom>
          <a:solidFill>
            <a:srgbClr val="EEF1F7"/>
          </a:solidFill>
          <a:ln w="12700">
            <a:solidFill>
              <a:srgbClr val="EEF1F7"/>
            </a:solidFill>
            <a:prstDash val="solid"/>
          </a:ln>
        </p:spPr>
      </p:sp>
      <p:sp>
        <p:nvSpPr>
          <p:cNvPr id="9" name="Shape 6"/>
          <p:cNvSpPr/>
          <p:nvPr/>
        </p:nvSpPr>
        <p:spPr>
          <a:xfrm>
            <a:off x="685800" y="1280160"/>
            <a:ext cx="640080" cy="640080"/>
          </a:xfrm>
          <a:prstGeom prst="ellipse">
            <a:avLst/>
          </a:prstGeom>
          <a:solidFill>
            <a:srgbClr val="1F2A44"/>
          </a:solidFill>
          <a:ln w="12700">
            <a:solidFill>
              <a:srgbClr val="1F2A44"/>
            </a:solidFill>
            <a:prstDash val="solid"/>
          </a:ln>
        </p:spPr>
      </p:sp>
      <p:pic>
        <p:nvPicPr>
          <p:cNvPr id="10" name="Image 0" descr="preencoded.png">    </p:cNvPr>
          <p:cNvPicPr>
            <a:picLocks noChangeAspect="1"/>
          </p:cNvPicPr>
          <p:nvPr/>
        </p:nvPicPr>
        <p:blipFill>
          <a:blip r:embed="rId1"/>
          <a:stretch>
            <a:fillRect/>
          </a:stretch>
        </p:blipFill>
        <p:spPr>
          <a:xfrm>
            <a:off x="845820" y="1440180"/>
            <a:ext cx="320040" cy="320040"/>
          </a:xfrm>
          <a:prstGeom prst="rect">
            <a:avLst/>
          </a:prstGeom>
        </p:spPr>
      </p:pic>
      <p:sp>
        <p:nvSpPr>
          <p:cNvPr id="11" name="Text 7"/>
          <p:cNvSpPr txBox="1"/>
          <p:nvPr/>
        </p:nvSpPr>
        <p:spPr>
          <a:xfrm>
            <a:off x="685800" y="2057400"/>
            <a:ext cx="3474720" cy="914400"/>
          </a:xfrm>
          <a:prstGeom prst="rect">
            <a:avLst/>
          </a:prstGeom>
          <a:noFill/>
          <a:ln/>
        </p:spPr>
        <p:txBody>
          <a:bodyPr wrap="square" lIns="0" tIns="0" rIns="0" bIns="0" rtlCol="0" anchor="t"/>
          <a:lstStyle/>
          <a:p>
            <a:pPr indent="0" marL="0">
              <a:buNone/>
            </a:pPr>
            <a:r>
              <a:rPr lang="en-US" sz="1300" dirty="0">
                <a:solidFill>
                  <a:srgbClr val="2B2B2B"/>
                </a:solidFill>
                <a:latin typeface="Calibri" pitchFamily="34" charset="0"/>
                <a:ea typeface="Calibri" pitchFamily="34" charset="-122"/>
                <a:cs typeface="Calibri" pitchFamily="34" charset="-120"/>
              </a:rPr>
              <a:t>Dhruv and Bhavisha return from the Pāṇḍya kingdom and jump a few centuries ahead in their time machine.</a:t>
            </a:r>
            <a:endParaRPr lang="en-US" sz="1300" dirty="0"/>
          </a:p>
        </p:txBody>
      </p:sp>
      <p:sp>
        <p:nvSpPr>
          <p:cNvPr id="12" name="Text 8"/>
          <p:cNvSpPr txBox="1"/>
          <p:nvPr/>
        </p:nvSpPr>
        <p:spPr>
          <a:xfrm>
            <a:off x="685800" y="2926080"/>
            <a:ext cx="3474720" cy="274320"/>
          </a:xfrm>
          <a:prstGeom prst="rect">
            <a:avLst/>
          </a:prstGeom>
          <a:noFill/>
          <a:ln/>
        </p:spPr>
        <p:txBody>
          <a:bodyPr wrap="square" lIns="0" tIns="0" rIns="0" bIns="0" rtlCol="0" anchor="t"/>
          <a:lstStyle/>
          <a:p>
            <a:pPr indent="0" marL="0">
              <a:buNone/>
            </a:pPr>
            <a:r>
              <a:rPr lang="en-US" sz="1300" b="1" dirty="0">
                <a:solidFill>
                  <a:srgbClr val="1F2A44"/>
                </a:solidFill>
                <a:latin typeface="Calibri" pitchFamily="34" charset="0"/>
                <a:ea typeface="Calibri" pitchFamily="34" charset="-122"/>
                <a:cs typeface="Calibri" pitchFamily="34" charset="-120"/>
              </a:rPr>
              <a:t>They wonder:</a:t>
            </a:r>
            <a:endParaRPr lang="en-US" sz="1300" dirty="0"/>
          </a:p>
        </p:txBody>
      </p:sp>
      <p:sp>
        <p:nvSpPr>
          <p:cNvPr id="13" name="Text 9"/>
          <p:cNvSpPr txBox="1"/>
          <p:nvPr/>
        </p:nvSpPr>
        <p:spPr>
          <a:xfrm>
            <a:off x="685800" y="3200400"/>
            <a:ext cx="3474720" cy="1188720"/>
          </a:xfrm>
          <a:prstGeom prst="rect">
            <a:avLst/>
          </a:prstGeom>
          <a:noFill/>
          <a:ln/>
        </p:spPr>
        <p:txBody>
          <a:bodyPr wrap="square" lIns="0" tIns="0" rIns="0" bIns="0" rtlCol="0" anchor="t"/>
          <a:lstStyle/>
          <a:p>
            <a:pPr marL="342900" indent="-342900">
              <a:spcAft>
                <a:spcPts val="500"/>
              </a:spcAft>
              <a:buSzPct val="100000"/>
              <a:buChar char="•"/>
            </a:pPr>
            <a:r>
              <a:rPr lang="en-US" sz="1250" dirty="0">
                <a:solidFill>
                  <a:srgbClr val="2B2B2B"/>
                </a:solidFill>
                <a:latin typeface="Calibri" pitchFamily="34" charset="0"/>
                <a:ea typeface="Calibri" pitchFamily="34" charset="-122"/>
                <a:cs typeface="Calibri" pitchFamily="34" charset="-120"/>
              </a:rPr>
              <a:t>Will the cities be the same?</a:t>
            </a:r>
            <a:endParaRPr lang="en-US" sz="1250" dirty="0"/>
          </a:p>
          <a:p>
            <a:pPr marL="342900" indent="-342900">
              <a:spcAft>
                <a:spcPts val="500"/>
              </a:spcAft>
              <a:buSzPct val="100000"/>
              <a:buChar char="•"/>
            </a:pPr>
            <a:r>
              <a:rPr lang="en-US" sz="1250" dirty="0">
                <a:solidFill>
                  <a:srgbClr val="2B2B2B"/>
                </a:solidFill>
                <a:latin typeface="Calibri" pitchFamily="34" charset="0"/>
                <a:ea typeface="Calibri" pitchFamily="34" charset="-122"/>
                <a:cs typeface="Calibri" pitchFamily="34" charset="-120"/>
              </a:rPr>
              <a:t>How would society and governance have changed?</a:t>
            </a:r>
            <a:endParaRPr lang="en-US" sz="1250" dirty="0"/>
          </a:p>
          <a:p>
            <a:pPr marL="342900" indent="-342900">
              <a:spcAft>
                <a:spcPts val="500"/>
              </a:spcAft>
              <a:buSzPct val="100000"/>
              <a:buChar char="•"/>
            </a:pPr>
            <a:r>
              <a:rPr lang="en-US" sz="1250" dirty="0">
                <a:solidFill>
                  <a:srgbClr val="2B2B2B"/>
                </a:solidFill>
                <a:latin typeface="Calibri" pitchFamily="34" charset="0"/>
                <a:ea typeface="Calibri" pitchFamily="34" charset="-122"/>
                <a:cs typeface="Calibri" pitchFamily="34" charset="-120"/>
              </a:rPr>
              <a:t>Would there be new literature and art?</a:t>
            </a:r>
            <a:endParaRPr lang="en-US" sz="1250" dirty="0"/>
          </a:p>
        </p:txBody>
      </p:sp>
      <p:sp>
        <p:nvSpPr>
          <p:cNvPr id="14" name="Text 10"/>
          <p:cNvSpPr txBox="1"/>
          <p:nvPr/>
        </p:nvSpPr>
        <p:spPr>
          <a:xfrm>
            <a:off x="4663440" y="1097280"/>
            <a:ext cx="3931920" cy="365760"/>
          </a:xfrm>
          <a:prstGeom prst="rect">
            <a:avLst/>
          </a:prstGeom>
          <a:noFill/>
          <a:ln/>
        </p:spPr>
        <p:txBody>
          <a:bodyPr wrap="square" lIns="0" tIns="0" rIns="0" bIns="0" rtlCol="0" anchor="t"/>
          <a:lstStyle/>
          <a:p>
            <a:pPr indent="0" marL="0">
              <a:buNone/>
            </a:pPr>
            <a:r>
              <a:rPr lang="en-US" sz="1800" b="1" dirty="0">
                <a:solidFill>
                  <a:srgbClr val="B5533C"/>
                </a:solidFill>
                <a:latin typeface="Cambria" pitchFamily="34" charset="0"/>
                <a:ea typeface="Cambria" pitchFamily="34" charset="-122"/>
                <a:cs typeface="Cambria" pitchFamily="34" charset="-120"/>
              </a:rPr>
              <a:t>The Big Questions</a:t>
            </a:r>
            <a:endParaRPr lang="en-US" sz="1800" dirty="0"/>
          </a:p>
        </p:txBody>
      </p:sp>
      <p:sp>
        <p:nvSpPr>
          <p:cNvPr id="15" name="Shape 11"/>
          <p:cNvSpPr/>
          <p:nvPr/>
        </p:nvSpPr>
        <p:spPr>
          <a:xfrm>
            <a:off x="4663440" y="1645920"/>
            <a:ext cx="548640" cy="548640"/>
          </a:xfrm>
          <a:prstGeom prst="ellipse">
            <a:avLst/>
          </a:prstGeom>
          <a:solidFill>
            <a:srgbClr val="D9A441"/>
          </a:solidFill>
          <a:ln w="12700">
            <a:solidFill>
              <a:srgbClr val="D9A441"/>
            </a:solidFill>
            <a:prstDash val="solid"/>
          </a:ln>
        </p:spPr>
      </p:sp>
      <p:sp>
        <p:nvSpPr>
          <p:cNvPr id="16" name="Text 12"/>
          <p:cNvSpPr txBox="1"/>
          <p:nvPr/>
        </p:nvSpPr>
        <p:spPr>
          <a:xfrm>
            <a:off x="4663440" y="1645920"/>
            <a:ext cx="548640" cy="548640"/>
          </a:xfrm>
          <a:prstGeom prst="rect">
            <a:avLst/>
          </a:prstGeom>
          <a:noFill/>
          <a:ln/>
        </p:spPr>
        <p:txBody>
          <a:bodyPr wrap="square" lIns="0" tIns="0" rIns="0" bIns="0" rtlCol="0" anchor="ctr"/>
          <a:lstStyle/>
          <a:p>
            <a:pPr algn="ctr" indent="0" marL="0">
              <a:buNone/>
            </a:pPr>
            <a:r>
              <a:rPr lang="en-US" sz="2000" b="1" dirty="0">
                <a:solidFill>
                  <a:srgbClr val="1F2A44"/>
                </a:solidFill>
                <a:latin typeface="Cambria" pitchFamily="34" charset="0"/>
                <a:ea typeface="Cambria" pitchFamily="34" charset="-122"/>
                <a:cs typeface="Cambria" pitchFamily="34" charset="-120"/>
              </a:rPr>
              <a:t>1</a:t>
            </a:r>
            <a:endParaRPr lang="en-US" sz="2000" dirty="0"/>
          </a:p>
        </p:txBody>
      </p:sp>
      <p:sp>
        <p:nvSpPr>
          <p:cNvPr id="17" name="Text 13"/>
          <p:cNvSpPr txBox="1"/>
          <p:nvPr/>
        </p:nvSpPr>
        <p:spPr>
          <a:xfrm>
            <a:off x="5394960" y="1554480"/>
            <a:ext cx="3200400" cy="777240"/>
          </a:xfrm>
          <a:prstGeom prst="rect">
            <a:avLst/>
          </a:prstGeom>
          <a:noFill/>
          <a:ln/>
        </p:spPr>
        <p:txBody>
          <a:bodyPr wrap="square" lIns="0" tIns="0" rIns="0" bIns="0" rtlCol="0" anchor="ctr"/>
          <a:lstStyle/>
          <a:p>
            <a:pPr indent="0" marL="0">
              <a:buNone/>
            </a:pPr>
            <a:r>
              <a:rPr lang="en-US" sz="1300" dirty="0">
                <a:solidFill>
                  <a:srgbClr val="2B2B2B"/>
                </a:solidFill>
                <a:latin typeface="Calibri" pitchFamily="34" charset="0"/>
                <a:ea typeface="Calibri" pitchFamily="34" charset="-122"/>
                <a:cs typeface="Calibri" pitchFamily="34" charset="-120"/>
              </a:rPr>
              <a:t>Who were the Guptas? Why is their period called the 'classical age'?</a:t>
            </a:r>
            <a:endParaRPr lang="en-US" sz="1300" dirty="0"/>
          </a:p>
        </p:txBody>
      </p:sp>
      <p:sp>
        <p:nvSpPr>
          <p:cNvPr id="18" name="Shape 14"/>
          <p:cNvSpPr/>
          <p:nvPr/>
        </p:nvSpPr>
        <p:spPr>
          <a:xfrm>
            <a:off x="4663440" y="2651760"/>
            <a:ext cx="548640" cy="548640"/>
          </a:xfrm>
          <a:prstGeom prst="ellipse">
            <a:avLst/>
          </a:prstGeom>
          <a:solidFill>
            <a:srgbClr val="D9A441"/>
          </a:solidFill>
          <a:ln w="12700">
            <a:solidFill>
              <a:srgbClr val="D9A441"/>
            </a:solidFill>
            <a:prstDash val="solid"/>
          </a:ln>
        </p:spPr>
      </p:sp>
      <p:sp>
        <p:nvSpPr>
          <p:cNvPr id="19" name="Text 15"/>
          <p:cNvSpPr txBox="1"/>
          <p:nvPr/>
        </p:nvSpPr>
        <p:spPr>
          <a:xfrm>
            <a:off x="4663440" y="2651760"/>
            <a:ext cx="548640" cy="548640"/>
          </a:xfrm>
          <a:prstGeom prst="rect">
            <a:avLst/>
          </a:prstGeom>
          <a:noFill/>
          <a:ln/>
        </p:spPr>
        <p:txBody>
          <a:bodyPr wrap="square" lIns="0" tIns="0" rIns="0" bIns="0" rtlCol="0" anchor="ctr"/>
          <a:lstStyle/>
          <a:p>
            <a:pPr algn="ctr" indent="0" marL="0">
              <a:buNone/>
            </a:pPr>
            <a:r>
              <a:rPr lang="en-US" sz="2000" b="1" dirty="0">
                <a:solidFill>
                  <a:srgbClr val="1F2A44"/>
                </a:solidFill>
                <a:latin typeface="Cambria" pitchFamily="34" charset="0"/>
                <a:ea typeface="Cambria" pitchFamily="34" charset="-122"/>
                <a:cs typeface="Cambria" pitchFamily="34" charset="-120"/>
              </a:rPr>
              <a:t>2</a:t>
            </a:r>
            <a:endParaRPr lang="en-US" sz="2000" dirty="0"/>
          </a:p>
        </p:txBody>
      </p:sp>
      <p:sp>
        <p:nvSpPr>
          <p:cNvPr id="20" name="Text 16"/>
          <p:cNvSpPr txBox="1"/>
          <p:nvPr/>
        </p:nvSpPr>
        <p:spPr>
          <a:xfrm>
            <a:off x="5394960" y="2560320"/>
            <a:ext cx="3200400" cy="777240"/>
          </a:xfrm>
          <a:prstGeom prst="rect">
            <a:avLst/>
          </a:prstGeom>
          <a:noFill/>
          <a:ln/>
        </p:spPr>
        <p:txBody>
          <a:bodyPr wrap="square" lIns="0" tIns="0" rIns="0" bIns="0" rtlCol="0" anchor="ctr"/>
          <a:lstStyle/>
          <a:p>
            <a:pPr indent="0" marL="0">
              <a:buNone/>
            </a:pPr>
            <a:r>
              <a:rPr lang="en-US" sz="1300" dirty="0">
                <a:solidFill>
                  <a:srgbClr val="2B2B2B"/>
                </a:solidFill>
                <a:latin typeface="Calibri" pitchFamily="34" charset="0"/>
                <a:ea typeface="Calibri" pitchFamily="34" charset="-122"/>
                <a:cs typeface="Calibri" pitchFamily="34" charset="-120"/>
              </a:rPr>
              <a:t>What was happening in the rest of the subcontinent at this time?</a:t>
            </a:r>
            <a:endParaRPr lang="en-US" sz="1300" dirty="0"/>
          </a:p>
        </p:txBody>
      </p:sp>
      <p:sp>
        <p:nvSpPr>
          <p:cNvPr id="21" name="Shape 17"/>
          <p:cNvSpPr/>
          <p:nvPr/>
        </p:nvSpPr>
        <p:spPr>
          <a:xfrm>
            <a:off x="4663440" y="3657600"/>
            <a:ext cx="548640" cy="548640"/>
          </a:xfrm>
          <a:prstGeom prst="ellipse">
            <a:avLst/>
          </a:prstGeom>
          <a:solidFill>
            <a:srgbClr val="D9A441"/>
          </a:solidFill>
          <a:ln w="12700">
            <a:solidFill>
              <a:srgbClr val="D9A441"/>
            </a:solidFill>
            <a:prstDash val="solid"/>
          </a:ln>
        </p:spPr>
      </p:sp>
      <p:sp>
        <p:nvSpPr>
          <p:cNvPr id="22" name="Text 18"/>
          <p:cNvSpPr txBox="1"/>
          <p:nvPr/>
        </p:nvSpPr>
        <p:spPr>
          <a:xfrm>
            <a:off x="4663440" y="3657600"/>
            <a:ext cx="548640" cy="548640"/>
          </a:xfrm>
          <a:prstGeom prst="rect">
            <a:avLst/>
          </a:prstGeom>
          <a:noFill/>
          <a:ln/>
        </p:spPr>
        <p:txBody>
          <a:bodyPr wrap="square" lIns="0" tIns="0" rIns="0" bIns="0" rtlCol="0" anchor="ctr"/>
          <a:lstStyle/>
          <a:p>
            <a:pPr algn="ctr" indent="0" marL="0">
              <a:buNone/>
            </a:pPr>
            <a:r>
              <a:rPr lang="en-US" sz="2000" b="1" dirty="0">
                <a:solidFill>
                  <a:srgbClr val="1F2A44"/>
                </a:solidFill>
                <a:latin typeface="Cambria" pitchFamily="34" charset="0"/>
                <a:ea typeface="Cambria" pitchFamily="34" charset="-122"/>
                <a:cs typeface="Cambria" pitchFamily="34" charset="-120"/>
              </a:rPr>
              <a:t>3</a:t>
            </a:r>
            <a:endParaRPr lang="en-US" sz="2000" dirty="0"/>
          </a:p>
        </p:txBody>
      </p:sp>
      <p:sp>
        <p:nvSpPr>
          <p:cNvPr id="23" name="Text 19"/>
          <p:cNvSpPr txBox="1"/>
          <p:nvPr/>
        </p:nvSpPr>
        <p:spPr>
          <a:xfrm>
            <a:off x="5394960" y="3566160"/>
            <a:ext cx="3200400" cy="777240"/>
          </a:xfrm>
          <a:prstGeom prst="rect">
            <a:avLst/>
          </a:prstGeom>
          <a:noFill/>
          <a:ln/>
        </p:spPr>
        <p:txBody>
          <a:bodyPr wrap="square" lIns="0" tIns="0" rIns="0" bIns="0" rtlCol="0" anchor="ctr"/>
          <a:lstStyle/>
          <a:p>
            <a:pPr indent="0" marL="0">
              <a:buNone/>
            </a:pPr>
            <a:r>
              <a:rPr lang="en-US" sz="1300" dirty="0">
                <a:solidFill>
                  <a:srgbClr val="2B2B2B"/>
                </a:solidFill>
                <a:latin typeface="Calibri" pitchFamily="34" charset="0"/>
                <a:ea typeface="Calibri" pitchFamily="34" charset="-122"/>
                <a:cs typeface="Calibri" pitchFamily="34" charset="-120"/>
              </a:rPr>
              <a:t>Who were the great figures of this period, and why do their stories matter today?</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675120" cy="640080"/>
          </a:xfrm>
          <a:prstGeom prst="rect">
            <a:avLst/>
          </a:prstGeom>
          <a:noFill/>
          <a:ln/>
        </p:spPr>
        <p:txBody>
          <a:bodyPr wrap="square" lIns="0" tIns="0" rIns="0" bIns="0" rtlCol="0" anchor="ctr"/>
          <a:lstStyle/>
          <a:p>
            <a:pPr indent="0" marL="0">
              <a:buNone/>
            </a:pPr>
            <a:r>
              <a:rPr lang="en-US" sz="2600" b="1" dirty="0">
                <a:solidFill>
                  <a:srgbClr val="1F2A44"/>
                </a:solidFill>
                <a:latin typeface="Cambria" pitchFamily="34" charset="0"/>
                <a:ea typeface="Cambria" pitchFamily="34" charset="-122"/>
                <a:cs typeface="Cambria" pitchFamily="34" charset="-120"/>
              </a:rPr>
              <a:t>Kingdoms of the 3rd to 6th Century CE</a:t>
            </a:r>
            <a:endParaRPr lang="en-US" sz="2600" dirty="0"/>
          </a:p>
        </p:txBody>
      </p:sp>
      <p:sp>
        <p:nvSpPr>
          <p:cNvPr id="3" name="Shape 1"/>
          <p:cNvSpPr/>
          <p:nvPr/>
        </p:nvSpPr>
        <p:spPr>
          <a:xfrm>
            <a:off x="7223760" y="411480"/>
            <a:ext cx="1463040" cy="292608"/>
          </a:xfrm>
          <a:prstGeom prst="roundRect">
            <a:avLst>
              <a:gd name="adj" fmla="val 31250"/>
            </a:avLst>
          </a:prstGeom>
          <a:solidFill>
            <a:srgbClr val="FBF1D9"/>
          </a:solidFill>
          <a:ln w="12700">
            <a:solidFill>
              <a:srgbClr val="FBF1D9"/>
            </a:solidFill>
            <a:prstDash val="solid"/>
          </a:ln>
        </p:spPr>
      </p:sp>
      <p:sp>
        <p:nvSpPr>
          <p:cNvPr id="4" name="Text 2"/>
          <p:cNvSpPr txBox="1"/>
          <p:nvPr/>
        </p:nvSpPr>
        <p:spPr>
          <a:xfrm>
            <a:off x="7223760" y="411480"/>
            <a:ext cx="1463040" cy="292608"/>
          </a:xfrm>
          <a:prstGeom prst="rect">
            <a:avLst/>
          </a:prstGeom>
          <a:noFill/>
          <a:ln/>
        </p:spPr>
        <p:txBody>
          <a:bodyPr wrap="square" lIns="0" tIns="0" rIns="0" bIns="0" rtlCol="0" anchor="ctr"/>
          <a:lstStyle/>
          <a:p>
            <a:pPr algn="ctr" indent="0" marL="0">
              <a:buNone/>
            </a:pPr>
            <a:r>
              <a:rPr lang="en-US" sz="1000" b="1" dirty="0">
                <a:solidFill>
                  <a:srgbClr val="B5533C"/>
                </a:solidFill>
                <a:latin typeface="Calibri" pitchFamily="34" charset="0"/>
                <a:ea typeface="Calibri" pitchFamily="34" charset="-122"/>
                <a:cs typeface="Calibri" pitchFamily="34" charset="-120"/>
              </a:rPr>
              <a:t>MAP WORK</a:t>
            </a:r>
            <a:endParaRPr lang="en-US" sz="1000" dirty="0"/>
          </a:p>
        </p:txBody>
      </p:sp>
      <p:sp>
        <p:nvSpPr>
          <p:cNvPr id="5" name="Text 3"/>
          <p:cNvSpPr txBox="1"/>
          <p:nvPr/>
        </p:nvSpPr>
        <p:spPr>
          <a:xfrm>
            <a:off x="457200" y="4800600"/>
            <a:ext cx="5486400" cy="228600"/>
          </a:xfrm>
          <a:prstGeom prst="rect">
            <a:avLst/>
          </a:prstGeom>
          <a:noFill/>
          <a:ln/>
        </p:spPr>
        <p:txBody>
          <a:bodyPr wrap="square" lIns="0" tIns="0" rIns="0" bIns="0" rtlCol="0" anchor="ctr"/>
          <a:lstStyle/>
          <a:p>
            <a:pPr indent="0" marL="0">
              <a:buNone/>
            </a:pPr>
            <a:r>
              <a:rPr lang="en-US" sz="900" dirty="0">
                <a:solidFill>
                  <a:srgbClr val="6B7280"/>
                </a:solidFill>
                <a:latin typeface="Calibri" pitchFamily="34" charset="0"/>
                <a:ea typeface="Calibri" pitchFamily="34" charset="-122"/>
                <a:cs typeface="Calibri" pitchFamily="34" charset="-120"/>
              </a:rPr>
              <a:t>Class 7 History | Ch. 7: The Gupta Era</a:t>
            </a:r>
            <a:endParaRPr lang="en-US" sz="900" dirty="0"/>
          </a:p>
        </p:txBody>
      </p:sp>
      <p:sp>
        <p:nvSpPr>
          <p:cNvPr id="6" name="Text 4"/>
          <p:cNvSpPr txBox="1"/>
          <p:nvPr/>
        </p:nvSpPr>
        <p:spPr>
          <a:xfrm>
            <a:off x="8138160" y="4800600"/>
            <a:ext cx="548640" cy="228600"/>
          </a:xfrm>
          <a:prstGeom prst="rect">
            <a:avLst/>
          </a:prstGeom>
          <a:noFill/>
          <a:ln/>
        </p:spPr>
        <p:txBody>
          <a:bodyPr wrap="square" lIns="0" tIns="0" rIns="0" bIns="0" rtlCol="0" anchor="ctr"/>
          <a:lstStyle/>
          <a:p>
            <a:pPr algn="r" indent="0" marL="0">
              <a:buNone/>
            </a:pPr>
            <a:r>
              <a:rPr lang="en-US" sz="900" dirty="0">
                <a:solidFill>
                  <a:srgbClr val="6B7280"/>
                </a:solidFill>
                <a:latin typeface="Calibri" pitchFamily="34" charset="0"/>
                <a:ea typeface="Calibri" pitchFamily="34" charset="-122"/>
                <a:cs typeface="Calibri" pitchFamily="34" charset="-120"/>
              </a:rPr>
              <a:t>4</a:t>
            </a:r>
            <a:endParaRPr lang="en-US" sz="900" dirty="0"/>
          </a:p>
        </p:txBody>
      </p:sp>
      <p:sp>
        <p:nvSpPr>
          <p:cNvPr id="8" name="Shape 5"/>
          <p:cNvSpPr/>
          <p:nvPr/>
        </p:nvSpPr>
        <p:spPr>
          <a:xfrm>
            <a:off x="457200" y="1097280"/>
            <a:ext cx="4023360" cy="1325880"/>
          </a:xfrm>
          <a:prstGeom prst="roundRect">
            <a:avLst>
              <a:gd name="adj" fmla="val 5517"/>
            </a:avLst>
          </a:prstGeom>
          <a:solidFill>
            <a:srgbClr val="EEF1F7"/>
          </a:solidFill>
          <a:ln w="12700">
            <a:solidFill>
              <a:srgbClr val="EEF1F7"/>
            </a:solidFill>
            <a:prstDash val="solid"/>
          </a:ln>
        </p:spPr>
      </p:sp>
      <p:sp>
        <p:nvSpPr>
          <p:cNvPr id="9" name="Shape 6"/>
          <p:cNvSpPr/>
          <p:nvPr/>
        </p:nvSpPr>
        <p:spPr>
          <a:xfrm>
            <a:off x="640080" y="1280160"/>
            <a:ext cx="548640" cy="548640"/>
          </a:xfrm>
          <a:prstGeom prst="ellipse">
            <a:avLst/>
          </a:prstGeom>
          <a:solidFill>
            <a:srgbClr val="B5533C"/>
          </a:solidFill>
          <a:ln w="12700">
            <a:solidFill>
              <a:srgbClr val="B5533C"/>
            </a:solidFill>
            <a:prstDash val="solid"/>
          </a:ln>
        </p:spPr>
      </p:sp>
      <p:pic>
        <p:nvPicPr>
          <p:cNvPr id="10" name="Image 0" descr="preencoded.png">    </p:cNvPr>
          <p:cNvPicPr>
            <a:picLocks noChangeAspect="1"/>
          </p:cNvPicPr>
          <p:nvPr/>
        </p:nvPicPr>
        <p:blipFill>
          <a:blip r:embed="rId1"/>
          <a:stretch>
            <a:fillRect/>
          </a:stretch>
        </p:blipFill>
        <p:spPr>
          <a:xfrm>
            <a:off x="777240" y="1417320"/>
            <a:ext cx="274320" cy="274320"/>
          </a:xfrm>
          <a:prstGeom prst="rect">
            <a:avLst/>
          </a:prstGeom>
        </p:spPr>
      </p:pic>
      <p:sp>
        <p:nvSpPr>
          <p:cNvPr id="11" name="Text 7"/>
          <p:cNvSpPr txBox="1"/>
          <p:nvPr/>
        </p:nvSpPr>
        <p:spPr>
          <a:xfrm>
            <a:off x="1371600" y="1234440"/>
            <a:ext cx="3017520" cy="320040"/>
          </a:xfrm>
          <a:prstGeom prst="rect">
            <a:avLst/>
          </a:prstGeom>
          <a:noFill/>
          <a:ln/>
        </p:spPr>
        <p:txBody>
          <a:bodyPr wrap="square" lIns="0" tIns="0" rIns="0" bIns="0" rtlCol="0" anchor="t"/>
          <a:lstStyle/>
          <a:p>
            <a:pPr indent="0" marL="0">
              <a:buNone/>
            </a:pPr>
            <a:r>
              <a:rPr lang="en-US" sz="1500" b="1" dirty="0">
                <a:solidFill>
                  <a:srgbClr val="1F2A44"/>
                </a:solidFill>
                <a:latin typeface="Calibri" pitchFamily="34" charset="0"/>
                <a:ea typeface="Calibri" pitchFamily="34" charset="-122"/>
                <a:cs typeface="Calibri" pitchFamily="34" charset="-120"/>
              </a:rPr>
              <a:t>Gupta Empire</a:t>
            </a:r>
            <a:endParaRPr lang="en-US" sz="1500" dirty="0"/>
          </a:p>
        </p:txBody>
      </p:sp>
      <p:sp>
        <p:nvSpPr>
          <p:cNvPr id="12" name="Text 8"/>
          <p:cNvSpPr txBox="1"/>
          <p:nvPr/>
        </p:nvSpPr>
        <p:spPr>
          <a:xfrm>
            <a:off x="1371600" y="1554480"/>
            <a:ext cx="3017520" cy="274320"/>
          </a:xfrm>
          <a:prstGeom prst="rect">
            <a:avLst/>
          </a:prstGeom>
          <a:noFill/>
          <a:ln/>
        </p:spPr>
        <p:txBody>
          <a:bodyPr wrap="square" lIns="0" tIns="0" rIns="0" bIns="0" rtlCol="0" anchor="t"/>
          <a:lstStyle/>
          <a:p>
            <a:pPr indent="0" marL="0">
              <a:buNone/>
            </a:pPr>
            <a:r>
              <a:rPr lang="en-US" sz="1200" b="1" dirty="0">
                <a:solidFill>
                  <a:srgbClr val="B5533C"/>
                </a:solidFill>
                <a:latin typeface="Calibri" pitchFamily="34" charset="0"/>
                <a:ea typeface="Calibri" pitchFamily="34" charset="-122"/>
                <a:cs typeface="Calibri" pitchFamily="34" charset="-120"/>
              </a:rPr>
              <a:t>Capital: Pāṭaliputra (present-day Patna)</a:t>
            </a:r>
            <a:endParaRPr lang="en-US" sz="1200" dirty="0"/>
          </a:p>
        </p:txBody>
      </p:sp>
      <p:sp>
        <p:nvSpPr>
          <p:cNvPr id="13" name="Text 9"/>
          <p:cNvSpPr txBox="1"/>
          <p:nvPr/>
        </p:nvSpPr>
        <p:spPr>
          <a:xfrm>
            <a:off x="1371600" y="1847088"/>
            <a:ext cx="3017520" cy="548640"/>
          </a:xfrm>
          <a:prstGeom prst="rect">
            <a:avLst/>
          </a:prstGeom>
          <a:noFill/>
          <a:ln/>
        </p:spPr>
        <p:txBody>
          <a:bodyPr wrap="square" lIns="0" tIns="0" rIns="0" bIns="0" rtlCol="0" anchor="t"/>
          <a:lstStyle/>
          <a:p>
            <a:pPr indent="0" marL="0">
              <a:buNone/>
            </a:pPr>
            <a:r>
              <a:rPr lang="en-US" sz="1150" dirty="0">
                <a:solidFill>
                  <a:srgbClr val="2B2B2B"/>
                </a:solidFill>
                <a:latin typeface="Calibri" pitchFamily="34" charset="0"/>
                <a:ea typeface="Calibri" pitchFamily="34" charset="-122"/>
                <a:cs typeface="Calibri" pitchFamily="34" charset="-120"/>
              </a:rPr>
              <a:t>Most powerful; flourished from the 3rd to 6th century CE.</a:t>
            </a:r>
            <a:endParaRPr lang="en-US" sz="1150" dirty="0"/>
          </a:p>
        </p:txBody>
      </p:sp>
      <p:sp>
        <p:nvSpPr>
          <p:cNvPr id="14" name="Shape 10"/>
          <p:cNvSpPr/>
          <p:nvPr/>
        </p:nvSpPr>
        <p:spPr>
          <a:xfrm>
            <a:off x="4663440" y="1097280"/>
            <a:ext cx="4023360" cy="1325880"/>
          </a:xfrm>
          <a:prstGeom prst="roundRect">
            <a:avLst>
              <a:gd name="adj" fmla="val 5517"/>
            </a:avLst>
          </a:prstGeom>
          <a:solidFill>
            <a:srgbClr val="EEF1F7"/>
          </a:solidFill>
          <a:ln w="12700">
            <a:solidFill>
              <a:srgbClr val="EEF1F7"/>
            </a:solidFill>
            <a:prstDash val="solid"/>
          </a:ln>
        </p:spPr>
      </p:sp>
      <p:sp>
        <p:nvSpPr>
          <p:cNvPr id="15" name="Shape 11"/>
          <p:cNvSpPr/>
          <p:nvPr/>
        </p:nvSpPr>
        <p:spPr>
          <a:xfrm>
            <a:off x="4846320" y="1280160"/>
            <a:ext cx="548640" cy="548640"/>
          </a:xfrm>
          <a:prstGeom prst="ellipse">
            <a:avLst/>
          </a:prstGeom>
          <a:solidFill>
            <a:srgbClr val="1F2A44"/>
          </a:solidFill>
          <a:ln w="12700">
            <a:solidFill>
              <a:srgbClr val="1F2A44"/>
            </a:solidFill>
            <a:prstDash val="solid"/>
          </a:ln>
        </p:spPr>
      </p:sp>
      <p:pic>
        <p:nvPicPr>
          <p:cNvPr id="16" name="Image 1" descr="preencoded.png">    </p:cNvPr>
          <p:cNvPicPr>
            <a:picLocks noChangeAspect="1"/>
          </p:cNvPicPr>
          <p:nvPr/>
        </p:nvPicPr>
        <p:blipFill>
          <a:blip r:embed="rId2"/>
          <a:stretch>
            <a:fillRect/>
          </a:stretch>
        </p:blipFill>
        <p:spPr>
          <a:xfrm>
            <a:off x="4983480" y="1417320"/>
            <a:ext cx="274320" cy="274320"/>
          </a:xfrm>
          <a:prstGeom prst="rect">
            <a:avLst/>
          </a:prstGeom>
        </p:spPr>
      </p:pic>
      <p:sp>
        <p:nvSpPr>
          <p:cNvPr id="17" name="Text 12"/>
          <p:cNvSpPr txBox="1"/>
          <p:nvPr/>
        </p:nvSpPr>
        <p:spPr>
          <a:xfrm>
            <a:off x="5577840" y="1234440"/>
            <a:ext cx="3017520" cy="320040"/>
          </a:xfrm>
          <a:prstGeom prst="rect">
            <a:avLst/>
          </a:prstGeom>
          <a:noFill/>
          <a:ln/>
        </p:spPr>
        <p:txBody>
          <a:bodyPr wrap="square" lIns="0" tIns="0" rIns="0" bIns="0" rtlCol="0" anchor="t"/>
          <a:lstStyle/>
          <a:p>
            <a:pPr indent="0" marL="0">
              <a:buNone/>
            </a:pPr>
            <a:r>
              <a:rPr lang="en-US" sz="1500" b="1" dirty="0">
                <a:solidFill>
                  <a:srgbClr val="1F2A44"/>
                </a:solidFill>
                <a:latin typeface="Calibri" pitchFamily="34" charset="0"/>
                <a:ea typeface="Calibri" pitchFamily="34" charset="-122"/>
                <a:cs typeface="Calibri" pitchFamily="34" charset="-120"/>
              </a:rPr>
              <a:t>Vākāṭaka Kingdom</a:t>
            </a:r>
            <a:endParaRPr lang="en-US" sz="1500" dirty="0"/>
          </a:p>
        </p:txBody>
      </p:sp>
      <p:sp>
        <p:nvSpPr>
          <p:cNvPr id="18" name="Text 13"/>
          <p:cNvSpPr txBox="1"/>
          <p:nvPr/>
        </p:nvSpPr>
        <p:spPr>
          <a:xfrm>
            <a:off x="5577840" y="1554480"/>
            <a:ext cx="3017520" cy="274320"/>
          </a:xfrm>
          <a:prstGeom prst="rect">
            <a:avLst/>
          </a:prstGeom>
          <a:noFill/>
          <a:ln/>
        </p:spPr>
        <p:txBody>
          <a:bodyPr wrap="square" lIns="0" tIns="0" rIns="0" bIns="0" rtlCol="0" anchor="t"/>
          <a:lstStyle/>
          <a:p>
            <a:pPr indent="0" marL="0">
              <a:buNone/>
            </a:pPr>
            <a:r>
              <a:rPr lang="en-US" sz="1200" b="1" dirty="0">
                <a:solidFill>
                  <a:srgbClr val="B5533C"/>
                </a:solidFill>
                <a:latin typeface="Calibri" pitchFamily="34" charset="0"/>
                <a:ea typeface="Calibri" pitchFamily="34" charset="-122"/>
                <a:cs typeface="Calibri" pitchFamily="34" charset="-120"/>
              </a:rPr>
              <a:t>Capital: Nandivardhana (near Nagpur)</a:t>
            </a:r>
            <a:endParaRPr lang="en-US" sz="1200" dirty="0"/>
          </a:p>
        </p:txBody>
      </p:sp>
      <p:sp>
        <p:nvSpPr>
          <p:cNvPr id="19" name="Text 14"/>
          <p:cNvSpPr txBox="1"/>
          <p:nvPr/>
        </p:nvSpPr>
        <p:spPr>
          <a:xfrm>
            <a:off x="5577840" y="1847088"/>
            <a:ext cx="3017520" cy="548640"/>
          </a:xfrm>
          <a:prstGeom prst="rect">
            <a:avLst/>
          </a:prstGeom>
          <a:noFill/>
          <a:ln/>
        </p:spPr>
        <p:txBody>
          <a:bodyPr wrap="square" lIns="0" tIns="0" rIns="0" bIns="0" rtlCol="0" anchor="t"/>
          <a:lstStyle/>
          <a:p>
            <a:pPr indent="0" marL="0">
              <a:buNone/>
            </a:pPr>
            <a:r>
              <a:rPr lang="en-US" sz="1150" dirty="0">
                <a:solidFill>
                  <a:srgbClr val="2B2B2B"/>
                </a:solidFill>
                <a:latin typeface="Calibri" pitchFamily="34" charset="0"/>
                <a:ea typeface="Calibri" pitchFamily="34" charset="-122"/>
                <a:cs typeface="Calibri" pitchFamily="34" charset="-120"/>
              </a:rPr>
              <a:t>Ruled the central part of the subcontinent; allies of the Guptas.</a:t>
            </a:r>
            <a:endParaRPr lang="en-US" sz="1150" dirty="0"/>
          </a:p>
        </p:txBody>
      </p:sp>
      <p:sp>
        <p:nvSpPr>
          <p:cNvPr id="20" name="Shape 15"/>
          <p:cNvSpPr/>
          <p:nvPr/>
        </p:nvSpPr>
        <p:spPr>
          <a:xfrm>
            <a:off x="457200" y="2560320"/>
            <a:ext cx="4023360" cy="1325880"/>
          </a:xfrm>
          <a:prstGeom prst="roundRect">
            <a:avLst>
              <a:gd name="adj" fmla="val 5517"/>
            </a:avLst>
          </a:prstGeom>
          <a:solidFill>
            <a:srgbClr val="EEF1F7"/>
          </a:solidFill>
          <a:ln w="12700">
            <a:solidFill>
              <a:srgbClr val="EEF1F7"/>
            </a:solidFill>
            <a:prstDash val="solid"/>
          </a:ln>
        </p:spPr>
      </p:sp>
      <p:sp>
        <p:nvSpPr>
          <p:cNvPr id="21" name="Shape 16"/>
          <p:cNvSpPr/>
          <p:nvPr/>
        </p:nvSpPr>
        <p:spPr>
          <a:xfrm>
            <a:off x="640080" y="2743200"/>
            <a:ext cx="548640" cy="548640"/>
          </a:xfrm>
          <a:prstGeom prst="ellipse">
            <a:avLst/>
          </a:prstGeom>
          <a:solidFill>
            <a:srgbClr val="1F2A44"/>
          </a:solidFill>
          <a:ln w="12700">
            <a:solidFill>
              <a:srgbClr val="1F2A44"/>
            </a:solidFill>
            <a:prstDash val="solid"/>
          </a:ln>
        </p:spPr>
      </p:sp>
      <p:pic>
        <p:nvPicPr>
          <p:cNvPr id="22" name="Image 2" descr="preencoded.png">    </p:cNvPr>
          <p:cNvPicPr>
            <a:picLocks noChangeAspect="1"/>
          </p:cNvPicPr>
          <p:nvPr/>
        </p:nvPicPr>
        <p:blipFill>
          <a:blip r:embed="rId3"/>
          <a:stretch>
            <a:fillRect/>
          </a:stretch>
        </p:blipFill>
        <p:spPr>
          <a:xfrm>
            <a:off x="777240" y="2880360"/>
            <a:ext cx="274320" cy="274320"/>
          </a:xfrm>
          <a:prstGeom prst="rect">
            <a:avLst/>
          </a:prstGeom>
        </p:spPr>
      </p:pic>
      <p:sp>
        <p:nvSpPr>
          <p:cNvPr id="23" name="Text 17"/>
          <p:cNvSpPr txBox="1"/>
          <p:nvPr/>
        </p:nvSpPr>
        <p:spPr>
          <a:xfrm>
            <a:off x="1371600" y="2697480"/>
            <a:ext cx="3017520" cy="320040"/>
          </a:xfrm>
          <a:prstGeom prst="rect">
            <a:avLst/>
          </a:prstGeom>
          <a:noFill/>
          <a:ln/>
        </p:spPr>
        <p:txBody>
          <a:bodyPr wrap="square" lIns="0" tIns="0" rIns="0" bIns="0" rtlCol="0" anchor="t"/>
          <a:lstStyle/>
          <a:p>
            <a:pPr indent="0" marL="0">
              <a:buNone/>
            </a:pPr>
            <a:r>
              <a:rPr lang="en-US" sz="1500" b="1" dirty="0">
                <a:solidFill>
                  <a:srgbClr val="1F2A44"/>
                </a:solidFill>
                <a:latin typeface="Calibri" pitchFamily="34" charset="0"/>
                <a:ea typeface="Calibri" pitchFamily="34" charset="-122"/>
                <a:cs typeface="Calibri" pitchFamily="34" charset="-120"/>
              </a:rPr>
              <a:t>Pallava Kingdom</a:t>
            </a:r>
            <a:endParaRPr lang="en-US" sz="1500" dirty="0"/>
          </a:p>
        </p:txBody>
      </p:sp>
      <p:sp>
        <p:nvSpPr>
          <p:cNvPr id="24" name="Text 18"/>
          <p:cNvSpPr txBox="1"/>
          <p:nvPr/>
        </p:nvSpPr>
        <p:spPr>
          <a:xfrm>
            <a:off x="1371600" y="3017520"/>
            <a:ext cx="3017520" cy="274320"/>
          </a:xfrm>
          <a:prstGeom prst="rect">
            <a:avLst/>
          </a:prstGeom>
          <a:noFill/>
          <a:ln/>
        </p:spPr>
        <p:txBody>
          <a:bodyPr wrap="square" lIns="0" tIns="0" rIns="0" bIns="0" rtlCol="0" anchor="t"/>
          <a:lstStyle/>
          <a:p>
            <a:pPr indent="0" marL="0">
              <a:buNone/>
            </a:pPr>
            <a:r>
              <a:rPr lang="en-US" sz="1200" b="1" dirty="0">
                <a:solidFill>
                  <a:srgbClr val="B5533C"/>
                </a:solidFill>
                <a:latin typeface="Calibri" pitchFamily="34" charset="0"/>
                <a:ea typeface="Calibri" pitchFamily="34" charset="-122"/>
                <a:cs typeface="Calibri" pitchFamily="34" charset="-120"/>
              </a:rPr>
              <a:t>Capital: Kānchipuram</a:t>
            </a:r>
            <a:endParaRPr lang="en-US" sz="1200" dirty="0"/>
          </a:p>
        </p:txBody>
      </p:sp>
      <p:sp>
        <p:nvSpPr>
          <p:cNvPr id="25" name="Text 19"/>
          <p:cNvSpPr txBox="1"/>
          <p:nvPr/>
        </p:nvSpPr>
        <p:spPr>
          <a:xfrm>
            <a:off x="1371600" y="3310128"/>
            <a:ext cx="3017520" cy="548640"/>
          </a:xfrm>
          <a:prstGeom prst="rect">
            <a:avLst/>
          </a:prstGeom>
          <a:noFill/>
          <a:ln/>
        </p:spPr>
        <p:txBody>
          <a:bodyPr wrap="square" lIns="0" tIns="0" rIns="0" bIns="0" rtlCol="0" anchor="t"/>
          <a:lstStyle/>
          <a:p>
            <a:pPr indent="0" marL="0">
              <a:buNone/>
            </a:pPr>
            <a:r>
              <a:rPr lang="en-US" sz="1150" dirty="0">
                <a:solidFill>
                  <a:srgbClr val="2B2B2B"/>
                </a:solidFill>
                <a:latin typeface="Calibri" pitchFamily="34" charset="0"/>
                <a:ea typeface="Calibri" pitchFamily="34" charset="-122"/>
                <a:cs typeface="Calibri" pitchFamily="34" charset="-120"/>
              </a:rPr>
              <a:t>Rose to power after the Sātavāhanas; ruled till the latter half of the 9th century CE.</a:t>
            </a:r>
            <a:endParaRPr lang="en-US" sz="1150" dirty="0"/>
          </a:p>
        </p:txBody>
      </p:sp>
      <p:sp>
        <p:nvSpPr>
          <p:cNvPr id="26" name="Shape 20"/>
          <p:cNvSpPr/>
          <p:nvPr/>
        </p:nvSpPr>
        <p:spPr>
          <a:xfrm>
            <a:off x="4663440" y="2560320"/>
            <a:ext cx="4023360" cy="1325880"/>
          </a:xfrm>
          <a:prstGeom prst="roundRect">
            <a:avLst>
              <a:gd name="adj" fmla="val 5517"/>
            </a:avLst>
          </a:prstGeom>
          <a:solidFill>
            <a:srgbClr val="EEF1F7"/>
          </a:solidFill>
          <a:ln w="12700">
            <a:solidFill>
              <a:srgbClr val="EEF1F7"/>
            </a:solidFill>
            <a:prstDash val="solid"/>
          </a:ln>
        </p:spPr>
      </p:sp>
      <p:sp>
        <p:nvSpPr>
          <p:cNvPr id="27" name="Shape 21"/>
          <p:cNvSpPr/>
          <p:nvPr/>
        </p:nvSpPr>
        <p:spPr>
          <a:xfrm>
            <a:off x="4846320" y="2743200"/>
            <a:ext cx="548640" cy="548640"/>
          </a:xfrm>
          <a:prstGeom prst="ellipse">
            <a:avLst/>
          </a:prstGeom>
          <a:solidFill>
            <a:srgbClr val="1F2A44"/>
          </a:solidFill>
          <a:ln w="12700">
            <a:solidFill>
              <a:srgbClr val="1F2A44"/>
            </a:solidFill>
            <a:prstDash val="solid"/>
          </a:ln>
        </p:spPr>
      </p:sp>
      <p:pic>
        <p:nvPicPr>
          <p:cNvPr id="28" name="Image 3" descr="preencoded.png">    </p:cNvPr>
          <p:cNvPicPr>
            <a:picLocks noChangeAspect="1"/>
          </p:cNvPicPr>
          <p:nvPr/>
        </p:nvPicPr>
        <p:blipFill>
          <a:blip r:embed="rId4"/>
          <a:stretch>
            <a:fillRect/>
          </a:stretch>
        </p:blipFill>
        <p:spPr>
          <a:xfrm>
            <a:off x="4983480" y="2880360"/>
            <a:ext cx="274320" cy="274320"/>
          </a:xfrm>
          <a:prstGeom prst="rect">
            <a:avLst/>
          </a:prstGeom>
        </p:spPr>
      </p:pic>
      <p:sp>
        <p:nvSpPr>
          <p:cNvPr id="29" name="Text 22"/>
          <p:cNvSpPr txBox="1"/>
          <p:nvPr/>
        </p:nvSpPr>
        <p:spPr>
          <a:xfrm>
            <a:off x="5577840" y="2697480"/>
            <a:ext cx="3017520" cy="320040"/>
          </a:xfrm>
          <a:prstGeom prst="rect">
            <a:avLst/>
          </a:prstGeom>
          <a:noFill/>
          <a:ln/>
        </p:spPr>
        <p:txBody>
          <a:bodyPr wrap="square" lIns="0" tIns="0" rIns="0" bIns="0" rtlCol="0" anchor="t"/>
          <a:lstStyle/>
          <a:p>
            <a:pPr indent="0" marL="0">
              <a:buNone/>
            </a:pPr>
            <a:r>
              <a:rPr lang="en-US" sz="1500" b="1" dirty="0">
                <a:solidFill>
                  <a:srgbClr val="1F2A44"/>
                </a:solidFill>
                <a:latin typeface="Calibri" pitchFamily="34" charset="0"/>
                <a:ea typeface="Calibri" pitchFamily="34" charset="-122"/>
                <a:cs typeface="Calibri" pitchFamily="34" charset="-120"/>
              </a:rPr>
              <a:t>Kāmarūpa Kingdom</a:t>
            </a:r>
            <a:endParaRPr lang="en-US" sz="1500" dirty="0"/>
          </a:p>
        </p:txBody>
      </p:sp>
      <p:sp>
        <p:nvSpPr>
          <p:cNvPr id="30" name="Text 23"/>
          <p:cNvSpPr txBox="1"/>
          <p:nvPr/>
        </p:nvSpPr>
        <p:spPr>
          <a:xfrm>
            <a:off x="5577840" y="3017520"/>
            <a:ext cx="3017520" cy="274320"/>
          </a:xfrm>
          <a:prstGeom prst="rect">
            <a:avLst/>
          </a:prstGeom>
          <a:noFill/>
          <a:ln/>
        </p:spPr>
        <p:txBody>
          <a:bodyPr wrap="square" lIns="0" tIns="0" rIns="0" bIns="0" rtlCol="0" anchor="t"/>
          <a:lstStyle/>
          <a:p>
            <a:pPr indent="0" marL="0">
              <a:buNone/>
            </a:pPr>
            <a:r>
              <a:rPr lang="en-US" sz="1200" b="1" dirty="0">
                <a:solidFill>
                  <a:srgbClr val="B5533C"/>
                </a:solidFill>
                <a:latin typeface="Calibri" pitchFamily="34" charset="0"/>
                <a:ea typeface="Calibri" pitchFamily="34" charset="-122"/>
                <a:cs typeface="Calibri" pitchFamily="34" charset="-120"/>
              </a:rPr>
              <a:t>Parts of modern-day Assam</a:t>
            </a:r>
            <a:endParaRPr lang="en-US" sz="1200" dirty="0"/>
          </a:p>
        </p:txBody>
      </p:sp>
      <p:sp>
        <p:nvSpPr>
          <p:cNvPr id="31" name="Text 24"/>
          <p:cNvSpPr txBox="1"/>
          <p:nvPr/>
        </p:nvSpPr>
        <p:spPr>
          <a:xfrm>
            <a:off x="5577840" y="3310128"/>
            <a:ext cx="3017520" cy="548640"/>
          </a:xfrm>
          <a:prstGeom prst="rect">
            <a:avLst/>
          </a:prstGeom>
          <a:noFill/>
          <a:ln/>
        </p:spPr>
        <p:txBody>
          <a:bodyPr wrap="square" lIns="0" tIns="0" rIns="0" bIns="0" rtlCol="0" anchor="t"/>
          <a:lstStyle/>
          <a:p>
            <a:pPr indent="0" marL="0">
              <a:buNone/>
            </a:pPr>
            <a:r>
              <a:rPr lang="en-US" sz="1150" dirty="0">
                <a:solidFill>
                  <a:srgbClr val="2B2B2B"/>
                </a:solidFill>
                <a:latin typeface="Calibri" pitchFamily="34" charset="0"/>
                <a:ea typeface="Calibri" pitchFamily="34" charset="-122"/>
                <a:cs typeface="Calibri" pitchFamily="34" charset="-120"/>
              </a:rPr>
              <a:t>An important power of the northeast.</a:t>
            </a:r>
            <a:endParaRPr lang="en-US" sz="1150" dirty="0"/>
          </a:p>
        </p:txBody>
      </p:sp>
      <p:sp>
        <p:nvSpPr>
          <p:cNvPr id="32" name="Shape 25"/>
          <p:cNvSpPr/>
          <p:nvPr/>
        </p:nvSpPr>
        <p:spPr>
          <a:xfrm>
            <a:off x="457200" y="4114800"/>
            <a:ext cx="8138160" cy="457200"/>
          </a:xfrm>
          <a:prstGeom prst="roundRect">
            <a:avLst>
              <a:gd name="adj" fmla="val 16000"/>
            </a:avLst>
          </a:prstGeom>
          <a:solidFill>
            <a:srgbClr val="FBF1D9"/>
          </a:solidFill>
          <a:ln w="12700">
            <a:solidFill>
              <a:srgbClr val="FBF1D9"/>
            </a:solidFill>
            <a:prstDash val="solid"/>
          </a:ln>
        </p:spPr>
      </p:sp>
      <p:sp>
        <p:nvSpPr>
          <p:cNvPr id="33" name="Text 26"/>
          <p:cNvSpPr txBox="1"/>
          <p:nvPr/>
        </p:nvSpPr>
        <p:spPr>
          <a:xfrm>
            <a:off x="640080" y="4114800"/>
            <a:ext cx="7772400" cy="457200"/>
          </a:xfrm>
          <a:prstGeom prst="rect">
            <a:avLst/>
          </a:prstGeom>
          <a:noFill/>
          <a:ln/>
        </p:spPr>
        <p:txBody>
          <a:bodyPr wrap="square" lIns="0" tIns="0" rIns="0" bIns="0" rtlCol="0" anchor="ctr"/>
          <a:lstStyle/>
          <a:p>
            <a:pPr indent="0" marL="0">
              <a:buNone/>
            </a:pPr>
            <a:r>
              <a:rPr lang="en-US" sz="1250" i="1" dirty="0">
                <a:solidFill>
                  <a:srgbClr val="B5533C"/>
                </a:solidFill>
                <a:latin typeface="Calibri" pitchFamily="34" charset="0"/>
                <a:ea typeface="Calibri" pitchFamily="34" charset="-122"/>
                <a:cs typeface="Calibri" pitchFamily="34" charset="-120"/>
              </a:rPr>
              <a:t>Map activity: locate each kingdom and its capital on an outline map of India (Fig. 7.2).</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675120" cy="640080"/>
          </a:xfrm>
          <a:prstGeom prst="rect">
            <a:avLst/>
          </a:prstGeom>
          <a:noFill/>
          <a:ln/>
        </p:spPr>
        <p:txBody>
          <a:bodyPr wrap="square" lIns="0" tIns="0" rIns="0" bIns="0" rtlCol="0" anchor="ctr"/>
          <a:lstStyle/>
          <a:p>
            <a:pPr indent="0" marL="0">
              <a:buNone/>
            </a:pPr>
            <a:r>
              <a:rPr lang="en-US" sz="2600" b="1" dirty="0">
                <a:solidFill>
                  <a:srgbClr val="1F2A44"/>
                </a:solidFill>
                <a:latin typeface="Cambria" pitchFamily="34" charset="0"/>
                <a:ea typeface="Cambria" pitchFamily="34" charset="-122"/>
                <a:cs typeface="Cambria" pitchFamily="34" charset="-120"/>
              </a:rPr>
              <a:t>The Iron Pillar of Delhi</a:t>
            </a:r>
            <a:endParaRPr lang="en-US" sz="2600" dirty="0"/>
          </a:p>
        </p:txBody>
      </p:sp>
      <p:sp>
        <p:nvSpPr>
          <p:cNvPr id="3" name="Shape 1"/>
          <p:cNvSpPr/>
          <p:nvPr/>
        </p:nvSpPr>
        <p:spPr>
          <a:xfrm>
            <a:off x="7223760" y="411480"/>
            <a:ext cx="1463040" cy="292608"/>
          </a:xfrm>
          <a:prstGeom prst="roundRect">
            <a:avLst>
              <a:gd name="adj" fmla="val 31250"/>
            </a:avLst>
          </a:prstGeom>
          <a:solidFill>
            <a:srgbClr val="FBF1D9"/>
          </a:solidFill>
          <a:ln w="12700">
            <a:solidFill>
              <a:srgbClr val="FBF1D9"/>
            </a:solidFill>
            <a:prstDash val="solid"/>
          </a:ln>
        </p:spPr>
      </p:sp>
      <p:sp>
        <p:nvSpPr>
          <p:cNvPr id="4" name="Text 2"/>
          <p:cNvSpPr txBox="1"/>
          <p:nvPr/>
        </p:nvSpPr>
        <p:spPr>
          <a:xfrm>
            <a:off x="7223760" y="411480"/>
            <a:ext cx="1463040" cy="292608"/>
          </a:xfrm>
          <a:prstGeom prst="rect">
            <a:avLst/>
          </a:prstGeom>
          <a:noFill/>
          <a:ln/>
        </p:spPr>
        <p:txBody>
          <a:bodyPr wrap="square" lIns="0" tIns="0" rIns="0" bIns="0" rtlCol="0" anchor="ctr"/>
          <a:lstStyle/>
          <a:p>
            <a:pPr algn="ctr" indent="0" marL="0">
              <a:buNone/>
            </a:pPr>
            <a:r>
              <a:rPr lang="en-US" sz="1000" b="1" dirty="0">
                <a:solidFill>
                  <a:srgbClr val="B5533C"/>
                </a:solidFill>
                <a:latin typeface="Calibri" pitchFamily="34" charset="0"/>
                <a:ea typeface="Calibri" pitchFamily="34" charset="-122"/>
                <a:cs typeface="Calibri" pitchFamily="34" charset="-120"/>
              </a:rPr>
              <a:t>INTEGRATION: SCIENCE</a:t>
            </a:r>
            <a:endParaRPr lang="en-US" sz="1000" dirty="0"/>
          </a:p>
        </p:txBody>
      </p:sp>
      <p:sp>
        <p:nvSpPr>
          <p:cNvPr id="5" name="Text 3"/>
          <p:cNvSpPr txBox="1"/>
          <p:nvPr/>
        </p:nvSpPr>
        <p:spPr>
          <a:xfrm>
            <a:off x="457200" y="4800600"/>
            <a:ext cx="5486400" cy="228600"/>
          </a:xfrm>
          <a:prstGeom prst="rect">
            <a:avLst/>
          </a:prstGeom>
          <a:noFill/>
          <a:ln/>
        </p:spPr>
        <p:txBody>
          <a:bodyPr wrap="square" lIns="0" tIns="0" rIns="0" bIns="0" rtlCol="0" anchor="ctr"/>
          <a:lstStyle/>
          <a:p>
            <a:pPr indent="0" marL="0">
              <a:buNone/>
            </a:pPr>
            <a:r>
              <a:rPr lang="en-US" sz="900" dirty="0">
                <a:solidFill>
                  <a:srgbClr val="6B7280"/>
                </a:solidFill>
                <a:latin typeface="Calibri" pitchFamily="34" charset="0"/>
                <a:ea typeface="Calibri" pitchFamily="34" charset="-122"/>
                <a:cs typeface="Calibri" pitchFamily="34" charset="-120"/>
              </a:rPr>
              <a:t>Class 7 History | Ch. 7: The Gupta Era</a:t>
            </a:r>
            <a:endParaRPr lang="en-US" sz="900" dirty="0"/>
          </a:p>
        </p:txBody>
      </p:sp>
      <p:sp>
        <p:nvSpPr>
          <p:cNvPr id="6" name="Text 4"/>
          <p:cNvSpPr txBox="1"/>
          <p:nvPr/>
        </p:nvSpPr>
        <p:spPr>
          <a:xfrm>
            <a:off x="8138160" y="4800600"/>
            <a:ext cx="548640" cy="228600"/>
          </a:xfrm>
          <a:prstGeom prst="rect">
            <a:avLst/>
          </a:prstGeom>
          <a:noFill/>
          <a:ln/>
        </p:spPr>
        <p:txBody>
          <a:bodyPr wrap="square" lIns="0" tIns="0" rIns="0" bIns="0" rtlCol="0" anchor="ctr"/>
          <a:lstStyle/>
          <a:p>
            <a:pPr algn="r" indent="0" marL="0">
              <a:buNone/>
            </a:pPr>
            <a:r>
              <a:rPr lang="en-US" sz="900" dirty="0">
                <a:solidFill>
                  <a:srgbClr val="6B7280"/>
                </a:solidFill>
                <a:latin typeface="Calibri" pitchFamily="34" charset="0"/>
                <a:ea typeface="Calibri" pitchFamily="34" charset="-122"/>
                <a:cs typeface="Calibri" pitchFamily="34" charset="-120"/>
              </a:rPr>
              <a:t>5</a:t>
            </a:r>
            <a:endParaRPr lang="en-US" sz="900" dirty="0"/>
          </a:p>
        </p:txBody>
      </p:sp>
      <p:sp>
        <p:nvSpPr>
          <p:cNvPr id="8" name="Shape 5"/>
          <p:cNvSpPr/>
          <p:nvPr/>
        </p:nvSpPr>
        <p:spPr>
          <a:xfrm>
            <a:off x="457200" y="1097280"/>
            <a:ext cx="2606040" cy="1143000"/>
          </a:xfrm>
          <a:prstGeom prst="roundRect">
            <a:avLst>
              <a:gd name="adj" fmla="val 6400"/>
            </a:avLst>
          </a:prstGeom>
          <a:solidFill>
            <a:srgbClr val="1F2A44"/>
          </a:solidFill>
          <a:ln w="12700">
            <a:solidFill>
              <a:srgbClr val="1F2A44"/>
            </a:solidFill>
            <a:prstDash val="solid"/>
          </a:ln>
        </p:spPr>
      </p:sp>
      <p:sp>
        <p:nvSpPr>
          <p:cNvPr id="9" name="Text 6"/>
          <p:cNvSpPr txBox="1"/>
          <p:nvPr/>
        </p:nvSpPr>
        <p:spPr>
          <a:xfrm>
            <a:off x="457200" y="1170432"/>
            <a:ext cx="2606040" cy="594360"/>
          </a:xfrm>
          <a:prstGeom prst="rect">
            <a:avLst/>
          </a:prstGeom>
          <a:noFill/>
          <a:ln/>
        </p:spPr>
        <p:txBody>
          <a:bodyPr wrap="square" lIns="0" tIns="0" rIns="0" bIns="0" rtlCol="0" anchor="ctr"/>
          <a:lstStyle/>
          <a:p>
            <a:pPr algn="ctr" indent="0" marL="0">
              <a:buNone/>
            </a:pPr>
            <a:r>
              <a:rPr lang="en-US" sz="3000" b="1" dirty="0">
                <a:solidFill>
                  <a:srgbClr val="D9A441"/>
                </a:solidFill>
                <a:latin typeface="Cambria" pitchFamily="34" charset="0"/>
                <a:ea typeface="Cambria" pitchFamily="34" charset="-122"/>
                <a:cs typeface="Cambria" pitchFamily="34" charset="-120"/>
              </a:rPr>
              <a:t>1,600+</a:t>
            </a:r>
            <a:endParaRPr lang="en-US" sz="3000" dirty="0"/>
          </a:p>
        </p:txBody>
      </p:sp>
      <p:sp>
        <p:nvSpPr>
          <p:cNvPr id="10" name="Text 7"/>
          <p:cNvSpPr txBox="1"/>
          <p:nvPr/>
        </p:nvSpPr>
        <p:spPr>
          <a:xfrm>
            <a:off x="457200" y="1755648"/>
            <a:ext cx="2606040" cy="365760"/>
          </a:xfrm>
          <a:prstGeom prst="rect">
            <a:avLst/>
          </a:prstGeom>
          <a:noFill/>
          <a:ln/>
        </p:spPr>
        <p:txBody>
          <a:bodyPr wrap="square" lIns="0" tIns="0" rIns="0" bIns="0" rtlCol="0" anchor="t"/>
          <a:lstStyle/>
          <a:p>
            <a:pPr algn="ctr" indent="0" marL="0">
              <a:buNone/>
            </a:pPr>
            <a:r>
              <a:rPr lang="en-US" sz="1200" dirty="0">
                <a:solidFill>
                  <a:srgbClr val="FFFFFF"/>
                </a:solidFill>
                <a:latin typeface="Calibri" pitchFamily="34" charset="0"/>
                <a:ea typeface="Calibri" pitchFamily="34" charset="-122"/>
                <a:cs typeface="Calibri" pitchFamily="34" charset="-120"/>
              </a:rPr>
              <a:t>years old, still rust-free</a:t>
            </a:r>
            <a:endParaRPr lang="en-US" sz="1200" dirty="0"/>
          </a:p>
        </p:txBody>
      </p:sp>
      <p:sp>
        <p:nvSpPr>
          <p:cNvPr id="11" name="Shape 8"/>
          <p:cNvSpPr/>
          <p:nvPr/>
        </p:nvSpPr>
        <p:spPr>
          <a:xfrm>
            <a:off x="3246120" y="1097280"/>
            <a:ext cx="2606040" cy="1143000"/>
          </a:xfrm>
          <a:prstGeom prst="roundRect">
            <a:avLst>
              <a:gd name="adj" fmla="val 6400"/>
            </a:avLst>
          </a:prstGeom>
          <a:solidFill>
            <a:srgbClr val="1F2A44"/>
          </a:solidFill>
          <a:ln w="12700">
            <a:solidFill>
              <a:srgbClr val="1F2A44"/>
            </a:solidFill>
            <a:prstDash val="solid"/>
          </a:ln>
        </p:spPr>
      </p:sp>
      <p:sp>
        <p:nvSpPr>
          <p:cNvPr id="12" name="Text 9"/>
          <p:cNvSpPr txBox="1"/>
          <p:nvPr/>
        </p:nvSpPr>
        <p:spPr>
          <a:xfrm>
            <a:off x="3246120" y="1170432"/>
            <a:ext cx="2606040" cy="594360"/>
          </a:xfrm>
          <a:prstGeom prst="rect">
            <a:avLst/>
          </a:prstGeom>
          <a:noFill/>
          <a:ln/>
        </p:spPr>
        <p:txBody>
          <a:bodyPr wrap="square" lIns="0" tIns="0" rIns="0" bIns="0" rtlCol="0" anchor="ctr"/>
          <a:lstStyle/>
          <a:p>
            <a:pPr algn="ctr" indent="0" marL="0">
              <a:buNone/>
            </a:pPr>
            <a:r>
              <a:rPr lang="en-US" sz="3000" b="1" dirty="0">
                <a:solidFill>
                  <a:srgbClr val="D9A441"/>
                </a:solidFill>
                <a:latin typeface="Cambria" pitchFamily="34" charset="0"/>
                <a:ea typeface="Cambria" pitchFamily="34" charset="-122"/>
                <a:cs typeface="Cambria" pitchFamily="34" charset="-120"/>
              </a:rPr>
              <a:t>6 tonnes</a:t>
            </a:r>
            <a:endParaRPr lang="en-US" sz="3000" dirty="0"/>
          </a:p>
        </p:txBody>
      </p:sp>
      <p:sp>
        <p:nvSpPr>
          <p:cNvPr id="13" name="Text 10"/>
          <p:cNvSpPr txBox="1"/>
          <p:nvPr/>
        </p:nvSpPr>
        <p:spPr>
          <a:xfrm>
            <a:off x="3246120" y="1755648"/>
            <a:ext cx="2606040" cy="365760"/>
          </a:xfrm>
          <a:prstGeom prst="rect">
            <a:avLst/>
          </a:prstGeom>
          <a:noFill/>
          <a:ln/>
        </p:spPr>
        <p:txBody>
          <a:bodyPr wrap="square" lIns="0" tIns="0" rIns="0" bIns="0" rtlCol="0" anchor="t"/>
          <a:lstStyle/>
          <a:p>
            <a:pPr algn="ctr" indent="0" marL="0">
              <a:buNone/>
            </a:pPr>
            <a:r>
              <a:rPr lang="en-US" sz="1200" dirty="0">
                <a:solidFill>
                  <a:srgbClr val="FFFFFF"/>
                </a:solidFill>
                <a:latin typeface="Calibri" pitchFamily="34" charset="0"/>
                <a:ea typeface="Calibri" pitchFamily="34" charset="-122"/>
                <a:cs typeface="Calibri" pitchFamily="34" charset="-120"/>
              </a:rPr>
              <a:t>weight of the pillar</a:t>
            </a:r>
            <a:endParaRPr lang="en-US" sz="1200" dirty="0"/>
          </a:p>
        </p:txBody>
      </p:sp>
      <p:sp>
        <p:nvSpPr>
          <p:cNvPr id="14" name="Shape 11"/>
          <p:cNvSpPr/>
          <p:nvPr/>
        </p:nvSpPr>
        <p:spPr>
          <a:xfrm>
            <a:off x="6035040" y="1097280"/>
            <a:ext cx="2606040" cy="1143000"/>
          </a:xfrm>
          <a:prstGeom prst="roundRect">
            <a:avLst>
              <a:gd name="adj" fmla="val 6400"/>
            </a:avLst>
          </a:prstGeom>
          <a:solidFill>
            <a:srgbClr val="1F2A44"/>
          </a:solidFill>
          <a:ln w="12700">
            <a:solidFill>
              <a:srgbClr val="1F2A44"/>
            </a:solidFill>
            <a:prstDash val="solid"/>
          </a:ln>
        </p:spPr>
      </p:sp>
      <p:sp>
        <p:nvSpPr>
          <p:cNvPr id="15" name="Text 12"/>
          <p:cNvSpPr txBox="1"/>
          <p:nvPr/>
        </p:nvSpPr>
        <p:spPr>
          <a:xfrm>
            <a:off x="6035040" y="1170432"/>
            <a:ext cx="2606040" cy="594360"/>
          </a:xfrm>
          <a:prstGeom prst="rect">
            <a:avLst/>
          </a:prstGeom>
          <a:noFill/>
          <a:ln/>
        </p:spPr>
        <p:txBody>
          <a:bodyPr wrap="square" lIns="0" tIns="0" rIns="0" bIns="0" rtlCol="0" anchor="ctr"/>
          <a:lstStyle/>
          <a:p>
            <a:pPr algn="ctr" indent="0" marL="0">
              <a:buNone/>
            </a:pPr>
            <a:r>
              <a:rPr lang="en-US" sz="3000" b="1" dirty="0">
                <a:solidFill>
                  <a:srgbClr val="D9A441"/>
                </a:solidFill>
                <a:latin typeface="Cambria" pitchFamily="34" charset="0"/>
                <a:ea typeface="Cambria" pitchFamily="34" charset="-122"/>
                <a:cs typeface="Cambria" pitchFamily="34" charset="-120"/>
              </a:rPr>
              <a:t>Viṣhṇu</a:t>
            </a:r>
            <a:endParaRPr lang="en-US" sz="3000" dirty="0"/>
          </a:p>
        </p:txBody>
      </p:sp>
      <p:sp>
        <p:nvSpPr>
          <p:cNvPr id="16" name="Text 13"/>
          <p:cNvSpPr txBox="1"/>
          <p:nvPr/>
        </p:nvSpPr>
        <p:spPr>
          <a:xfrm>
            <a:off x="6035040" y="1755648"/>
            <a:ext cx="2606040" cy="365760"/>
          </a:xfrm>
          <a:prstGeom prst="rect">
            <a:avLst/>
          </a:prstGeom>
          <a:noFill/>
          <a:ln/>
        </p:spPr>
        <p:txBody>
          <a:bodyPr wrap="square" lIns="0" tIns="0" rIns="0" bIns="0" rtlCol="0" anchor="t"/>
          <a:lstStyle/>
          <a:p>
            <a:pPr algn="ctr" indent="0" marL="0">
              <a:buNone/>
            </a:pPr>
            <a:r>
              <a:rPr lang="en-US" sz="1200" dirty="0">
                <a:solidFill>
                  <a:srgbClr val="FFFFFF"/>
                </a:solidFill>
                <a:latin typeface="Calibri" pitchFamily="34" charset="0"/>
                <a:ea typeface="Calibri" pitchFamily="34" charset="-122"/>
                <a:cs typeface="Calibri" pitchFamily="34" charset="-120"/>
              </a:rPr>
              <a:t>the deity it is dedicated to</a:t>
            </a:r>
            <a:endParaRPr lang="en-US" sz="1200" dirty="0"/>
          </a:p>
        </p:txBody>
      </p:sp>
      <p:sp>
        <p:nvSpPr>
          <p:cNvPr id="17" name="Shape 14"/>
          <p:cNvSpPr/>
          <p:nvPr/>
        </p:nvSpPr>
        <p:spPr>
          <a:xfrm>
            <a:off x="457200" y="2468880"/>
            <a:ext cx="4023360" cy="2103120"/>
          </a:xfrm>
          <a:prstGeom prst="roundRect">
            <a:avLst>
              <a:gd name="adj" fmla="val 3478"/>
            </a:avLst>
          </a:prstGeom>
          <a:solidFill>
            <a:srgbClr val="EEF1F7"/>
          </a:solidFill>
          <a:ln w="12700">
            <a:solidFill>
              <a:srgbClr val="EEF1F7"/>
            </a:solidFill>
            <a:prstDash val="solid"/>
          </a:ln>
        </p:spPr>
      </p:sp>
      <p:sp>
        <p:nvSpPr>
          <p:cNvPr id="18" name="Text 15"/>
          <p:cNvSpPr txBox="1"/>
          <p:nvPr/>
        </p:nvSpPr>
        <p:spPr>
          <a:xfrm>
            <a:off x="640080" y="2560320"/>
            <a:ext cx="3657600" cy="320040"/>
          </a:xfrm>
          <a:prstGeom prst="rect">
            <a:avLst/>
          </a:prstGeom>
          <a:noFill/>
          <a:ln/>
        </p:spPr>
        <p:txBody>
          <a:bodyPr wrap="square" lIns="0" tIns="0" rIns="0" bIns="0" rtlCol="0" anchor="t"/>
          <a:lstStyle/>
          <a:p>
            <a:pPr indent="0" marL="0">
              <a:buNone/>
            </a:pPr>
            <a:r>
              <a:rPr lang="en-US" sz="1500" b="1" dirty="0">
                <a:solidFill>
                  <a:srgbClr val="1F2A44"/>
                </a:solidFill>
                <a:latin typeface="Calibri" pitchFamily="34" charset="0"/>
                <a:ea typeface="Calibri" pitchFamily="34" charset="-122"/>
                <a:cs typeface="Calibri" pitchFamily="34" charset="-120"/>
              </a:rPr>
              <a:t>History</a:t>
            </a:r>
            <a:endParaRPr lang="en-US" sz="1500" dirty="0"/>
          </a:p>
        </p:txBody>
      </p:sp>
      <p:sp>
        <p:nvSpPr>
          <p:cNvPr id="19" name="Text 16"/>
          <p:cNvSpPr txBox="1"/>
          <p:nvPr/>
        </p:nvSpPr>
        <p:spPr>
          <a:xfrm>
            <a:off x="640080" y="2926080"/>
            <a:ext cx="3657600" cy="1600200"/>
          </a:xfrm>
          <a:prstGeom prst="rect">
            <a:avLst/>
          </a:prstGeom>
          <a:noFill/>
          <a:ln/>
        </p:spPr>
        <p:txBody>
          <a:bodyPr wrap="square" lIns="0" tIns="0" rIns="0" bIns="0" rtlCol="0" anchor="t"/>
          <a:lstStyle/>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Erected in the reign of Chandragupta II</a:t>
            </a:r>
            <a:endParaRPr lang="en-US" sz="1200" dirty="0"/>
          </a:p>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Probably first stood before the Udayagiri caves (Madhya Pradesh)</a:t>
            </a:r>
            <a:endParaRPr lang="en-US" sz="1200" dirty="0"/>
          </a:p>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Brought to Delhi a few centuries later</a:t>
            </a:r>
            <a:endParaRPr lang="en-US" sz="1200" dirty="0"/>
          </a:p>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Inscription names King 'Chandra' and celebrates his achievements</a:t>
            </a:r>
            <a:endParaRPr lang="en-US" sz="1200" dirty="0"/>
          </a:p>
        </p:txBody>
      </p:sp>
      <p:sp>
        <p:nvSpPr>
          <p:cNvPr id="20" name="Shape 17"/>
          <p:cNvSpPr/>
          <p:nvPr/>
        </p:nvSpPr>
        <p:spPr>
          <a:xfrm>
            <a:off x="4663440" y="2468880"/>
            <a:ext cx="4023360" cy="2103120"/>
          </a:xfrm>
          <a:prstGeom prst="roundRect">
            <a:avLst>
              <a:gd name="adj" fmla="val 3478"/>
            </a:avLst>
          </a:prstGeom>
          <a:solidFill>
            <a:srgbClr val="FBF1D9"/>
          </a:solidFill>
          <a:ln w="12700">
            <a:solidFill>
              <a:srgbClr val="FBF1D9"/>
            </a:solidFill>
            <a:prstDash val="solid"/>
          </a:ln>
        </p:spPr>
      </p:sp>
      <p:sp>
        <p:nvSpPr>
          <p:cNvPr id="21" name="Text 18"/>
          <p:cNvSpPr txBox="1"/>
          <p:nvPr/>
        </p:nvSpPr>
        <p:spPr>
          <a:xfrm>
            <a:off x="4846320" y="2560320"/>
            <a:ext cx="3657600" cy="320040"/>
          </a:xfrm>
          <a:prstGeom prst="rect">
            <a:avLst/>
          </a:prstGeom>
          <a:noFill/>
          <a:ln/>
        </p:spPr>
        <p:txBody>
          <a:bodyPr wrap="square" lIns="0" tIns="0" rIns="0" bIns="0" rtlCol="0" anchor="t"/>
          <a:lstStyle/>
          <a:p>
            <a:pPr indent="0" marL="0">
              <a:buNone/>
            </a:pPr>
            <a:r>
              <a:rPr lang="en-US" sz="1500" b="1" dirty="0">
                <a:solidFill>
                  <a:srgbClr val="B5533C"/>
                </a:solidFill>
                <a:latin typeface="Calibri" pitchFamily="34" charset="0"/>
                <a:ea typeface="Calibri" pitchFamily="34" charset="-122"/>
                <a:cs typeface="Calibri" pitchFamily="34" charset="-120"/>
              </a:rPr>
              <a:t>Science connection</a:t>
            </a:r>
            <a:endParaRPr lang="en-US" sz="1500" dirty="0"/>
          </a:p>
        </p:txBody>
      </p:sp>
      <p:sp>
        <p:nvSpPr>
          <p:cNvPr id="22" name="Text 19"/>
          <p:cNvSpPr txBox="1"/>
          <p:nvPr/>
        </p:nvSpPr>
        <p:spPr>
          <a:xfrm>
            <a:off x="4846320" y="2926080"/>
            <a:ext cx="3657600" cy="1600200"/>
          </a:xfrm>
          <a:prstGeom prst="rect">
            <a:avLst/>
          </a:prstGeom>
          <a:noFill/>
          <a:ln/>
        </p:spPr>
        <p:txBody>
          <a:bodyPr wrap="square" lIns="0" tIns="0" rIns="0" bIns="0" rtlCol="0" anchor="t"/>
          <a:lstStyle/>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A bicycle left in the rain rusts within a year</a:t>
            </a:r>
            <a:endParaRPr lang="en-US" sz="1200" dirty="0"/>
          </a:p>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The pillar has braved open sky for centuries</a:t>
            </a:r>
            <a:endParaRPr lang="en-US" sz="1200" dirty="0"/>
          </a:p>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Scientists believe a thin protective layer, formed by the special iron and oxygen in air, prevents corrosion</a:t>
            </a:r>
            <a:endParaRPr lang="en-US" sz="1200" dirty="0"/>
          </a:p>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A proof of advanced metallurgy in ancient India</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675120" cy="640080"/>
          </a:xfrm>
          <a:prstGeom prst="rect">
            <a:avLst/>
          </a:prstGeom>
          <a:noFill/>
          <a:ln/>
        </p:spPr>
        <p:txBody>
          <a:bodyPr wrap="square" lIns="0" tIns="0" rIns="0" bIns="0" rtlCol="0" anchor="ctr"/>
          <a:lstStyle/>
          <a:p>
            <a:pPr indent="0" marL="0">
              <a:buNone/>
            </a:pPr>
            <a:r>
              <a:rPr lang="en-US" sz="2600" b="1" dirty="0">
                <a:solidFill>
                  <a:srgbClr val="1F2A44"/>
                </a:solidFill>
                <a:latin typeface="Cambria" pitchFamily="34" charset="0"/>
                <a:ea typeface="Cambria" pitchFamily="34" charset="-122"/>
                <a:cs typeface="Cambria" pitchFamily="34" charset="-120"/>
              </a:rPr>
              <a:t>A New Power Emerges</a:t>
            </a:r>
            <a:endParaRPr lang="en-US" sz="2600" dirty="0"/>
          </a:p>
        </p:txBody>
      </p:sp>
      <p:sp>
        <p:nvSpPr>
          <p:cNvPr id="3" name="Shape 1"/>
          <p:cNvSpPr/>
          <p:nvPr/>
        </p:nvSpPr>
        <p:spPr>
          <a:xfrm>
            <a:off x="7223760" y="411480"/>
            <a:ext cx="1463040" cy="292608"/>
          </a:xfrm>
          <a:prstGeom prst="roundRect">
            <a:avLst>
              <a:gd name="adj" fmla="val 31250"/>
            </a:avLst>
          </a:prstGeom>
          <a:solidFill>
            <a:srgbClr val="FBF1D9"/>
          </a:solidFill>
          <a:ln w="12700">
            <a:solidFill>
              <a:srgbClr val="FBF1D9"/>
            </a:solidFill>
            <a:prstDash val="solid"/>
          </a:ln>
        </p:spPr>
      </p:sp>
      <p:sp>
        <p:nvSpPr>
          <p:cNvPr id="4" name="Text 2"/>
          <p:cNvSpPr txBox="1"/>
          <p:nvPr/>
        </p:nvSpPr>
        <p:spPr>
          <a:xfrm>
            <a:off x="7223760" y="411480"/>
            <a:ext cx="1463040" cy="292608"/>
          </a:xfrm>
          <a:prstGeom prst="rect">
            <a:avLst/>
          </a:prstGeom>
          <a:noFill/>
          <a:ln/>
        </p:spPr>
        <p:txBody>
          <a:bodyPr wrap="square" lIns="0" tIns="0" rIns="0" bIns="0" rtlCol="0" anchor="ctr"/>
          <a:lstStyle/>
          <a:p>
            <a:pPr algn="ctr" indent="0" marL="0">
              <a:buNone/>
            </a:pPr>
            <a:r>
              <a:rPr lang="en-US" sz="1000" b="1" dirty="0">
                <a:solidFill>
                  <a:srgbClr val="B5533C"/>
                </a:solidFill>
                <a:latin typeface="Calibri" pitchFamily="34" charset="0"/>
                <a:ea typeface="Calibri" pitchFamily="34" charset="-122"/>
                <a:cs typeface="Calibri" pitchFamily="34" charset="-120"/>
              </a:rPr>
              <a:t>CAUSE AND EFFECT</a:t>
            </a:r>
            <a:endParaRPr lang="en-US" sz="1000" dirty="0"/>
          </a:p>
        </p:txBody>
      </p:sp>
      <p:sp>
        <p:nvSpPr>
          <p:cNvPr id="5" name="Text 3"/>
          <p:cNvSpPr txBox="1"/>
          <p:nvPr/>
        </p:nvSpPr>
        <p:spPr>
          <a:xfrm>
            <a:off x="457200" y="4800600"/>
            <a:ext cx="5486400" cy="228600"/>
          </a:xfrm>
          <a:prstGeom prst="rect">
            <a:avLst/>
          </a:prstGeom>
          <a:noFill/>
          <a:ln/>
        </p:spPr>
        <p:txBody>
          <a:bodyPr wrap="square" lIns="0" tIns="0" rIns="0" bIns="0" rtlCol="0" anchor="ctr"/>
          <a:lstStyle/>
          <a:p>
            <a:pPr indent="0" marL="0">
              <a:buNone/>
            </a:pPr>
            <a:r>
              <a:rPr lang="en-US" sz="900" dirty="0">
                <a:solidFill>
                  <a:srgbClr val="6B7280"/>
                </a:solidFill>
                <a:latin typeface="Calibri" pitchFamily="34" charset="0"/>
                <a:ea typeface="Calibri" pitchFamily="34" charset="-122"/>
                <a:cs typeface="Calibri" pitchFamily="34" charset="-120"/>
              </a:rPr>
              <a:t>Class 7 History | Ch. 7: The Gupta Era</a:t>
            </a:r>
            <a:endParaRPr lang="en-US" sz="900" dirty="0"/>
          </a:p>
        </p:txBody>
      </p:sp>
      <p:sp>
        <p:nvSpPr>
          <p:cNvPr id="6" name="Text 4"/>
          <p:cNvSpPr txBox="1"/>
          <p:nvPr/>
        </p:nvSpPr>
        <p:spPr>
          <a:xfrm>
            <a:off x="8138160" y="4800600"/>
            <a:ext cx="548640" cy="228600"/>
          </a:xfrm>
          <a:prstGeom prst="rect">
            <a:avLst/>
          </a:prstGeom>
          <a:noFill/>
          <a:ln/>
        </p:spPr>
        <p:txBody>
          <a:bodyPr wrap="square" lIns="0" tIns="0" rIns="0" bIns="0" rtlCol="0" anchor="ctr"/>
          <a:lstStyle/>
          <a:p>
            <a:pPr algn="r" indent="0" marL="0">
              <a:buNone/>
            </a:pPr>
            <a:r>
              <a:rPr lang="en-US" sz="900" dirty="0">
                <a:solidFill>
                  <a:srgbClr val="6B7280"/>
                </a:solidFill>
                <a:latin typeface="Calibri" pitchFamily="34" charset="0"/>
                <a:ea typeface="Calibri" pitchFamily="34" charset="-122"/>
                <a:cs typeface="Calibri" pitchFamily="34" charset="-120"/>
              </a:rPr>
              <a:t>6</a:t>
            </a:r>
            <a:endParaRPr lang="en-US" sz="900" dirty="0"/>
          </a:p>
        </p:txBody>
      </p:sp>
      <p:sp>
        <p:nvSpPr>
          <p:cNvPr id="8" name="Shape 5"/>
          <p:cNvSpPr/>
          <p:nvPr/>
        </p:nvSpPr>
        <p:spPr>
          <a:xfrm>
            <a:off x="457200" y="1143000"/>
            <a:ext cx="1737360" cy="1828800"/>
          </a:xfrm>
          <a:prstGeom prst="roundRect">
            <a:avLst>
              <a:gd name="adj" fmla="val 4211"/>
            </a:avLst>
          </a:prstGeom>
          <a:solidFill>
            <a:srgbClr val="EEF1F7"/>
          </a:solidFill>
          <a:ln w="12700">
            <a:solidFill>
              <a:srgbClr val="EEF1F7"/>
            </a:solidFill>
            <a:prstDash val="solid"/>
          </a:ln>
        </p:spPr>
      </p:sp>
      <p:sp>
        <p:nvSpPr>
          <p:cNvPr id="9" name="Text 6"/>
          <p:cNvSpPr txBox="1"/>
          <p:nvPr/>
        </p:nvSpPr>
        <p:spPr>
          <a:xfrm>
            <a:off x="566928" y="1234440"/>
            <a:ext cx="1517904" cy="457200"/>
          </a:xfrm>
          <a:prstGeom prst="rect">
            <a:avLst/>
          </a:prstGeom>
          <a:noFill/>
          <a:ln/>
        </p:spPr>
        <p:txBody>
          <a:bodyPr wrap="square" lIns="0" tIns="0" rIns="0" bIns="0" rtlCol="0" anchor="ctr"/>
          <a:lstStyle/>
          <a:p>
            <a:pPr indent="0" marL="0">
              <a:buNone/>
            </a:pPr>
            <a:r>
              <a:rPr lang="en-US" sz="1400" b="1" dirty="0">
                <a:solidFill>
                  <a:srgbClr val="B5533C"/>
                </a:solidFill>
                <a:latin typeface="Cambria" pitchFamily="34" charset="0"/>
                <a:ea typeface="Cambria" pitchFamily="34" charset="-122"/>
                <a:cs typeface="Cambria" pitchFamily="34" charset="-120"/>
              </a:rPr>
              <a:t>3rd century CE</a:t>
            </a:r>
            <a:endParaRPr lang="en-US" sz="1400" dirty="0"/>
          </a:p>
        </p:txBody>
      </p:sp>
      <p:sp>
        <p:nvSpPr>
          <p:cNvPr id="10" name="Text 7"/>
          <p:cNvSpPr txBox="1"/>
          <p:nvPr/>
        </p:nvSpPr>
        <p:spPr>
          <a:xfrm>
            <a:off x="566928" y="1737360"/>
            <a:ext cx="1517904" cy="1188720"/>
          </a:xfrm>
          <a:prstGeom prst="rect">
            <a:avLst/>
          </a:prstGeom>
          <a:noFill/>
          <a:ln/>
        </p:spPr>
        <p:txBody>
          <a:bodyPr wrap="square" lIns="0" tIns="0" rIns="0" bIns="0" rtlCol="0" anchor="t"/>
          <a:lstStyle/>
          <a:p>
            <a:pPr indent="0" marL="0">
              <a:buNone/>
            </a:pPr>
            <a:r>
              <a:rPr lang="en-US" sz="1150" dirty="0">
                <a:solidFill>
                  <a:srgbClr val="2B2B2B"/>
                </a:solidFill>
                <a:latin typeface="Calibri" pitchFamily="34" charset="0"/>
                <a:ea typeface="Calibri" pitchFamily="34" charset="-122"/>
                <a:cs typeface="Calibri" pitchFamily="34" charset="-120"/>
              </a:rPr>
              <a:t>Kuṣhāṇa Empire in the north and northwest begins to weaken</a:t>
            </a:r>
            <a:endParaRPr lang="en-US" sz="1150" dirty="0"/>
          </a:p>
        </p:txBody>
      </p:sp>
      <p:sp>
        <p:nvSpPr>
          <p:cNvPr id="11" name="Shape 8"/>
          <p:cNvSpPr/>
          <p:nvPr/>
        </p:nvSpPr>
        <p:spPr>
          <a:xfrm>
            <a:off x="2240280" y="1874520"/>
            <a:ext cx="347472" cy="292608"/>
          </a:xfrm>
          <a:prstGeom prst="rightArrow">
            <a:avLst/>
          </a:prstGeom>
          <a:solidFill>
            <a:srgbClr val="D9A441"/>
          </a:solidFill>
          <a:ln w="12700">
            <a:solidFill>
              <a:srgbClr val="D9A441"/>
            </a:solidFill>
            <a:prstDash val="solid"/>
          </a:ln>
        </p:spPr>
      </p:sp>
      <p:sp>
        <p:nvSpPr>
          <p:cNvPr id="12" name="Shape 9"/>
          <p:cNvSpPr/>
          <p:nvPr/>
        </p:nvSpPr>
        <p:spPr>
          <a:xfrm>
            <a:off x="2624328" y="1143000"/>
            <a:ext cx="1737360" cy="1828800"/>
          </a:xfrm>
          <a:prstGeom prst="roundRect">
            <a:avLst>
              <a:gd name="adj" fmla="val 4211"/>
            </a:avLst>
          </a:prstGeom>
          <a:solidFill>
            <a:srgbClr val="EEF1F7"/>
          </a:solidFill>
          <a:ln w="12700">
            <a:solidFill>
              <a:srgbClr val="EEF1F7"/>
            </a:solidFill>
            <a:prstDash val="solid"/>
          </a:ln>
        </p:spPr>
      </p:sp>
      <p:sp>
        <p:nvSpPr>
          <p:cNvPr id="13" name="Text 10"/>
          <p:cNvSpPr txBox="1"/>
          <p:nvPr/>
        </p:nvSpPr>
        <p:spPr>
          <a:xfrm>
            <a:off x="2734056" y="1234440"/>
            <a:ext cx="1517904" cy="457200"/>
          </a:xfrm>
          <a:prstGeom prst="rect">
            <a:avLst/>
          </a:prstGeom>
          <a:noFill/>
          <a:ln/>
        </p:spPr>
        <p:txBody>
          <a:bodyPr wrap="square" lIns="0" tIns="0" rIns="0" bIns="0" rtlCol="0" anchor="ctr"/>
          <a:lstStyle/>
          <a:p>
            <a:pPr indent="0" marL="0">
              <a:buNone/>
            </a:pPr>
            <a:r>
              <a:rPr lang="en-US" sz="1400" b="1" dirty="0">
                <a:solidFill>
                  <a:srgbClr val="B5533C"/>
                </a:solidFill>
                <a:latin typeface="Cambria" pitchFamily="34" charset="0"/>
                <a:ea typeface="Cambria" pitchFamily="34" charset="-122"/>
                <a:cs typeface="Cambria" pitchFamily="34" charset="-120"/>
              </a:rPr>
              <a:t>New kingdoms</a:t>
            </a:r>
            <a:endParaRPr lang="en-US" sz="1400" dirty="0"/>
          </a:p>
        </p:txBody>
      </p:sp>
      <p:sp>
        <p:nvSpPr>
          <p:cNvPr id="14" name="Text 11"/>
          <p:cNvSpPr txBox="1"/>
          <p:nvPr/>
        </p:nvSpPr>
        <p:spPr>
          <a:xfrm>
            <a:off x="2734056" y="1737360"/>
            <a:ext cx="1517904" cy="1188720"/>
          </a:xfrm>
          <a:prstGeom prst="rect">
            <a:avLst/>
          </a:prstGeom>
          <a:noFill/>
          <a:ln/>
        </p:spPr>
        <p:txBody>
          <a:bodyPr wrap="square" lIns="0" tIns="0" rIns="0" bIns="0" rtlCol="0" anchor="t"/>
          <a:lstStyle/>
          <a:p>
            <a:pPr indent="0" marL="0">
              <a:buNone/>
            </a:pPr>
            <a:r>
              <a:rPr lang="en-US" sz="1150" dirty="0">
                <a:solidFill>
                  <a:srgbClr val="2B2B2B"/>
                </a:solidFill>
                <a:latin typeface="Calibri" pitchFamily="34" charset="0"/>
                <a:ea typeface="Calibri" pitchFamily="34" charset="-122"/>
                <a:cs typeface="Calibri" pitchFamily="34" charset="-120"/>
              </a:rPr>
              <a:t>A fresh period of consolidation begins</a:t>
            </a:r>
            <a:endParaRPr lang="en-US" sz="1150" dirty="0"/>
          </a:p>
        </p:txBody>
      </p:sp>
      <p:sp>
        <p:nvSpPr>
          <p:cNvPr id="15" name="Shape 12"/>
          <p:cNvSpPr/>
          <p:nvPr/>
        </p:nvSpPr>
        <p:spPr>
          <a:xfrm>
            <a:off x="4407408" y="1874520"/>
            <a:ext cx="347472" cy="292608"/>
          </a:xfrm>
          <a:prstGeom prst="rightArrow">
            <a:avLst/>
          </a:prstGeom>
          <a:solidFill>
            <a:srgbClr val="D9A441"/>
          </a:solidFill>
          <a:ln w="12700">
            <a:solidFill>
              <a:srgbClr val="D9A441"/>
            </a:solidFill>
            <a:prstDash val="solid"/>
          </a:ln>
        </p:spPr>
      </p:sp>
      <p:sp>
        <p:nvSpPr>
          <p:cNvPr id="16" name="Shape 13"/>
          <p:cNvSpPr/>
          <p:nvPr/>
        </p:nvSpPr>
        <p:spPr>
          <a:xfrm>
            <a:off x="4791456" y="1143000"/>
            <a:ext cx="1737360" cy="1828800"/>
          </a:xfrm>
          <a:prstGeom prst="roundRect">
            <a:avLst>
              <a:gd name="adj" fmla="val 4211"/>
            </a:avLst>
          </a:prstGeom>
          <a:solidFill>
            <a:srgbClr val="EEF1F7"/>
          </a:solidFill>
          <a:ln w="12700">
            <a:solidFill>
              <a:srgbClr val="EEF1F7"/>
            </a:solidFill>
            <a:prstDash val="solid"/>
          </a:ln>
        </p:spPr>
      </p:sp>
      <p:sp>
        <p:nvSpPr>
          <p:cNvPr id="17" name="Text 14"/>
          <p:cNvSpPr txBox="1"/>
          <p:nvPr/>
        </p:nvSpPr>
        <p:spPr>
          <a:xfrm>
            <a:off x="4901184" y="1234440"/>
            <a:ext cx="1517904" cy="457200"/>
          </a:xfrm>
          <a:prstGeom prst="rect">
            <a:avLst/>
          </a:prstGeom>
          <a:noFill/>
          <a:ln/>
        </p:spPr>
        <p:txBody>
          <a:bodyPr wrap="square" lIns="0" tIns="0" rIns="0" bIns="0" rtlCol="0" anchor="ctr"/>
          <a:lstStyle/>
          <a:p>
            <a:pPr indent="0" marL="0">
              <a:buNone/>
            </a:pPr>
            <a:r>
              <a:rPr lang="en-US" sz="1400" b="1" dirty="0">
                <a:solidFill>
                  <a:srgbClr val="B5533C"/>
                </a:solidFill>
                <a:latin typeface="Cambria" pitchFamily="34" charset="0"/>
                <a:ea typeface="Cambria" pitchFamily="34" charset="-122"/>
                <a:cs typeface="Cambria" pitchFamily="34" charset="-120"/>
              </a:rPr>
              <a:t>Guptas rise</a:t>
            </a:r>
            <a:endParaRPr lang="en-US" sz="1400" dirty="0"/>
          </a:p>
        </p:txBody>
      </p:sp>
      <p:sp>
        <p:nvSpPr>
          <p:cNvPr id="18" name="Text 15"/>
          <p:cNvSpPr txBox="1"/>
          <p:nvPr/>
        </p:nvSpPr>
        <p:spPr>
          <a:xfrm>
            <a:off x="4901184" y="1737360"/>
            <a:ext cx="1517904" cy="1188720"/>
          </a:xfrm>
          <a:prstGeom prst="rect">
            <a:avLst/>
          </a:prstGeom>
          <a:noFill/>
          <a:ln/>
        </p:spPr>
        <p:txBody>
          <a:bodyPr wrap="square" lIns="0" tIns="0" rIns="0" bIns="0" rtlCol="0" anchor="t"/>
          <a:lstStyle/>
          <a:p>
            <a:pPr indent="0" marL="0">
              <a:buNone/>
            </a:pPr>
            <a:r>
              <a:rPr lang="en-US" sz="1150" dirty="0">
                <a:solidFill>
                  <a:srgbClr val="2B2B2B"/>
                </a:solidFill>
                <a:latin typeface="Calibri" pitchFamily="34" charset="0"/>
                <a:ea typeface="Calibri" pitchFamily="34" charset="-122"/>
                <a:cs typeface="Calibri" pitchFamily="34" charset="-120"/>
              </a:rPr>
              <a:t>Regional rulers near present-day Uttar Pradesh gain prominence</a:t>
            </a:r>
            <a:endParaRPr lang="en-US" sz="1150" dirty="0"/>
          </a:p>
        </p:txBody>
      </p:sp>
      <p:sp>
        <p:nvSpPr>
          <p:cNvPr id="19" name="Shape 16"/>
          <p:cNvSpPr/>
          <p:nvPr/>
        </p:nvSpPr>
        <p:spPr>
          <a:xfrm>
            <a:off x="6574536" y="1874520"/>
            <a:ext cx="347472" cy="292608"/>
          </a:xfrm>
          <a:prstGeom prst="rightArrow">
            <a:avLst/>
          </a:prstGeom>
          <a:solidFill>
            <a:srgbClr val="D9A441"/>
          </a:solidFill>
          <a:ln w="12700">
            <a:solidFill>
              <a:srgbClr val="D9A441"/>
            </a:solidFill>
            <a:prstDash val="solid"/>
          </a:ln>
        </p:spPr>
      </p:sp>
      <p:sp>
        <p:nvSpPr>
          <p:cNvPr id="20" name="Shape 17"/>
          <p:cNvSpPr/>
          <p:nvPr/>
        </p:nvSpPr>
        <p:spPr>
          <a:xfrm>
            <a:off x="6958584" y="1143000"/>
            <a:ext cx="1737360" cy="1828800"/>
          </a:xfrm>
          <a:prstGeom prst="roundRect">
            <a:avLst>
              <a:gd name="adj" fmla="val 4211"/>
            </a:avLst>
          </a:prstGeom>
          <a:solidFill>
            <a:srgbClr val="1F2A44"/>
          </a:solidFill>
          <a:ln w="12700">
            <a:solidFill>
              <a:srgbClr val="1F2A44"/>
            </a:solidFill>
            <a:prstDash val="solid"/>
          </a:ln>
        </p:spPr>
      </p:sp>
      <p:sp>
        <p:nvSpPr>
          <p:cNvPr id="21" name="Text 18"/>
          <p:cNvSpPr txBox="1"/>
          <p:nvPr/>
        </p:nvSpPr>
        <p:spPr>
          <a:xfrm>
            <a:off x="7068312" y="1234440"/>
            <a:ext cx="1517904" cy="457200"/>
          </a:xfrm>
          <a:prstGeom prst="rect">
            <a:avLst/>
          </a:prstGeom>
          <a:noFill/>
          <a:ln/>
        </p:spPr>
        <p:txBody>
          <a:bodyPr wrap="square" lIns="0" tIns="0" rIns="0" bIns="0" rtlCol="0" anchor="ctr"/>
          <a:lstStyle/>
          <a:p>
            <a:pPr indent="0" marL="0">
              <a:buNone/>
            </a:pPr>
            <a:r>
              <a:rPr lang="en-US" sz="1400" b="1" dirty="0">
                <a:solidFill>
                  <a:srgbClr val="D9A441"/>
                </a:solidFill>
                <a:latin typeface="Cambria" pitchFamily="34" charset="0"/>
                <a:ea typeface="Cambria" pitchFamily="34" charset="-122"/>
                <a:cs typeface="Cambria" pitchFamily="34" charset="-120"/>
              </a:rPr>
              <a:t>Powerful empire</a:t>
            </a:r>
            <a:endParaRPr lang="en-US" sz="1400" dirty="0"/>
          </a:p>
        </p:txBody>
      </p:sp>
      <p:sp>
        <p:nvSpPr>
          <p:cNvPr id="22" name="Text 19"/>
          <p:cNvSpPr txBox="1"/>
          <p:nvPr/>
        </p:nvSpPr>
        <p:spPr>
          <a:xfrm>
            <a:off x="7068312" y="1737360"/>
            <a:ext cx="1517904" cy="1188720"/>
          </a:xfrm>
          <a:prstGeom prst="rect">
            <a:avLst/>
          </a:prstGeom>
          <a:noFill/>
          <a:ln/>
        </p:spPr>
        <p:txBody>
          <a:bodyPr wrap="square" lIns="0" tIns="0" rIns="0" bIns="0" rtlCol="0" anchor="t"/>
          <a:lstStyle/>
          <a:p>
            <a:pPr indent="0" marL="0">
              <a:buNone/>
            </a:pPr>
            <a:r>
              <a:rPr lang="en-US" sz="1150" dirty="0">
                <a:solidFill>
                  <a:srgbClr val="FFFFFF"/>
                </a:solidFill>
                <a:latin typeface="Calibri" pitchFamily="34" charset="0"/>
                <a:ea typeface="Calibri" pitchFamily="34" charset="-122"/>
                <a:cs typeface="Calibri" pitchFamily="34" charset="-120"/>
              </a:rPr>
              <a:t>Art, architecture, literature and science flourish</a:t>
            </a:r>
            <a:endParaRPr lang="en-US" sz="1150" dirty="0"/>
          </a:p>
        </p:txBody>
      </p:sp>
      <p:sp>
        <p:nvSpPr>
          <p:cNvPr id="23" name="Shape 20"/>
          <p:cNvSpPr/>
          <p:nvPr/>
        </p:nvSpPr>
        <p:spPr>
          <a:xfrm>
            <a:off x="457200" y="3246120"/>
            <a:ext cx="8138160" cy="1280160"/>
          </a:xfrm>
          <a:prstGeom prst="roundRect">
            <a:avLst>
              <a:gd name="adj" fmla="val 5714"/>
            </a:avLst>
          </a:prstGeom>
          <a:solidFill>
            <a:srgbClr val="FBF1D9"/>
          </a:solidFill>
          <a:ln w="12700">
            <a:solidFill>
              <a:srgbClr val="FBF1D9"/>
            </a:solidFill>
            <a:prstDash val="solid"/>
          </a:ln>
        </p:spPr>
      </p:sp>
      <p:sp>
        <p:nvSpPr>
          <p:cNvPr id="24" name="Shape 21"/>
          <p:cNvSpPr/>
          <p:nvPr/>
        </p:nvSpPr>
        <p:spPr>
          <a:xfrm>
            <a:off x="640080" y="3520440"/>
            <a:ext cx="640080" cy="640080"/>
          </a:xfrm>
          <a:prstGeom prst="ellipse">
            <a:avLst/>
          </a:prstGeom>
          <a:solidFill>
            <a:srgbClr val="B5533C"/>
          </a:solidFill>
          <a:ln w="12700">
            <a:solidFill>
              <a:srgbClr val="B5533C"/>
            </a:solidFill>
            <a:prstDash val="solid"/>
          </a:ln>
        </p:spPr>
      </p:sp>
      <p:pic>
        <p:nvPicPr>
          <p:cNvPr id="25" name="Image 0" descr="preencoded.png">    </p:cNvPr>
          <p:cNvPicPr>
            <a:picLocks noChangeAspect="1"/>
          </p:cNvPicPr>
          <p:nvPr/>
        </p:nvPicPr>
        <p:blipFill>
          <a:blip r:embed="rId1"/>
          <a:stretch>
            <a:fillRect/>
          </a:stretch>
        </p:blipFill>
        <p:spPr>
          <a:xfrm>
            <a:off x="800100" y="3680460"/>
            <a:ext cx="320040" cy="320040"/>
          </a:xfrm>
          <a:prstGeom prst="rect">
            <a:avLst/>
          </a:prstGeom>
        </p:spPr>
      </p:pic>
      <p:sp>
        <p:nvSpPr>
          <p:cNvPr id="26" name="Text 22"/>
          <p:cNvSpPr txBox="1"/>
          <p:nvPr/>
        </p:nvSpPr>
        <p:spPr>
          <a:xfrm>
            <a:off x="1463040" y="3383280"/>
            <a:ext cx="6949440" cy="320040"/>
          </a:xfrm>
          <a:prstGeom prst="rect">
            <a:avLst/>
          </a:prstGeom>
          <a:noFill/>
          <a:ln/>
        </p:spPr>
        <p:txBody>
          <a:bodyPr wrap="square" lIns="0" tIns="0" rIns="0" bIns="0" rtlCol="0" anchor="t"/>
          <a:lstStyle/>
          <a:p>
            <a:pPr indent="0" marL="0">
              <a:buNone/>
            </a:pPr>
            <a:r>
              <a:rPr lang="en-US" sz="1500" b="1" dirty="0">
                <a:solidFill>
                  <a:srgbClr val="B5533C"/>
                </a:solidFill>
                <a:latin typeface="Calibri" pitchFamily="34" charset="0"/>
                <a:ea typeface="Calibri" pitchFamily="34" charset="-122"/>
                <a:cs typeface="Calibri" pitchFamily="34" charset="-120"/>
              </a:rPr>
              <a:t>Think and discuss</a:t>
            </a:r>
            <a:endParaRPr lang="en-US" sz="1500" dirty="0"/>
          </a:p>
        </p:txBody>
      </p:sp>
      <p:sp>
        <p:nvSpPr>
          <p:cNvPr id="27" name="Text 23"/>
          <p:cNvSpPr txBox="1"/>
          <p:nvPr/>
        </p:nvSpPr>
        <p:spPr>
          <a:xfrm>
            <a:off x="1463040" y="3749040"/>
            <a:ext cx="6949440" cy="731520"/>
          </a:xfrm>
          <a:prstGeom prst="rect">
            <a:avLst/>
          </a:prstGeom>
          <a:noFill/>
          <a:ln/>
        </p:spPr>
        <p:txBody>
          <a:bodyPr wrap="square" lIns="0" tIns="0" rIns="0" bIns="0" rtlCol="0" anchor="t"/>
          <a:lstStyle/>
          <a:p>
            <a:pPr indent="0" marL="0">
              <a:buNone/>
            </a:pPr>
            <a:r>
              <a:rPr lang="en-US" sz="1300" dirty="0">
                <a:solidFill>
                  <a:srgbClr val="2B2B2B"/>
                </a:solidFill>
                <a:latin typeface="Calibri" pitchFamily="34" charset="0"/>
                <a:ea typeface="Calibri" pitchFamily="34" charset="-122"/>
                <a:cs typeface="Calibri" pitchFamily="34" charset="-120"/>
              </a:rPr>
              <a:t>Why do large empires weaken, and why do new powers rise in their place? The origin of the Guptas is debated: what does that tell us about how historians work?</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675120" cy="640080"/>
          </a:xfrm>
          <a:prstGeom prst="rect">
            <a:avLst/>
          </a:prstGeom>
          <a:noFill/>
          <a:ln/>
        </p:spPr>
        <p:txBody>
          <a:bodyPr wrap="square" lIns="0" tIns="0" rIns="0" bIns="0" rtlCol="0" anchor="ctr"/>
          <a:lstStyle/>
          <a:p>
            <a:pPr indent="0" marL="0">
              <a:buNone/>
            </a:pPr>
            <a:r>
              <a:rPr lang="en-US" sz="2600" b="1" dirty="0">
                <a:solidFill>
                  <a:srgbClr val="1F2A44"/>
                </a:solidFill>
                <a:latin typeface="Cambria" pitchFamily="34" charset="0"/>
                <a:ea typeface="Cambria" pitchFamily="34" charset="-122"/>
                <a:cs typeface="Cambria" pitchFamily="34" charset="-120"/>
              </a:rPr>
              <a:t>Two Chandraguptas</a:t>
            </a:r>
            <a:endParaRPr lang="en-US" sz="2600" dirty="0"/>
          </a:p>
        </p:txBody>
      </p:sp>
      <p:sp>
        <p:nvSpPr>
          <p:cNvPr id="3" name="Shape 1"/>
          <p:cNvSpPr/>
          <p:nvPr/>
        </p:nvSpPr>
        <p:spPr>
          <a:xfrm>
            <a:off x="7223760" y="411480"/>
            <a:ext cx="1463040" cy="292608"/>
          </a:xfrm>
          <a:prstGeom prst="roundRect">
            <a:avLst>
              <a:gd name="adj" fmla="val 31250"/>
            </a:avLst>
          </a:prstGeom>
          <a:solidFill>
            <a:srgbClr val="FBF1D9"/>
          </a:solidFill>
          <a:ln w="12700">
            <a:solidFill>
              <a:srgbClr val="FBF1D9"/>
            </a:solidFill>
            <a:prstDash val="solid"/>
          </a:ln>
        </p:spPr>
      </p:sp>
      <p:sp>
        <p:nvSpPr>
          <p:cNvPr id="4" name="Text 2"/>
          <p:cNvSpPr txBox="1"/>
          <p:nvPr/>
        </p:nvSpPr>
        <p:spPr>
          <a:xfrm>
            <a:off x="7223760" y="411480"/>
            <a:ext cx="1463040" cy="292608"/>
          </a:xfrm>
          <a:prstGeom prst="rect">
            <a:avLst/>
          </a:prstGeom>
          <a:noFill/>
          <a:ln/>
        </p:spPr>
        <p:txBody>
          <a:bodyPr wrap="square" lIns="0" tIns="0" rIns="0" bIns="0" rtlCol="0" anchor="ctr"/>
          <a:lstStyle/>
          <a:p>
            <a:pPr algn="ctr" indent="0" marL="0">
              <a:buNone/>
            </a:pPr>
            <a:r>
              <a:rPr lang="en-US" sz="1000" b="1" dirty="0">
                <a:solidFill>
                  <a:srgbClr val="B5533C"/>
                </a:solidFill>
                <a:latin typeface="Calibri" pitchFamily="34" charset="0"/>
                <a:ea typeface="Calibri" pitchFamily="34" charset="-122"/>
                <a:cs typeface="Calibri" pitchFamily="34" charset="-120"/>
              </a:rPr>
              <a:t>COMPARE</a:t>
            </a:r>
            <a:endParaRPr lang="en-US" sz="1000" dirty="0"/>
          </a:p>
        </p:txBody>
      </p:sp>
      <p:sp>
        <p:nvSpPr>
          <p:cNvPr id="5" name="Text 3"/>
          <p:cNvSpPr txBox="1"/>
          <p:nvPr/>
        </p:nvSpPr>
        <p:spPr>
          <a:xfrm>
            <a:off x="457200" y="4800600"/>
            <a:ext cx="5486400" cy="228600"/>
          </a:xfrm>
          <a:prstGeom prst="rect">
            <a:avLst/>
          </a:prstGeom>
          <a:noFill/>
          <a:ln/>
        </p:spPr>
        <p:txBody>
          <a:bodyPr wrap="square" lIns="0" tIns="0" rIns="0" bIns="0" rtlCol="0" anchor="ctr"/>
          <a:lstStyle/>
          <a:p>
            <a:pPr indent="0" marL="0">
              <a:buNone/>
            </a:pPr>
            <a:r>
              <a:rPr lang="en-US" sz="900" dirty="0">
                <a:solidFill>
                  <a:srgbClr val="6B7280"/>
                </a:solidFill>
                <a:latin typeface="Calibri" pitchFamily="34" charset="0"/>
                <a:ea typeface="Calibri" pitchFamily="34" charset="-122"/>
                <a:cs typeface="Calibri" pitchFamily="34" charset="-120"/>
              </a:rPr>
              <a:t>Class 7 History | Ch. 7: The Gupta Era</a:t>
            </a:r>
            <a:endParaRPr lang="en-US" sz="900" dirty="0"/>
          </a:p>
        </p:txBody>
      </p:sp>
      <p:sp>
        <p:nvSpPr>
          <p:cNvPr id="6" name="Text 4"/>
          <p:cNvSpPr txBox="1"/>
          <p:nvPr/>
        </p:nvSpPr>
        <p:spPr>
          <a:xfrm>
            <a:off x="8138160" y="4800600"/>
            <a:ext cx="548640" cy="228600"/>
          </a:xfrm>
          <a:prstGeom prst="rect">
            <a:avLst/>
          </a:prstGeom>
          <a:noFill/>
          <a:ln/>
        </p:spPr>
        <p:txBody>
          <a:bodyPr wrap="square" lIns="0" tIns="0" rIns="0" bIns="0" rtlCol="0" anchor="ctr"/>
          <a:lstStyle/>
          <a:p>
            <a:pPr algn="r" indent="0" marL="0">
              <a:buNone/>
            </a:pPr>
            <a:r>
              <a:rPr lang="en-US" sz="900" dirty="0">
                <a:solidFill>
                  <a:srgbClr val="6B7280"/>
                </a:solidFill>
                <a:latin typeface="Calibri" pitchFamily="34" charset="0"/>
                <a:ea typeface="Calibri" pitchFamily="34" charset="-122"/>
                <a:cs typeface="Calibri" pitchFamily="34" charset="-120"/>
              </a:rPr>
              <a:t>7</a:t>
            </a:r>
            <a:endParaRPr lang="en-US" sz="900" dirty="0"/>
          </a:p>
        </p:txBody>
      </p:sp>
      <p:sp>
        <p:nvSpPr>
          <p:cNvPr id="8" name="Shape 5"/>
          <p:cNvSpPr/>
          <p:nvPr/>
        </p:nvSpPr>
        <p:spPr>
          <a:xfrm>
            <a:off x="457200" y="1097280"/>
            <a:ext cx="4023360" cy="2788920"/>
          </a:xfrm>
          <a:prstGeom prst="roundRect">
            <a:avLst>
              <a:gd name="adj" fmla="val 2623"/>
            </a:avLst>
          </a:prstGeom>
          <a:solidFill>
            <a:srgbClr val="EEF1F7"/>
          </a:solidFill>
          <a:ln w="12700">
            <a:solidFill>
              <a:srgbClr val="EEF1F7"/>
            </a:solidFill>
            <a:prstDash val="solid"/>
          </a:ln>
        </p:spPr>
      </p:sp>
      <p:sp>
        <p:nvSpPr>
          <p:cNvPr id="9" name="Text 6"/>
          <p:cNvSpPr txBox="1"/>
          <p:nvPr/>
        </p:nvSpPr>
        <p:spPr>
          <a:xfrm>
            <a:off x="640080" y="1188720"/>
            <a:ext cx="3657600" cy="365760"/>
          </a:xfrm>
          <a:prstGeom prst="rect">
            <a:avLst/>
          </a:prstGeom>
          <a:noFill/>
          <a:ln/>
        </p:spPr>
        <p:txBody>
          <a:bodyPr wrap="square" lIns="0" tIns="0" rIns="0" bIns="0" rtlCol="0" anchor="t"/>
          <a:lstStyle/>
          <a:p>
            <a:pPr indent="0" marL="0">
              <a:buNone/>
            </a:pPr>
            <a:r>
              <a:rPr lang="en-US" sz="1800" b="1" dirty="0">
                <a:solidFill>
                  <a:srgbClr val="1F2A44"/>
                </a:solidFill>
                <a:latin typeface="Cambria" pitchFamily="34" charset="0"/>
                <a:ea typeface="Cambria" pitchFamily="34" charset="-122"/>
                <a:cs typeface="Cambria" pitchFamily="34" charset="-120"/>
              </a:rPr>
              <a:t>Chandragupta I</a:t>
            </a:r>
            <a:endParaRPr lang="en-US" sz="1800" dirty="0"/>
          </a:p>
        </p:txBody>
      </p:sp>
      <p:sp>
        <p:nvSpPr>
          <p:cNvPr id="10" name="Text 7"/>
          <p:cNvSpPr txBox="1"/>
          <p:nvPr/>
        </p:nvSpPr>
        <p:spPr>
          <a:xfrm>
            <a:off x="640080" y="1536192"/>
            <a:ext cx="3657600" cy="274320"/>
          </a:xfrm>
          <a:prstGeom prst="rect">
            <a:avLst/>
          </a:prstGeom>
          <a:noFill/>
          <a:ln/>
        </p:spPr>
        <p:txBody>
          <a:bodyPr wrap="square" lIns="0" tIns="0" rIns="0" bIns="0" rtlCol="0" anchor="t"/>
          <a:lstStyle/>
          <a:p>
            <a:pPr indent="0" marL="0">
              <a:buNone/>
            </a:pPr>
            <a:r>
              <a:rPr lang="en-US" sz="1200" i="1" dirty="0">
                <a:solidFill>
                  <a:srgbClr val="B5533C"/>
                </a:solidFill>
                <a:latin typeface="Calibri" pitchFamily="34" charset="0"/>
                <a:ea typeface="Calibri" pitchFamily="34" charset="-122"/>
                <a:cs typeface="Calibri" pitchFamily="34" charset="-120"/>
              </a:rPr>
              <a:t>The grandfather</a:t>
            </a:r>
            <a:endParaRPr lang="en-US" sz="1200" dirty="0"/>
          </a:p>
        </p:txBody>
      </p:sp>
      <p:sp>
        <p:nvSpPr>
          <p:cNvPr id="11" name="Text 8"/>
          <p:cNvSpPr txBox="1"/>
          <p:nvPr/>
        </p:nvSpPr>
        <p:spPr>
          <a:xfrm>
            <a:off x="640080" y="1874520"/>
            <a:ext cx="3657600" cy="1920240"/>
          </a:xfrm>
          <a:prstGeom prst="rect">
            <a:avLst/>
          </a:prstGeom>
          <a:noFill/>
          <a:ln/>
        </p:spPr>
        <p:txBody>
          <a:bodyPr wrap="square" lIns="0" tIns="0" rIns="0" bIns="0" rtlCol="0" anchor="t"/>
          <a:lstStyle/>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Played a crucial role in the early expansion of the empire</a:t>
            </a:r>
            <a:endParaRPr lang="en-US" sz="1200" dirty="0"/>
          </a:p>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Remembered for his coins and strategic alliances</a:t>
            </a:r>
            <a:endParaRPr lang="en-US" sz="1200" dirty="0"/>
          </a:p>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Coin shows him with queen Kumāradevī; Lakṣhmī on the reverse</a:t>
            </a:r>
            <a:endParaRPr lang="en-US" sz="1200" dirty="0"/>
          </a:p>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Laid the foundation of a strong empire</a:t>
            </a:r>
            <a:endParaRPr lang="en-US" sz="1200" dirty="0"/>
          </a:p>
        </p:txBody>
      </p:sp>
      <p:sp>
        <p:nvSpPr>
          <p:cNvPr id="12" name="Shape 9"/>
          <p:cNvSpPr/>
          <p:nvPr/>
        </p:nvSpPr>
        <p:spPr>
          <a:xfrm>
            <a:off x="4663440" y="1097280"/>
            <a:ext cx="4023360" cy="2788920"/>
          </a:xfrm>
          <a:prstGeom prst="roundRect">
            <a:avLst>
              <a:gd name="adj" fmla="val 2623"/>
            </a:avLst>
          </a:prstGeom>
          <a:solidFill>
            <a:srgbClr val="FBF1D9"/>
          </a:solidFill>
          <a:ln w="12700">
            <a:solidFill>
              <a:srgbClr val="FBF1D9"/>
            </a:solidFill>
            <a:prstDash val="solid"/>
          </a:ln>
        </p:spPr>
      </p:sp>
      <p:sp>
        <p:nvSpPr>
          <p:cNvPr id="13" name="Text 10"/>
          <p:cNvSpPr txBox="1"/>
          <p:nvPr/>
        </p:nvSpPr>
        <p:spPr>
          <a:xfrm>
            <a:off x="4846320" y="1188720"/>
            <a:ext cx="3657600" cy="365760"/>
          </a:xfrm>
          <a:prstGeom prst="rect">
            <a:avLst/>
          </a:prstGeom>
          <a:noFill/>
          <a:ln/>
        </p:spPr>
        <p:txBody>
          <a:bodyPr wrap="square" lIns="0" tIns="0" rIns="0" bIns="0" rtlCol="0" anchor="t"/>
          <a:lstStyle/>
          <a:p>
            <a:pPr indent="0" marL="0">
              <a:buNone/>
            </a:pPr>
            <a:r>
              <a:rPr lang="en-US" sz="1800" b="1" dirty="0">
                <a:solidFill>
                  <a:srgbClr val="1F2A44"/>
                </a:solidFill>
                <a:latin typeface="Cambria" pitchFamily="34" charset="0"/>
                <a:ea typeface="Cambria" pitchFamily="34" charset="-122"/>
                <a:cs typeface="Cambria" pitchFamily="34" charset="-120"/>
              </a:rPr>
              <a:t>Chandragupta II</a:t>
            </a:r>
            <a:endParaRPr lang="en-US" sz="1800" dirty="0"/>
          </a:p>
        </p:txBody>
      </p:sp>
      <p:sp>
        <p:nvSpPr>
          <p:cNvPr id="14" name="Text 11"/>
          <p:cNvSpPr txBox="1"/>
          <p:nvPr/>
        </p:nvSpPr>
        <p:spPr>
          <a:xfrm>
            <a:off x="4846320" y="1536192"/>
            <a:ext cx="3657600" cy="274320"/>
          </a:xfrm>
          <a:prstGeom prst="rect">
            <a:avLst/>
          </a:prstGeom>
          <a:noFill/>
          <a:ln/>
        </p:spPr>
        <p:txBody>
          <a:bodyPr wrap="square" lIns="0" tIns="0" rIns="0" bIns="0" rtlCol="0" anchor="t"/>
          <a:lstStyle/>
          <a:p>
            <a:pPr indent="0" marL="0">
              <a:buNone/>
            </a:pPr>
            <a:r>
              <a:rPr lang="en-US" sz="1200" i="1" dirty="0">
                <a:solidFill>
                  <a:srgbClr val="B5533C"/>
                </a:solidFill>
                <a:latin typeface="Calibri" pitchFamily="34" charset="0"/>
                <a:ea typeface="Calibri" pitchFamily="34" charset="-122"/>
                <a:cs typeface="Calibri" pitchFamily="34" charset="-120"/>
              </a:rPr>
              <a:t>Also known as 'Vikramāditya'</a:t>
            </a:r>
            <a:endParaRPr lang="en-US" sz="1200" dirty="0"/>
          </a:p>
        </p:txBody>
      </p:sp>
      <p:sp>
        <p:nvSpPr>
          <p:cNvPr id="15" name="Text 12"/>
          <p:cNvSpPr txBox="1"/>
          <p:nvPr/>
        </p:nvSpPr>
        <p:spPr>
          <a:xfrm>
            <a:off x="4846320" y="1874520"/>
            <a:ext cx="3657600" cy="1920240"/>
          </a:xfrm>
          <a:prstGeom prst="rect">
            <a:avLst/>
          </a:prstGeom>
          <a:noFill/>
          <a:ln/>
        </p:spPr>
        <p:txBody>
          <a:bodyPr wrap="square" lIns="0" tIns="0" rIns="0" bIns="0" rtlCol="0" anchor="t"/>
          <a:lstStyle/>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Devotee of Viṣhṇu; his mount Garuḍa appears on many inscriptions</a:t>
            </a:r>
            <a:endParaRPr lang="en-US" sz="1200" dirty="0"/>
          </a:p>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Identified with King 'Chandra' of the Iron Pillar</a:t>
            </a:r>
            <a:endParaRPr lang="en-US" sz="1200" dirty="0"/>
          </a:p>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Arts, architecture, literature and science flourished in his time</a:t>
            </a:r>
            <a:endParaRPr lang="en-US" sz="1200" dirty="0"/>
          </a:p>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Kept learned men, poets and artists in his court</a:t>
            </a:r>
            <a:endParaRPr lang="en-US" sz="1200" dirty="0"/>
          </a:p>
        </p:txBody>
      </p:sp>
      <p:sp>
        <p:nvSpPr>
          <p:cNvPr id="16" name="Shape 13"/>
          <p:cNvSpPr/>
          <p:nvPr/>
        </p:nvSpPr>
        <p:spPr>
          <a:xfrm>
            <a:off x="457200" y="4069080"/>
            <a:ext cx="8138160" cy="502920"/>
          </a:xfrm>
          <a:prstGeom prst="roundRect">
            <a:avLst>
              <a:gd name="adj" fmla="val 14545"/>
            </a:avLst>
          </a:prstGeom>
          <a:solidFill>
            <a:srgbClr val="1F2A44"/>
          </a:solidFill>
          <a:ln w="12700">
            <a:solidFill>
              <a:srgbClr val="1F2A44"/>
            </a:solidFill>
            <a:prstDash val="solid"/>
          </a:ln>
        </p:spPr>
      </p:sp>
      <p:sp>
        <p:nvSpPr>
          <p:cNvPr id="17" name="Text 14"/>
          <p:cNvSpPr txBox="1"/>
          <p:nvPr/>
        </p:nvSpPr>
        <p:spPr>
          <a:xfrm>
            <a:off x="457200" y="4069080"/>
            <a:ext cx="8138160" cy="502920"/>
          </a:xfrm>
          <a:prstGeom prst="rect">
            <a:avLst/>
          </a:prstGeom>
          <a:noFill/>
          <a:ln/>
        </p:spPr>
        <p:txBody>
          <a:bodyPr wrap="square" lIns="0" tIns="0" rIns="0" bIns="0" rtlCol="0" anchor="ctr"/>
          <a:lstStyle/>
          <a:p>
            <a:pPr algn="ctr" indent="0" marL="0">
              <a:buNone/>
            </a:pPr>
            <a:r>
              <a:rPr lang="en-US" sz="1400" b="1" dirty="0">
                <a:solidFill>
                  <a:srgbClr val="D9A441"/>
                </a:solidFill>
                <a:latin typeface="Calibri" pitchFamily="34" charset="0"/>
                <a:ea typeface="Calibri" pitchFamily="34" charset="-122"/>
                <a:cs typeface="Calibri" pitchFamily="34" charset="-120"/>
              </a:rPr>
              <a:t>Do not confuse with Chandragupta Maurya of the Maurya dynasty!</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675120" cy="640080"/>
          </a:xfrm>
          <a:prstGeom prst="rect">
            <a:avLst/>
          </a:prstGeom>
          <a:noFill/>
          <a:ln/>
        </p:spPr>
        <p:txBody>
          <a:bodyPr wrap="square" lIns="0" tIns="0" rIns="0" bIns="0" rtlCol="0" anchor="ctr"/>
          <a:lstStyle/>
          <a:p>
            <a:pPr indent="0" marL="0">
              <a:buNone/>
            </a:pPr>
            <a:r>
              <a:rPr lang="en-US" sz="2600" b="1" dirty="0">
                <a:solidFill>
                  <a:srgbClr val="1F2A44"/>
                </a:solidFill>
                <a:latin typeface="Cambria" pitchFamily="34" charset="0"/>
                <a:ea typeface="Cambria" pitchFamily="34" charset="-122"/>
                <a:cs typeface="Cambria" pitchFamily="34" charset="-120"/>
              </a:rPr>
              <a:t>Samudragupta: The Warrior King</a:t>
            </a:r>
            <a:endParaRPr lang="en-US" sz="2600" dirty="0"/>
          </a:p>
        </p:txBody>
      </p:sp>
      <p:sp>
        <p:nvSpPr>
          <p:cNvPr id="3" name="Shape 1"/>
          <p:cNvSpPr/>
          <p:nvPr/>
        </p:nvSpPr>
        <p:spPr>
          <a:xfrm>
            <a:off x="7223760" y="411480"/>
            <a:ext cx="1463040" cy="292608"/>
          </a:xfrm>
          <a:prstGeom prst="roundRect">
            <a:avLst>
              <a:gd name="adj" fmla="val 31250"/>
            </a:avLst>
          </a:prstGeom>
          <a:solidFill>
            <a:srgbClr val="FBF1D9"/>
          </a:solidFill>
          <a:ln w="12700">
            <a:solidFill>
              <a:srgbClr val="FBF1D9"/>
            </a:solidFill>
            <a:prstDash val="solid"/>
          </a:ln>
        </p:spPr>
      </p:sp>
      <p:sp>
        <p:nvSpPr>
          <p:cNvPr id="4" name="Text 2"/>
          <p:cNvSpPr txBox="1"/>
          <p:nvPr/>
        </p:nvSpPr>
        <p:spPr>
          <a:xfrm>
            <a:off x="7223760" y="411480"/>
            <a:ext cx="1463040" cy="292608"/>
          </a:xfrm>
          <a:prstGeom prst="rect">
            <a:avLst/>
          </a:prstGeom>
          <a:noFill/>
          <a:ln/>
        </p:spPr>
        <p:txBody>
          <a:bodyPr wrap="square" lIns="0" tIns="0" rIns="0" bIns="0" rtlCol="0" anchor="ctr"/>
          <a:lstStyle/>
          <a:p>
            <a:pPr algn="ctr" indent="0" marL="0">
              <a:buNone/>
            </a:pPr>
            <a:r>
              <a:rPr lang="en-US" sz="1000" b="1" dirty="0">
                <a:solidFill>
                  <a:srgbClr val="B5533C"/>
                </a:solidFill>
                <a:latin typeface="Calibri" pitchFamily="34" charset="0"/>
                <a:ea typeface="Calibri" pitchFamily="34" charset="-122"/>
                <a:cs typeface="Calibri" pitchFamily="34" charset="-120"/>
              </a:rPr>
              <a:t>SOURCE STUDY</a:t>
            </a:r>
            <a:endParaRPr lang="en-US" sz="1000" dirty="0"/>
          </a:p>
        </p:txBody>
      </p:sp>
      <p:sp>
        <p:nvSpPr>
          <p:cNvPr id="5" name="Text 3"/>
          <p:cNvSpPr txBox="1"/>
          <p:nvPr/>
        </p:nvSpPr>
        <p:spPr>
          <a:xfrm>
            <a:off x="457200" y="4800600"/>
            <a:ext cx="5486400" cy="228600"/>
          </a:xfrm>
          <a:prstGeom prst="rect">
            <a:avLst/>
          </a:prstGeom>
          <a:noFill/>
          <a:ln/>
        </p:spPr>
        <p:txBody>
          <a:bodyPr wrap="square" lIns="0" tIns="0" rIns="0" bIns="0" rtlCol="0" anchor="ctr"/>
          <a:lstStyle/>
          <a:p>
            <a:pPr indent="0" marL="0">
              <a:buNone/>
            </a:pPr>
            <a:r>
              <a:rPr lang="en-US" sz="900" dirty="0">
                <a:solidFill>
                  <a:srgbClr val="6B7280"/>
                </a:solidFill>
                <a:latin typeface="Calibri" pitchFamily="34" charset="0"/>
                <a:ea typeface="Calibri" pitchFamily="34" charset="-122"/>
                <a:cs typeface="Calibri" pitchFamily="34" charset="-120"/>
              </a:rPr>
              <a:t>Class 7 History | Ch. 7: The Gupta Era</a:t>
            </a:r>
            <a:endParaRPr lang="en-US" sz="900" dirty="0"/>
          </a:p>
        </p:txBody>
      </p:sp>
      <p:sp>
        <p:nvSpPr>
          <p:cNvPr id="6" name="Text 4"/>
          <p:cNvSpPr txBox="1"/>
          <p:nvPr/>
        </p:nvSpPr>
        <p:spPr>
          <a:xfrm>
            <a:off x="8138160" y="4800600"/>
            <a:ext cx="548640" cy="228600"/>
          </a:xfrm>
          <a:prstGeom prst="rect">
            <a:avLst/>
          </a:prstGeom>
          <a:noFill/>
          <a:ln/>
        </p:spPr>
        <p:txBody>
          <a:bodyPr wrap="square" lIns="0" tIns="0" rIns="0" bIns="0" rtlCol="0" anchor="ctr"/>
          <a:lstStyle/>
          <a:p>
            <a:pPr algn="r" indent="0" marL="0">
              <a:buNone/>
            </a:pPr>
            <a:r>
              <a:rPr lang="en-US" sz="900" dirty="0">
                <a:solidFill>
                  <a:srgbClr val="6B7280"/>
                </a:solidFill>
                <a:latin typeface="Calibri" pitchFamily="34" charset="0"/>
                <a:ea typeface="Calibri" pitchFamily="34" charset="-122"/>
                <a:cs typeface="Calibri" pitchFamily="34" charset="-120"/>
              </a:rPr>
              <a:t>8</a:t>
            </a:r>
            <a:endParaRPr lang="en-US" sz="900" dirty="0"/>
          </a:p>
        </p:txBody>
      </p:sp>
      <p:sp>
        <p:nvSpPr>
          <p:cNvPr id="8" name="Shape 5"/>
          <p:cNvSpPr/>
          <p:nvPr/>
        </p:nvSpPr>
        <p:spPr>
          <a:xfrm>
            <a:off x="457200" y="1097280"/>
            <a:ext cx="3291840" cy="2788920"/>
          </a:xfrm>
          <a:prstGeom prst="roundRect">
            <a:avLst>
              <a:gd name="adj" fmla="val 2623"/>
            </a:avLst>
          </a:prstGeom>
          <a:solidFill>
            <a:srgbClr val="1F2A44"/>
          </a:solidFill>
          <a:ln w="12700">
            <a:solidFill>
              <a:srgbClr val="1F2A44"/>
            </a:solidFill>
            <a:prstDash val="solid"/>
          </a:ln>
        </p:spPr>
      </p:sp>
      <p:sp>
        <p:nvSpPr>
          <p:cNvPr id="9" name="Text 6"/>
          <p:cNvSpPr txBox="1"/>
          <p:nvPr/>
        </p:nvSpPr>
        <p:spPr>
          <a:xfrm>
            <a:off x="548640" y="1417320"/>
            <a:ext cx="3108960" cy="548640"/>
          </a:xfrm>
          <a:prstGeom prst="rect">
            <a:avLst/>
          </a:prstGeom>
          <a:noFill/>
          <a:ln/>
        </p:spPr>
        <p:txBody>
          <a:bodyPr wrap="square" lIns="0" tIns="0" rIns="0" bIns="0" rtlCol="0" anchor="t"/>
          <a:lstStyle/>
          <a:p>
            <a:pPr algn="ctr" indent="0" marL="0">
              <a:buNone/>
            </a:pPr>
            <a:r>
              <a:rPr lang="en-US" sz="2600" b="1" dirty="0">
                <a:solidFill>
                  <a:srgbClr val="D9A441"/>
                </a:solidFill>
                <a:latin typeface="Cambria" pitchFamily="34" charset="0"/>
                <a:ea typeface="Cambria" pitchFamily="34" charset="-122"/>
                <a:cs typeface="Cambria" pitchFamily="34" charset="-120"/>
              </a:rPr>
              <a:t>dharaṇi-bandha</a:t>
            </a:r>
            <a:endParaRPr lang="en-US" sz="2600" dirty="0"/>
          </a:p>
        </p:txBody>
      </p:sp>
      <p:sp>
        <p:nvSpPr>
          <p:cNvPr id="10" name="Text 7"/>
          <p:cNvSpPr txBox="1"/>
          <p:nvPr/>
        </p:nvSpPr>
        <p:spPr>
          <a:xfrm>
            <a:off x="548640" y="2011680"/>
            <a:ext cx="3108960" cy="365760"/>
          </a:xfrm>
          <a:prstGeom prst="rect">
            <a:avLst/>
          </a:prstGeom>
          <a:noFill/>
          <a:ln/>
        </p:spPr>
        <p:txBody>
          <a:bodyPr wrap="square" lIns="0" tIns="0" rIns="0" bIns="0" rtlCol="0" anchor="t"/>
          <a:lstStyle/>
          <a:p>
            <a:pPr algn="ctr" indent="0" marL="0">
              <a:buNone/>
            </a:pPr>
            <a:r>
              <a:rPr lang="en-US" sz="1500" i="1" dirty="0">
                <a:solidFill>
                  <a:srgbClr val="FFFFFF"/>
                </a:solidFill>
                <a:latin typeface="Calibri" pitchFamily="34" charset="0"/>
                <a:ea typeface="Calibri" pitchFamily="34" charset="-122"/>
                <a:cs typeface="Calibri" pitchFamily="34" charset="-120"/>
              </a:rPr>
              <a:t>'to unify the Earth'</a:t>
            </a:r>
            <a:endParaRPr lang="en-US" sz="1500" dirty="0"/>
          </a:p>
        </p:txBody>
      </p:sp>
      <p:sp>
        <p:nvSpPr>
          <p:cNvPr id="11" name="Text 8"/>
          <p:cNvSpPr txBox="1"/>
          <p:nvPr/>
        </p:nvSpPr>
        <p:spPr>
          <a:xfrm>
            <a:off x="685800" y="2651760"/>
            <a:ext cx="2834640" cy="1005840"/>
          </a:xfrm>
          <a:prstGeom prst="rect">
            <a:avLst/>
          </a:prstGeom>
          <a:noFill/>
          <a:ln/>
        </p:spPr>
        <p:txBody>
          <a:bodyPr wrap="square" lIns="0" tIns="0" rIns="0" bIns="0" rtlCol="0" anchor="t"/>
          <a:lstStyle/>
          <a:p>
            <a:pPr algn="ctr" indent="0" marL="0">
              <a:buNone/>
            </a:pPr>
            <a:r>
              <a:rPr lang="en-US" sz="1200" dirty="0">
                <a:solidFill>
                  <a:srgbClr val="CADCFC"/>
                </a:solidFill>
                <a:latin typeface="Calibri" pitchFamily="34" charset="0"/>
                <a:ea typeface="Calibri" pitchFamily="34" charset="-122"/>
                <a:cs typeface="Calibri" pitchFamily="34" charset="-120"/>
              </a:rPr>
              <a:t>Samudragupta's ambition, as recorded by his court poet Harisena in the prayāga praśhasti</a:t>
            </a:r>
            <a:endParaRPr lang="en-US" sz="1200" dirty="0"/>
          </a:p>
        </p:txBody>
      </p:sp>
      <p:sp>
        <p:nvSpPr>
          <p:cNvPr id="12" name="Text 9"/>
          <p:cNvSpPr txBox="1"/>
          <p:nvPr/>
        </p:nvSpPr>
        <p:spPr>
          <a:xfrm>
            <a:off x="4023360" y="1097280"/>
            <a:ext cx="4663440" cy="2834640"/>
          </a:xfrm>
          <a:prstGeom prst="rect">
            <a:avLst/>
          </a:prstGeom>
          <a:noFill/>
          <a:ln/>
        </p:spPr>
        <p:txBody>
          <a:bodyPr wrap="square" lIns="0" tIns="0" rIns="0" bIns="0" rtlCol="0" anchor="t"/>
          <a:lstStyle/>
          <a:p>
            <a:pPr marL="342900" indent="-342900">
              <a:spcAft>
                <a:spcPts val="500"/>
              </a:spcAft>
              <a:buSzPct val="100000"/>
              <a:buChar char="•"/>
            </a:pPr>
            <a:r>
              <a:rPr lang="en-US" sz="1250" dirty="0">
                <a:solidFill>
                  <a:srgbClr val="2B2B2B"/>
                </a:solidFill>
                <a:latin typeface="Calibri" pitchFamily="34" charset="0"/>
                <a:ea typeface="Calibri" pitchFamily="34" charset="-122"/>
                <a:cs typeface="Calibri" pitchFamily="34" charset="-120"/>
              </a:rPr>
              <a:t>Fought many wars, took over kingdoms and expanded the empire</a:t>
            </a:r>
            <a:endParaRPr lang="en-US" sz="1250" dirty="0"/>
          </a:p>
          <a:p>
            <a:pPr marL="342900" indent="-342900">
              <a:spcAft>
                <a:spcPts val="500"/>
              </a:spcAft>
              <a:buSzPct val="100000"/>
              <a:buChar char="•"/>
            </a:pPr>
            <a:r>
              <a:rPr lang="en-US" sz="1250" dirty="0">
                <a:solidFill>
                  <a:srgbClr val="2B2B2B"/>
                </a:solidFill>
                <a:latin typeface="Calibri" pitchFamily="34" charset="0"/>
                <a:ea typeface="Calibri" pitchFamily="34" charset="-122"/>
                <a:cs typeface="Calibri" pitchFamily="34" charset="-120"/>
              </a:rPr>
              <a:t>Some defeated kings were reinstated and paid tribute</a:t>
            </a:r>
            <a:endParaRPr lang="en-US" sz="1250" dirty="0"/>
          </a:p>
          <a:p>
            <a:pPr marL="342900" indent="-342900">
              <a:spcAft>
                <a:spcPts val="500"/>
              </a:spcAft>
              <a:buSzPct val="100000"/>
              <a:buChar char="•"/>
            </a:pPr>
            <a:r>
              <a:rPr lang="en-US" sz="1250" dirty="0">
                <a:solidFill>
                  <a:srgbClr val="2B2B2B"/>
                </a:solidFill>
                <a:latin typeface="Calibri" pitchFamily="34" charset="0"/>
                <a:ea typeface="Calibri" pitchFamily="34" charset="-122"/>
                <a:cs typeface="Calibri" pitchFamily="34" charset="-120"/>
              </a:rPr>
              <a:t>Others, fearing his might, submitted without protest</a:t>
            </a:r>
            <a:endParaRPr lang="en-US" sz="1250" dirty="0"/>
          </a:p>
          <a:p>
            <a:pPr marL="342900" indent="-342900">
              <a:spcAft>
                <a:spcPts val="500"/>
              </a:spcAft>
              <a:buSzPct val="100000"/>
              <a:buChar char="•"/>
            </a:pPr>
            <a:r>
              <a:rPr lang="en-US" sz="1250" dirty="0">
                <a:solidFill>
                  <a:srgbClr val="2B2B2B"/>
                </a:solidFill>
                <a:latin typeface="Calibri" pitchFamily="34" charset="0"/>
                <a:ea typeface="Calibri" pitchFamily="34" charset="-122"/>
                <a:cs typeface="Calibri" pitchFamily="34" charset="-120"/>
              </a:rPr>
              <a:t>Supported art, learning and trade</a:t>
            </a:r>
            <a:endParaRPr lang="en-US" sz="1250" dirty="0"/>
          </a:p>
          <a:p>
            <a:pPr marL="342900" indent="-342900">
              <a:spcAft>
                <a:spcPts val="500"/>
              </a:spcAft>
              <a:buSzPct val="100000"/>
              <a:buChar char="•"/>
            </a:pPr>
            <a:r>
              <a:rPr lang="en-US" sz="1250" dirty="0">
                <a:solidFill>
                  <a:srgbClr val="2B2B2B"/>
                </a:solidFill>
                <a:latin typeface="Calibri" pitchFamily="34" charset="0"/>
                <a:ea typeface="Calibri" pitchFamily="34" charset="-122"/>
                <a:cs typeface="Calibri" pitchFamily="34" charset="-120"/>
              </a:rPr>
              <a:t>Shown playing the veena on a coin he minted</a:t>
            </a:r>
            <a:endParaRPr lang="en-US" sz="1250" dirty="0"/>
          </a:p>
          <a:p>
            <a:pPr marL="342900" indent="-342900">
              <a:spcAft>
                <a:spcPts val="500"/>
              </a:spcAft>
              <a:buSzPct val="100000"/>
              <a:buChar char="•"/>
            </a:pPr>
            <a:r>
              <a:rPr lang="en-US" sz="1250" dirty="0">
                <a:solidFill>
                  <a:srgbClr val="2B2B2B"/>
                </a:solidFill>
                <a:latin typeface="Calibri" pitchFamily="34" charset="0"/>
                <a:ea typeface="Calibri" pitchFamily="34" charset="-122"/>
                <a:cs typeface="Calibri" pitchFamily="34" charset="-120"/>
              </a:rPr>
              <a:t>Aśhvamedha yajña coins marked ambitious kingship</a:t>
            </a:r>
            <a:endParaRPr lang="en-US" sz="1250" dirty="0"/>
          </a:p>
        </p:txBody>
      </p:sp>
      <p:sp>
        <p:nvSpPr>
          <p:cNvPr id="13" name="Shape 10"/>
          <p:cNvSpPr/>
          <p:nvPr/>
        </p:nvSpPr>
        <p:spPr>
          <a:xfrm>
            <a:off x="457200" y="4069080"/>
            <a:ext cx="8138160" cy="502920"/>
          </a:xfrm>
          <a:prstGeom prst="roundRect">
            <a:avLst>
              <a:gd name="adj" fmla="val 14545"/>
            </a:avLst>
          </a:prstGeom>
          <a:solidFill>
            <a:srgbClr val="FBF1D9"/>
          </a:solidFill>
          <a:ln w="12700">
            <a:solidFill>
              <a:srgbClr val="FBF1D9"/>
            </a:solidFill>
            <a:prstDash val="solid"/>
          </a:ln>
        </p:spPr>
      </p:sp>
      <p:sp>
        <p:nvSpPr>
          <p:cNvPr id="14" name="Text 11"/>
          <p:cNvSpPr txBox="1"/>
          <p:nvPr/>
        </p:nvSpPr>
        <p:spPr>
          <a:xfrm>
            <a:off x="640080" y="4069080"/>
            <a:ext cx="7772400" cy="502920"/>
          </a:xfrm>
          <a:prstGeom prst="rect">
            <a:avLst/>
          </a:prstGeom>
          <a:noFill/>
          <a:ln/>
        </p:spPr>
        <p:txBody>
          <a:bodyPr wrap="square" lIns="0" tIns="0" rIns="0" bIns="0" rtlCol="0" anchor="ctr"/>
          <a:lstStyle/>
          <a:p>
            <a:pPr indent="0" marL="0">
              <a:buNone/>
            </a:pPr>
            <a:r>
              <a:rPr lang="en-US" sz="1250" i="1" dirty="0">
                <a:solidFill>
                  <a:srgbClr val="B5533C"/>
                </a:solidFill>
                <a:latin typeface="Calibri" pitchFamily="34" charset="0"/>
                <a:ea typeface="Calibri" pitchFamily="34" charset="-122"/>
                <a:cs typeface="Calibri" pitchFamily="34" charset="-120"/>
              </a:rPr>
              <a:t>Think about it: why do you think kings proclaimed their achievements as inscriptions?</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675120" cy="640080"/>
          </a:xfrm>
          <a:prstGeom prst="rect">
            <a:avLst/>
          </a:prstGeom>
          <a:noFill/>
          <a:ln/>
        </p:spPr>
        <p:txBody>
          <a:bodyPr wrap="square" lIns="0" tIns="0" rIns="0" bIns="0" rtlCol="0" anchor="ctr"/>
          <a:lstStyle/>
          <a:p>
            <a:pPr indent="0" marL="0">
              <a:buNone/>
            </a:pPr>
            <a:r>
              <a:rPr lang="en-US" sz="2600" b="1" dirty="0">
                <a:solidFill>
                  <a:srgbClr val="1F2A44"/>
                </a:solidFill>
                <a:latin typeface="Cambria" pitchFamily="34" charset="0"/>
                <a:ea typeface="Cambria" pitchFamily="34" charset="-122"/>
                <a:cs typeface="Cambria" pitchFamily="34" charset="-120"/>
              </a:rPr>
              <a:t>Sources: How Do We Know?</a:t>
            </a:r>
            <a:endParaRPr lang="en-US" sz="2600" dirty="0"/>
          </a:p>
        </p:txBody>
      </p:sp>
      <p:sp>
        <p:nvSpPr>
          <p:cNvPr id="3" name="Shape 1"/>
          <p:cNvSpPr/>
          <p:nvPr/>
        </p:nvSpPr>
        <p:spPr>
          <a:xfrm>
            <a:off x="7223760" y="411480"/>
            <a:ext cx="1463040" cy="292608"/>
          </a:xfrm>
          <a:prstGeom prst="roundRect">
            <a:avLst>
              <a:gd name="adj" fmla="val 31250"/>
            </a:avLst>
          </a:prstGeom>
          <a:solidFill>
            <a:srgbClr val="FBF1D9"/>
          </a:solidFill>
          <a:ln w="12700">
            <a:solidFill>
              <a:srgbClr val="FBF1D9"/>
            </a:solidFill>
            <a:prstDash val="solid"/>
          </a:ln>
        </p:spPr>
      </p:sp>
      <p:sp>
        <p:nvSpPr>
          <p:cNvPr id="4" name="Text 2"/>
          <p:cNvSpPr txBox="1"/>
          <p:nvPr/>
        </p:nvSpPr>
        <p:spPr>
          <a:xfrm>
            <a:off x="7223760" y="411480"/>
            <a:ext cx="1463040" cy="292608"/>
          </a:xfrm>
          <a:prstGeom prst="rect">
            <a:avLst/>
          </a:prstGeom>
          <a:noFill/>
          <a:ln/>
        </p:spPr>
        <p:txBody>
          <a:bodyPr wrap="square" lIns="0" tIns="0" rIns="0" bIns="0" rtlCol="0" anchor="ctr"/>
          <a:lstStyle/>
          <a:p>
            <a:pPr algn="ctr" indent="0" marL="0">
              <a:buNone/>
            </a:pPr>
            <a:r>
              <a:rPr lang="en-US" sz="1000" b="1" dirty="0">
                <a:solidFill>
                  <a:srgbClr val="B5533C"/>
                </a:solidFill>
                <a:latin typeface="Calibri" pitchFamily="34" charset="0"/>
                <a:ea typeface="Calibri" pitchFamily="34" charset="-122"/>
                <a:cs typeface="Calibri" pitchFamily="34" charset="-120"/>
              </a:rPr>
              <a:t>HISTORICAL SKILLS</a:t>
            </a:r>
            <a:endParaRPr lang="en-US" sz="1000" dirty="0"/>
          </a:p>
        </p:txBody>
      </p:sp>
      <p:sp>
        <p:nvSpPr>
          <p:cNvPr id="5" name="Text 3"/>
          <p:cNvSpPr txBox="1"/>
          <p:nvPr/>
        </p:nvSpPr>
        <p:spPr>
          <a:xfrm>
            <a:off x="457200" y="4800600"/>
            <a:ext cx="5486400" cy="228600"/>
          </a:xfrm>
          <a:prstGeom prst="rect">
            <a:avLst/>
          </a:prstGeom>
          <a:noFill/>
          <a:ln/>
        </p:spPr>
        <p:txBody>
          <a:bodyPr wrap="square" lIns="0" tIns="0" rIns="0" bIns="0" rtlCol="0" anchor="ctr"/>
          <a:lstStyle/>
          <a:p>
            <a:pPr indent="0" marL="0">
              <a:buNone/>
            </a:pPr>
            <a:r>
              <a:rPr lang="en-US" sz="900" dirty="0">
                <a:solidFill>
                  <a:srgbClr val="6B7280"/>
                </a:solidFill>
                <a:latin typeface="Calibri" pitchFamily="34" charset="0"/>
                <a:ea typeface="Calibri" pitchFamily="34" charset="-122"/>
                <a:cs typeface="Calibri" pitchFamily="34" charset="-120"/>
              </a:rPr>
              <a:t>Class 7 History | Ch. 7: The Gupta Era</a:t>
            </a:r>
            <a:endParaRPr lang="en-US" sz="900" dirty="0"/>
          </a:p>
        </p:txBody>
      </p:sp>
      <p:sp>
        <p:nvSpPr>
          <p:cNvPr id="6" name="Text 4"/>
          <p:cNvSpPr txBox="1"/>
          <p:nvPr/>
        </p:nvSpPr>
        <p:spPr>
          <a:xfrm>
            <a:off x="8138160" y="4800600"/>
            <a:ext cx="548640" cy="228600"/>
          </a:xfrm>
          <a:prstGeom prst="rect">
            <a:avLst/>
          </a:prstGeom>
          <a:noFill/>
          <a:ln/>
        </p:spPr>
        <p:txBody>
          <a:bodyPr wrap="square" lIns="0" tIns="0" rIns="0" bIns="0" rtlCol="0" anchor="ctr"/>
          <a:lstStyle/>
          <a:p>
            <a:pPr algn="r" indent="0" marL="0">
              <a:buNone/>
            </a:pPr>
            <a:r>
              <a:rPr lang="en-US" sz="900" dirty="0">
                <a:solidFill>
                  <a:srgbClr val="6B7280"/>
                </a:solidFill>
                <a:latin typeface="Calibri" pitchFamily="34" charset="0"/>
                <a:ea typeface="Calibri" pitchFamily="34" charset="-122"/>
                <a:cs typeface="Calibri" pitchFamily="34" charset="-120"/>
              </a:rPr>
              <a:t>9</a:t>
            </a:r>
            <a:endParaRPr lang="en-US" sz="9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457200" y="1097280"/>
          <a:ext cx="8229600" cy="914400"/>
        </p:xfrm>
        <a:graphic>
          <a:graphicData uri="http://schemas.openxmlformats.org/drawingml/2006/table">
            <a:tbl>
              <a:tblPr/>
              <a:tblGrid>
                <a:gridCol w="1554480"/>
                <a:gridCol w="2468880"/>
                <a:gridCol w="4206240"/>
              </a:tblGrid>
              <a:tr h="402336">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Type of source</a:t>
                      </a:r>
                      <a:endParaRPr lang="en-US" sz="1200" dirty="0">
                        <a:latin typeface="Calibri" charset="0"/>
                        <a:ea typeface="Calibri" charset="0"/>
                        <a:cs typeface="Calibri" charset="0"/>
                      </a:endParaRPr>
                    </a:p>
                  </a:txBody>
                  <a:tcPr marL="91440" marR="91440" marT="0" marB="0" anchor="ctr">
                    <a:lnL w="6350" cap="flat" cmpd="sng" algn="ctr">
                      <a:solidFill>
                        <a:srgbClr val="D5DAE5"/>
                      </a:solidFill>
                      <a:prstDash val="solid"/>
                      <a:round/>
                      <a:headEnd type="none" w="med" len="med"/>
                      <a:tailEnd type="none" w="med" len="med"/>
                    </a:lnL>
                    <a:lnR w="6350" cap="flat" cmpd="sng" algn="ctr">
                      <a:solidFill>
                        <a:srgbClr val="D5DAE5"/>
                      </a:solidFill>
                      <a:prstDash val="solid"/>
                      <a:round/>
                      <a:headEnd type="none" w="med" len="med"/>
                      <a:tailEnd type="none" w="med" len="med"/>
                    </a:lnR>
                    <a:lnT w="6350" cap="flat" cmpd="sng" algn="ctr">
                      <a:solidFill>
                        <a:srgbClr val="D5DAE5"/>
                      </a:solidFill>
                      <a:prstDash val="solid"/>
                      <a:round/>
                      <a:headEnd type="none" w="med" len="med"/>
                      <a:tailEnd type="none" w="med" len="med"/>
                    </a:lnT>
                    <a:lnB w="6350" cap="flat" cmpd="sng" algn="ctr">
                      <a:solidFill>
                        <a:srgbClr val="D5DAE5"/>
                      </a:solidFill>
                      <a:prstDash val="solid"/>
                      <a:round/>
                      <a:headEnd type="none" w="med" len="med"/>
                      <a:tailEnd type="none" w="med" len="med"/>
                    </a:lnB>
                    <a:solidFill>
                      <a:srgbClr val="1F2A44"/>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Example</a:t>
                      </a:r>
                      <a:endParaRPr lang="en-US" sz="1200" dirty="0">
                        <a:latin typeface="Calibri" charset="0"/>
                        <a:ea typeface="Calibri" charset="0"/>
                        <a:cs typeface="Calibri" charset="0"/>
                      </a:endParaRPr>
                    </a:p>
                  </a:txBody>
                  <a:tcPr marL="91440" marR="91440" marT="0" marB="0" anchor="ctr">
                    <a:lnL w="6350" cap="flat" cmpd="sng" algn="ctr">
                      <a:solidFill>
                        <a:srgbClr val="D5DAE5"/>
                      </a:solidFill>
                      <a:prstDash val="solid"/>
                      <a:round/>
                      <a:headEnd type="none" w="med" len="med"/>
                      <a:tailEnd type="none" w="med" len="med"/>
                    </a:lnL>
                    <a:lnR w="6350" cap="flat" cmpd="sng" algn="ctr">
                      <a:solidFill>
                        <a:srgbClr val="D5DAE5"/>
                      </a:solidFill>
                      <a:prstDash val="solid"/>
                      <a:round/>
                      <a:headEnd type="none" w="med" len="med"/>
                      <a:tailEnd type="none" w="med" len="med"/>
                    </a:lnR>
                    <a:lnT w="6350" cap="flat" cmpd="sng" algn="ctr">
                      <a:solidFill>
                        <a:srgbClr val="D5DAE5"/>
                      </a:solidFill>
                      <a:prstDash val="solid"/>
                      <a:round/>
                      <a:headEnd type="none" w="med" len="med"/>
                      <a:tailEnd type="none" w="med" len="med"/>
                    </a:lnT>
                    <a:lnB w="6350" cap="flat" cmpd="sng" algn="ctr">
                      <a:solidFill>
                        <a:srgbClr val="D5DAE5"/>
                      </a:solidFill>
                      <a:prstDash val="solid"/>
                      <a:round/>
                      <a:headEnd type="none" w="med" len="med"/>
                      <a:tailEnd type="none" w="med" len="med"/>
                    </a:lnB>
                    <a:solidFill>
                      <a:srgbClr val="1F2A44"/>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What we learn</a:t>
                      </a:r>
                      <a:endParaRPr lang="en-US" sz="1200" dirty="0">
                        <a:latin typeface="Calibri" charset="0"/>
                        <a:ea typeface="Calibri" charset="0"/>
                        <a:cs typeface="Calibri" charset="0"/>
                      </a:endParaRPr>
                    </a:p>
                  </a:txBody>
                  <a:tcPr marL="91440" marR="91440" marT="0" marB="0" anchor="ctr">
                    <a:lnL w="6350" cap="flat" cmpd="sng" algn="ctr">
                      <a:solidFill>
                        <a:srgbClr val="D5DAE5"/>
                      </a:solidFill>
                      <a:prstDash val="solid"/>
                      <a:round/>
                      <a:headEnd type="none" w="med" len="med"/>
                      <a:tailEnd type="none" w="med" len="med"/>
                    </a:lnL>
                    <a:lnR w="6350" cap="flat" cmpd="sng" algn="ctr">
                      <a:solidFill>
                        <a:srgbClr val="D5DAE5"/>
                      </a:solidFill>
                      <a:prstDash val="solid"/>
                      <a:round/>
                      <a:headEnd type="none" w="med" len="med"/>
                      <a:tailEnd type="none" w="med" len="med"/>
                    </a:lnR>
                    <a:lnT w="6350" cap="flat" cmpd="sng" algn="ctr">
                      <a:solidFill>
                        <a:srgbClr val="D5DAE5"/>
                      </a:solidFill>
                      <a:prstDash val="solid"/>
                      <a:round/>
                      <a:headEnd type="none" w="med" len="med"/>
                      <a:tailEnd type="none" w="med" len="med"/>
                    </a:lnT>
                    <a:lnB w="6350" cap="flat" cmpd="sng" algn="ctr">
                      <a:solidFill>
                        <a:srgbClr val="D5DAE5"/>
                      </a:solidFill>
                      <a:prstDash val="solid"/>
                      <a:round/>
                      <a:headEnd type="none" w="med" len="med"/>
                      <a:tailEnd type="none" w="med" len="med"/>
                    </a:lnB>
                    <a:solidFill>
                      <a:srgbClr val="1F2A44"/>
                    </a:solidFill>
                  </a:tcPr>
                </a:tc>
              </a:tr>
              <a:tr h="402336">
                <a:tc>
                  <a:txBody>
                    <a:bodyPr/>
                    <a:lstStyle/>
                    <a:p>
                      <a:pPr indent="0" marL="0">
                        <a:buNone/>
                      </a:pPr>
                      <a:r>
                        <a:rPr lang="en-US" sz="1150" b="1" dirty="0">
                          <a:solidFill>
                            <a:srgbClr val="B5533C"/>
                          </a:solidFill>
                          <a:latin typeface="Calibri" pitchFamily="34" charset="0"/>
                          <a:ea typeface="Calibri" pitchFamily="34" charset="-122"/>
                          <a:cs typeface="Calibri" pitchFamily="34" charset="-120"/>
                        </a:rPr>
                        <a:t>Inscription</a:t>
                      </a:r>
                      <a:endParaRPr lang="en-US" sz="1150" dirty="0">
                        <a:latin typeface="Calibri" charset="0"/>
                        <a:ea typeface="Calibri" charset="0"/>
                        <a:cs typeface="Calibri" charset="0"/>
                      </a:endParaRPr>
                    </a:p>
                  </a:txBody>
                  <a:tcPr marL="91440" marR="91440" marT="0" marB="0" anchor="ctr">
                    <a:lnL w="6350" cap="flat" cmpd="sng" algn="ctr">
                      <a:solidFill>
                        <a:srgbClr val="D5DAE5"/>
                      </a:solidFill>
                      <a:prstDash val="solid"/>
                      <a:round/>
                      <a:headEnd type="none" w="med" len="med"/>
                      <a:tailEnd type="none" w="med" len="med"/>
                    </a:lnL>
                    <a:lnR w="6350" cap="flat" cmpd="sng" algn="ctr">
                      <a:solidFill>
                        <a:srgbClr val="D5DAE5"/>
                      </a:solidFill>
                      <a:prstDash val="solid"/>
                      <a:round/>
                      <a:headEnd type="none" w="med" len="med"/>
                      <a:tailEnd type="none" w="med" len="med"/>
                    </a:lnR>
                    <a:lnT w="6350" cap="flat" cmpd="sng" algn="ctr">
                      <a:solidFill>
                        <a:srgbClr val="D5DAE5"/>
                      </a:solidFill>
                      <a:prstDash val="solid"/>
                      <a:round/>
                      <a:headEnd type="none" w="med" len="med"/>
                      <a:tailEnd type="none" w="med" len="med"/>
                    </a:lnT>
                    <a:lnB w="6350" cap="flat" cmpd="sng" algn="ctr">
                      <a:solidFill>
                        <a:srgbClr val="D5DAE5"/>
                      </a:solidFill>
                      <a:prstDash val="solid"/>
                      <a:round/>
                      <a:headEnd type="none" w="med" len="med"/>
                      <a:tailEnd type="none" w="med" len="med"/>
                    </a:lnB>
                    <a:solidFill>
                      <a:srgbClr val="EEF1F7"/>
                    </a:solidFill>
                  </a:tcPr>
                </a:tc>
                <a:tc>
                  <a:txBody>
                    <a:bodyPr/>
                    <a:lstStyle/>
                    <a:p>
                      <a:pPr indent="0" marL="0">
                        <a:buNone/>
                      </a:pPr>
                      <a:r>
                        <a:rPr lang="en-US" sz="1150" dirty="0">
                          <a:solidFill>
                            <a:srgbClr val="2B2B2B"/>
                          </a:solidFill>
                          <a:latin typeface="Calibri" pitchFamily="34" charset="0"/>
                          <a:ea typeface="Calibri" pitchFamily="34" charset="-122"/>
                          <a:cs typeface="Calibri" pitchFamily="34" charset="-120"/>
                        </a:rPr>
                        <a:t>Iron Pillar, Mehrauli</a:t>
                      </a:r>
                      <a:endParaRPr lang="en-US" sz="1150" dirty="0">
                        <a:latin typeface="Calibri" charset="0"/>
                        <a:ea typeface="Calibri" charset="0"/>
                        <a:cs typeface="Calibri" charset="0"/>
                      </a:endParaRPr>
                    </a:p>
                  </a:txBody>
                  <a:tcPr marL="91440" marR="91440" marT="0" marB="0" anchor="ctr">
                    <a:lnL w="6350" cap="flat" cmpd="sng" algn="ctr">
                      <a:solidFill>
                        <a:srgbClr val="D5DAE5"/>
                      </a:solidFill>
                      <a:prstDash val="solid"/>
                      <a:round/>
                      <a:headEnd type="none" w="med" len="med"/>
                      <a:tailEnd type="none" w="med" len="med"/>
                    </a:lnL>
                    <a:lnR w="6350" cap="flat" cmpd="sng" algn="ctr">
                      <a:solidFill>
                        <a:srgbClr val="D5DAE5"/>
                      </a:solidFill>
                      <a:prstDash val="solid"/>
                      <a:round/>
                      <a:headEnd type="none" w="med" len="med"/>
                      <a:tailEnd type="none" w="med" len="med"/>
                    </a:lnR>
                    <a:lnT w="6350" cap="flat" cmpd="sng" algn="ctr">
                      <a:solidFill>
                        <a:srgbClr val="D5DAE5"/>
                      </a:solidFill>
                      <a:prstDash val="solid"/>
                      <a:round/>
                      <a:headEnd type="none" w="med" len="med"/>
                      <a:tailEnd type="none" w="med" len="med"/>
                    </a:lnT>
                    <a:lnB w="6350" cap="flat" cmpd="sng" algn="ctr">
                      <a:solidFill>
                        <a:srgbClr val="D5DAE5"/>
                      </a:solidFill>
                      <a:prstDash val="solid"/>
                      <a:round/>
                      <a:headEnd type="none" w="med" len="med"/>
                      <a:tailEnd type="none" w="med" len="med"/>
                    </a:lnB>
                    <a:solidFill>
                      <a:srgbClr val="EEF1F7"/>
                    </a:solidFill>
                  </a:tcPr>
                </a:tc>
                <a:tc>
                  <a:txBody>
                    <a:bodyPr/>
                    <a:lstStyle/>
                    <a:p>
                      <a:pPr indent="0" marL="0">
                        <a:buNone/>
                      </a:pPr>
                      <a:r>
                        <a:rPr lang="en-US" sz="1150" dirty="0">
                          <a:solidFill>
                            <a:srgbClr val="2B2B2B"/>
                          </a:solidFill>
                          <a:latin typeface="Calibri" pitchFamily="34" charset="0"/>
                          <a:ea typeface="Calibri" pitchFamily="34" charset="-122"/>
                          <a:cs typeface="Calibri" pitchFamily="34" charset="-120"/>
                        </a:rPr>
                        <a:t>King 'Chandra' (Chandragupta II) and his achievements</a:t>
                      </a:r>
                      <a:endParaRPr lang="en-US" sz="1150" dirty="0">
                        <a:latin typeface="Calibri" charset="0"/>
                        <a:ea typeface="Calibri" charset="0"/>
                        <a:cs typeface="Calibri" charset="0"/>
                      </a:endParaRPr>
                    </a:p>
                  </a:txBody>
                  <a:tcPr marL="91440" marR="91440" marT="0" marB="0" anchor="ctr">
                    <a:lnL w="6350" cap="flat" cmpd="sng" algn="ctr">
                      <a:solidFill>
                        <a:srgbClr val="D5DAE5"/>
                      </a:solidFill>
                      <a:prstDash val="solid"/>
                      <a:round/>
                      <a:headEnd type="none" w="med" len="med"/>
                      <a:tailEnd type="none" w="med" len="med"/>
                    </a:lnL>
                    <a:lnR w="6350" cap="flat" cmpd="sng" algn="ctr">
                      <a:solidFill>
                        <a:srgbClr val="D5DAE5"/>
                      </a:solidFill>
                      <a:prstDash val="solid"/>
                      <a:round/>
                      <a:headEnd type="none" w="med" len="med"/>
                      <a:tailEnd type="none" w="med" len="med"/>
                    </a:lnR>
                    <a:lnT w="6350" cap="flat" cmpd="sng" algn="ctr">
                      <a:solidFill>
                        <a:srgbClr val="D5DAE5"/>
                      </a:solidFill>
                      <a:prstDash val="solid"/>
                      <a:round/>
                      <a:headEnd type="none" w="med" len="med"/>
                      <a:tailEnd type="none" w="med" len="med"/>
                    </a:lnT>
                    <a:lnB w="6350" cap="flat" cmpd="sng" algn="ctr">
                      <a:solidFill>
                        <a:srgbClr val="D5DAE5"/>
                      </a:solidFill>
                      <a:prstDash val="solid"/>
                      <a:round/>
                      <a:headEnd type="none" w="med" len="med"/>
                      <a:tailEnd type="none" w="med" len="med"/>
                    </a:lnB>
                    <a:solidFill>
                      <a:srgbClr val="EEF1F7"/>
                    </a:solidFill>
                  </a:tcPr>
                </a:tc>
              </a:tr>
              <a:tr h="402336">
                <a:tc>
                  <a:txBody>
                    <a:bodyPr/>
                    <a:lstStyle/>
                    <a:p>
                      <a:pPr indent="0" marL="0">
                        <a:buNone/>
                      </a:pPr>
                      <a:r>
                        <a:rPr lang="en-US" sz="1150" b="1" dirty="0">
                          <a:solidFill>
                            <a:srgbClr val="B5533C"/>
                          </a:solidFill>
                          <a:latin typeface="Calibri" pitchFamily="34" charset="0"/>
                          <a:ea typeface="Calibri" pitchFamily="34" charset="-122"/>
                          <a:cs typeface="Calibri" pitchFamily="34" charset="-120"/>
                        </a:rPr>
                        <a:t>Inscription</a:t>
                      </a:r>
                      <a:endParaRPr lang="en-US" sz="1150" dirty="0">
                        <a:latin typeface="Calibri" charset="0"/>
                        <a:ea typeface="Calibri" charset="0"/>
                        <a:cs typeface="Calibri" charset="0"/>
                      </a:endParaRPr>
                    </a:p>
                  </a:txBody>
                  <a:tcPr marL="91440" marR="91440" marT="0" marB="0" anchor="ctr">
                    <a:lnL w="6350" cap="flat" cmpd="sng" algn="ctr">
                      <a:solidFill>
                        <a:srgbClr val="D5DAE5"/>
                      </a:solidFill>
                      <a:prstDash val="solid"/>
                      <a:round/>
                      <a:headEnd type="none" w="med" len="med"/>
                      <a:tailEnd type="none" w="med" len="med"/>
                    </a:lnL>
                    <a:lnR w="6350" cap="flat" cmpd="sng" algn="ctr">
                      <a:solidFill>
                        <a:srgbClr val="D5DAE5"/>
                      </a:solidFill>
                      <a:prstDash val="solid"/>
                      <a:round/>
                      <a:headEnd type="none" w="med" len="med"/>
                      <a:tailEnd type="none" w="med" len="med"/>
                    </a:lnR>
                    <a:lnT w="6350" cap="flat" cmpd="sng" algn="ctr">
                      <a:solidFill>
                        <a:srgbClr val="D5DAE5"/>
                      </a:solidFill>
                      <a:prstDash val="solid"/>
                      <a:round/>
                      <a:headEnd type="none" w="med" len="med"/>
                      <a:tailEnd type="none" w="med" len="med"/>
                    </a:lnT>
                    <a:lnB w="6350" cap="flat" cmpd="sng" algn="ctr">
                      <a:solidFill>
                        <a:srgbClr val="D5DAE5"/>
                      </a:solidFill>
                      <a:prstDash val="solid"/>
                      <a:round/>
                      <a:headEnd type="none" w="med" len="med"/>
                      <a:tailEnd type="none" w="med" len="med"/>
                    </a:lnB>
                    <a:solidFill>
                      <a:srgbClr val="FFFFFF"/>
                    </a:solidFill>
                  </a:tcPr>
                </a:tc>
                <a:tc>
                  <a:txBody>
                    <a:bodyPr/>
                    <a:lstStyle/>
                    <a:p>
                      <a:pPr indent="0" marL="0">
                        <a:buNone/>
                      </a:pPr>
                      <a:r>
                        <a:rPr lang="en-US" sz="1150" dirty="0">
                          <a:solidFill>
                            <a:srgbClr val="2B2B2B"/>
                          </a:solidFill>
                          <a:latin typeface="Calibri" pitchFamily="34" charset="0"/>
                          <a:ea typeface="Calibri" pitchFamily="34" charset="-122"/>
                          <a:cs typeface="Calibri" pitchFamily="34" charset="-120"/>
                        </a:rPr>
                        <a:t>Prayāga praśhasti (Harisena)</a:t>
                      </a:r>
                      <a:endParaRPr lang="en-US" sz="1150" dirty="0">
                        <a:latin typeface="Calibri" charset="0"/>
                        <a:ea typeface="Calibri" charset="0"/>
                        <a:cs typeface="Calibri" charset="0"/>
                      </a:endParaRPr>
                    </a:p>
                  </a:txBody>
                  <a:tcPr marL="91440" marR="91440" marT="0" marB="0" anchor="ctr">
                    <a:lnL w="6350" cap="flat" cmpd="sng" algn="ctr">
                      <a:solidFill>
                        <a:srgbClr val="D5DAE5"/>
                      </a:solidFill>
                      <a:prstDash val="solid"/>
                      <a:round/>
                      <a:headEnd type="none" w="med" len="med"/>
                      <a:tailEnd type="none" w="med" len="med"/>
                    </a:lnL>
                    <a:lnR w="6350" cap="flat" cmpd="sng" algn="ctr">
                      <a:solidFill>
                        <a:srgbClr val="D5DAE5"/>
                      </a:solidFill>
                      <a:prstDash val="solid"/>
                      <a:round/>
                      <a:headEnd type="none" w="med" len="med"/>
                      <a:tailEnd type="none" w="med" len="med"/>
                    </a:lnR>
                    <a:lnT w="6350" cap="flat" cmpd="sng" algn="ctr">
                      <a:solidFill>
                        <a:srgbClr val="D5DAE5"/>
                      </a:solidFill>
                      <a:prstDash val="solid"/>
                      <a:round/>
                      <a:headEnd type="none" w="med" len="med"/>
                      <a:tailEnd type="none" w="med" len="med"/>
                    </a:lnT>
                    <a:lnB w="6350" cap="flat" cmpd="sng" algn="ctr">
                      <a:solidFill>
                        <a:srgbClr val="D5DAE5"/>
                      </a:solidFill>
                      <a:prstDash val="solid"/>
                      <a:round/>
                      <a:headEnd type="none" w="med" len="med"/>
                      <a:tailEnd type="none" w="med" len="med"/>
                    </a:lnB>
                    <a:solidFill>
                      <a:srgbClr val="FFFFFF"/>
                    </a:solidFill>
                  </a:tcPr>
                </a:tc>
                <a:tc>
                  <a:txBody>
                    <a:bodyPr/>
                    <a:lstStyle/>
                    <a:p>
                      <a:pPr indent="0" marL="0">
                        <a:buNone/>
                      </a:pPr>
                      <a:r>
                        <a:rPr lang="en-US" sz="1150" dirty="0">
                          <a:solidFill>
                            <a:srgbClr val="2B2B2B"/>
                          </a:solidFill>
                          <a:latin typeface="Calibri" pitchFamily="34" charset="0"/>
                          <a:ea typeface="Calibri" pitchFamily="34" charset="-122"/>
                          <a:cs typeface="Calibri" pitchFamily="34" charset="-120"/>
                        </a:rPr>
                        <a:t>Samudragupta's conquests, ambition and patronage</a:t>
                      </a:r>
                      <a:endParaRPr lang="en-US" sz="1150" dirty="0">
                        <a:latin typeface="Calibri" charset="0"/>
                        <a:ea typeface="Calibri" charset="0"/>
                        <a:cs typeface="Calibri" charset="0"/>
                      </a:endParaRPr>
                    </a:p>
                  </a:txBody>
                  <a:tcPr marL="91440" marR="91440" marT="0" marB="0" anchor="ctr">
                    <a:lnL w="6350" cap="flat" cmpd="sng" algn="ctr">
                      <a:solidFill>
                        <a:srgbClr val="D5DAE5"/>
                      </a:solidFill>
                      <a:prstDash val="solid"/>
                      <a:round/>
                      <a:headEnd type="none" w="med" len="med"/>
                      <a:tailEnd type="none" w="med" len="med"/>
                    </a:lnL>
                    <a:lnR w="6350" cap="flat" cmpd="sng" algn="ctr">
                      <a:solidFill>
                        <a:srgbClr val="D5DAE5"/>
                      </a:solidFill>
                      <a:prstDash val="solid"/>
                      <a:round/>
                      <a:headEnd type="none" w="med" len="med"/>
                      <a:tailEnd type="none" w="med" len="med"/>
                    </a:lnR>
                    <a:lnT w="6350" cap="flat" cmpd="sng" algn="ctr">
                      <a:solidFill>
                        <a:srgbClr val="D5DAE5"/>
                      </a:solidFill>
                      <a:prstDash val="solid"/>
                      <a:round/>
                      <a:headEnd type="none" w="med" len="med"/>
                      <a:tailEnd type="none" w="med" len="med"/>
                    </a:lnT>
                    <a:lnB w="6350" cap="flat" cmpd="sng" algn="ctr">
                      <a:solidFill>
                        <a:srgbClr val="D5DAE5"/>
                      </a:solidFill>
                      <a:prstDash val="solid"/>
                      <a:round/>
                      <a:headEnd type="none" w="med" len="med"/>
                      <a:tailEnd type="none" w="med" len="med"/>
                    </a:lnB>
                    <a:solidFill>
                      <a:srgbClr val="FFFFFF"/>
                    </a:solidFill>
                  </a:tcPr>
                </a:tc>
              </a:tr>
              <a:tr h="402336">
                <a:tc>
                  <a:txBody>
                    <a:bodyPr/>
                    <a:lstStyle/>
                    <a:p>
                      <a:pPr indent="0" marL="0">
                        <a:buNone/>
                      </a:pPr>
                      <a:r>
                        <a:rPr lang="en-US" sz="1150" b="1" dirty="0">
                          <a:solidFill>
                            <a:srgbClr val="B5533C"/>
                          </a:solidFill>
                          <a:latin typeface="Calibri" pitchFamily="34" charset="0"/>
                          <a:ea typeface="Calibri" pitchFamily="34" charset="-122"/>
                          <a:cs typeface="Calibri" pitchFamily="34" charset="-120"/>
                        </a:rPr>
                        <a:t>Coins</a:t>
                      </a:r>
                      <a:endParaRPr lang="en-US" sz="1150" dirty="0">
                        <a:latin typeface="Calibri" charset="0"/>
                        <a:ea typeface="Calibri" charset="0"/>
                        <a:cs typeface="Calibri" charset="0"/>
                      </a:endParaRPr>
                    </a:p>
                  </a:txBody>
                  <a:tcPr marL="91440" marR="91440" marT="0" marB="0" anchor="ctr">
                    <a:lnL w="6350" cap="flat" cmpd="sng" algn="ctr">
                      <a:solidFill>
                        <a:srgbClr val="D5DAE5"/>
                      </a:solidFill>
                      <a:prstDash val="solid"/>
                      <a:round/>
                      <a:headEnd type="none" w="med" len="med"/>
                      <a:tailEnd type="none" w="med" len="med"/>
                    </a:lnL>
                    <a:lnR w="6350" cap="flat" cmpd="sng" algn="ctr">
                      <a:solidFill>
                        <a:srgbClr val="D5DAE5"/>
                      </a:solidFill>
                      <a:prstDash val="solid"/>
                      <a:round/>
                      <a:headEnd type="none" w="med" len="med"/>
                      <a:tailEnd type="none" w="med" len="med"/>
                    </a:lnR>
                    <a:lnT w="6350" cap="flat" cmpd="sng" algn="ctr">
                      <a:solidFill>
                        <a:srgbClr val="D5DAE5"/>
                      </a:solidFill>
                      <a:prstDash val="solid"/>
                      <a:round/>
                      <a:headEnd type="none" w="med" len="med"/>
                      <a:tailEnd type="none" w="med" len="med"/>
                    </a:lnT>
                    <a:lnB w="6350" cap="flat" cmpd="sng" algn="ctr">
                      <a:solidFill>
                        <a:srgbClr val="D5DAE5"/>
                      </a:solidFill>
                      <a:prstDash val="solid"/>
                      <a:round/>
                      <a:headEnd type="none" w="med" len="med"/>
                      <a:tailEnd type="none" w="med" len="med"/>
                    </a:lnB>
                    <a:solidFill>
                      <a:srgbClr val="EEF1F7"/>
                    </a:solidFill>
                  </a:tcPr>
                </a:tc>
                <a:tc>
                  <a:txBody>
                    <a:bodyPr/>
                    <a:lstStyle/>
                    <a:p>
                      <a:pPr indent="0" marL="0">
                        <a:buNone/>
                      </a:pPr>
                      <a:r>
                        <a:rPr lang="en-US" sz="1150" dirty="0">
                          <a:solidFill>
                            <a:srgbClr val="2B2B2B"/>
                          </a:solidFill>
                          <a:latin typeface="Calibri" pitchFamily="34" charset="0"/>
                          <a:ea typeface="Calibri" pitchFamily="34" charset="-122"/>
                          <a:cs typeface="Calibri" pitchFamily="34" charset="-120"/>
                        </a:rPr>
                        <a:t>Fig. 7.4 to 7.7</a:t>
                      </a:r>
                      <a:endParaRPr lang="en-US" sz="1150" dirty="0">
                        <a:latin typeface="Calibri" charset="0"/>
                        <a:ea typeface="Calibri" charset="0"/>
                        <a:cs typeface="Calibri" charset="0"/>
                      </a:endParaRPr>
                    </a:p>
                  </a:txBody>
                  <a:tcPr marL="91440" marR="91440" marT="0" marB="0" anchor="ctr">
                    <a:lnL w="6350" cap="flat" cmpd="sng" algn="ctr">
                      <a:solidFill>
                        <a:srgbClr val="D5DAE5"/>
                      </a:solidFill>
                      <a:prstDash val="solid"/>
                      <a:round/>
                      <a:headEnd type="none" w="med" len="med"/>
                      <a:tailEnd type="none" w="med" len="med"/>
                    </a:lnL>
                    <a:lnR w="6350" cap="flat" cmpd="sng" algn="ctr">
                      <a:solidFill>
                        <a:srgbClr val="D5DAE5"/>
                      </a:solidFill>
                      <a:prstDash val="solid"/>
                      <a:round/>
                      <a:headEnd type="none" w="med" len="med"/>
                      <a:tailEnd type="none" w="med" len="med"/>
                    </a:lnR>
                    <a:lnT w="6350" cap="flat" cmpd="sng" algn="ctr">
                      <a:solidFill>
                        <a:srgbClr val="D5DAE5"/>
                      </a:solidFill>
                      <a:prstDash val="solid"/>
                      <a:round/>
                      <a:headEnd type="none" w="med" len="med"/>
                      <a:tailEnd type="none" w="med" len="med"/>
                    </a:lnT>
                    <a:lnB w="6350" cap="flat" cmpd="sng" algn="ctr">
                      <a:solidFill>
                        <a:srgbClr val="D5DAE5"/>
                      </a:solidFill>
                      <a:prstDash val="solid"/>
                      <a:round/>
                      <a:headEnd type="none" w="med" len="med"/>
                      <a:tailEnd type="none" w="med" len="med"/>
                    </a:lnB>
                    <a:solidFill>
                      <a:srgbClr val="EEF1F7"/>
                    </a:solidFill>
                  </a:tcPr>
                </a:tc>
                <a:tc>
                  <a:txBody>
                    <a:bodyPr/>
                    <a:lstStyle/>
                    <a:p>
                      <a:pPr indent="0" marL="0">
                        <a:buNone/>
                      </a:pPr>
                      <a:r>
                        <a:rPr lang="en-US" sz="1150" dirty="0">
                          <a:solidFill>
                            <a:srgbClr val="2B2B2B"/>
                          </a:solidFill>
                          <a:latin typeface="Calibri" pitchFamily="34" charset="0"/>
                          <a:ea typeface="Calibri" pitchFamily="34" charset="-122"/>
                          <a:cs typeface="Calibri" pitchFamily="34" charset="-120"/>
                        </a:rPr>
                        <a:t>Rulers, queens, Lakṣhmī, veena, aśhvamedha horse</a:t>
                      </a:r>
                      <a:endParaRPr lang="en-US" sz="1150" dirty="0">
                        <a:latin typeface="Calibri" charset="0"/>
                        <a:ea typeface="Calibri" charset="0"/>
                        <a:cs typeface="Calibri" charset="0"/>
                      </a:endParaRPr>
                    </a:p>
                  </a:txBody>
                  <a:tcPr marL="91440" marR="91440" marT="0" marB="0" anchor="ctr">
                    <a:lnL w="6350" cap="flat" cmpd="sng" algn="ctr">
                      <a:solidFill>
                        <a:srgbClr val="D5DAE5"/>
                      </a:solidFill>
                      <a:prstDash val="solid"/>
                      <a:round/>
                      <a:headEnd type="none" w="med" len="med"/>
                      <a:tailEnd type="none" w="med" len="med"/>
                    </a:lnL>
                    <a:lnR w="6350" cap="flat" cmpd="sng" algn="ctr">
                      <a:solidFill>
                        <a:srgbClr val="D5DAE5"/>
                      </a:solidFill>
                      <a:prstDash val="solid"/>
                      <a:round/>
                      <a:headEnd type="none" w="med" len="med"/>
                      <a:tailEnd type="none" w="med" len="med"/>
                    </a:lnR>
                    <a:lnT w="6350" cap="flat" cmpd="sng" algn="ctr">
                      <a:solidFill>
                        <a:srgbClr val="D5DAE5"/>
                      </a:solidFill>
                      <a:prstDash val="solid"/>
                      <a:round/>
                      <a:headEnd type="none" w="med" len="med"/>
                      <a:tailEnd type="none" w="med" len="med"/>
                    </a:lnT>
                    <a:lnB w="6350" cap="flat" cmpd="sng" algn="ctr">
                      <a:solidFill>
                        <a:srgbClr val="D5DAE5"/>
                      </a:solidFill>
                      <a:prstDash val="solid"/>
                      <a:round/>
                      <a:headEnd type="none" w="med" len="med"/>
                      <a:tailEnd type="none" w="med" len="med"/>
                    </a:lnB>
                    <a:solidFill>
                      <a:srgbClr val="EEF1F7"/>
                    </a:solidFill>
                  </a:tcPr>
                </a:tc>
              </a:tr>
              <a:tr h="402336">
                <a:tc>
                  <a:txBody>
                    <a:bodyPr/>
                    <a:lstStyle/>
                    <a:p>
                      <a:pPr indent="0" marL="0">
                        <a:buNone/>
                      </a:pPr>
                      <a:r>
                        <a:rPr lang="en-US" sz="1150" b="1" dirty="0">
                          <a:solidFill>
                            <a:srgbClr val="B5533C"/>
                          </a:solidFill>
                          <a:latin typeface="Calibri" pitchFamily="34" charset="0"/>
                          <a:ea typeface="Calibri" pitchFamily="34" charset="-122"/>
                          <a:cs typeface="Calibri" pitchFamily="34" charset="-120"/>
                        </a:rPr>
                        <a:t>Literary text</a:t>
                      </a:r>
                      <a:endParaRPr lang="en-US" sz="1150" dirty="0">
                        <a:latin typeface="Calibri" charset="0"/>
                        <a:ea typeface="Calibri" charset="0"/>
                        <a:cs typeface="Calibri" charset="0"/>
                      </a:endParaRPr>
                    </a:p>
                  </a:txBody>
                  <a:tcPr marL="91440" marR="91440" marT="0" marB="0" anchor="ctr">
                    <a:lnL w="6350" cap="flat" cmpd="sng" algn="ctr">
                      <a:solidFill>
                        <a:srgbClr val="D5DAE5"/>
                      </a:solidFill>
                      <a:prstDash val="solid"/>
                      <a:round/>
                      <a:headEnd type="none" w="med" len="med"/>
                      <a:tailEnd type="none" w="med" len="med"/>
                    </a:lnL>
                    <a:lnR w="6350" cap="flat" cmpd="sng" algn="ctr">
                      <a:solidFill>
                        <a:srgbClr val="D5DAE5"/>
                      </a:solidFill>
                      <a:prstDash val="solid"/>
                      <a:round/>
                      <a:headEnd type="none" w="med" len="med"/>
                      <a:tailEnd type="none" w="med" len="med"/>
                    </a:lnR>
                    <a:lnT w="6350" cap="flat" cmpd="sng" algn="ctr">
                      <a:solidFill>
                        <a:srgbClr val="D5DAE5"/>
                      </a:solidFill>
                      <a:prstDash val="solid"/>
                      <a:round/>
                      <a:headEnd type="none" w="med" len="med"/>
                      <a:tailEnd type="none" w="med" len="med"/>
                    </a:lnT>
                    <a:lnB w="6350" cap="flat" cmpd="sng" algn="ctr">
                      <a:solidFill>
                        <a:srgbClr val="D5DAE5"/>
                      </a:solidFill>
                      <a:prstDash val="solid"/>
                      <a:round/>
                      <a:headEnd type="none" w="med" len="med"/>
                      <a:tailEnd type="none" w="med" len="med"/>
                    </a:lnB>
                    <a:solidFill>
                      <a:srgbClr val="FFFFFF"/>
                    </a:solidFill>
                  </a:tcPr>
                </a:tc>
                <a:tc>
                  <a:txBody>
                    <a:bodyPr/>
                    <a:lstStyle/>
                    <a:p>
                      <a:pPr indent="0" marL="0">
                        <a:buNone/>
                      </a:pPr>
                      <a:r>
                        <a:rPr lang="en-US" sz="1150" dirty="0">
                          <a:solidFill>
                            <a:srgbClr val="2B2B2B"/>
                          </a:solidFill>
                          <a:latin typeface="Calibri" pitchFamily="34" charset="0"/>
                          <a:ea typeface="Calibri" pitchFamily="34" charset="-122"/>
                          <a:cs typeface="Calibri" pitchFamily="34" charset="-120"/>
                        </a:rPr>
                        <a:t>Viṣhṇu Purāṇa</a:t>
                      </a:r>
                      <a:endParaRPr lang="en-US" sz="1150" dirty="0">
                        <a:latin typeface="Calibri" charset="0"/>
                        <a:ea typeface="Calibri" charset="0"/>
                        <a:cs typeface="Calibri" charset="0"/>
                      </a:endParaRPr>
                    </a:p>
                  </a:txBody>
                  <a:tcPr marL="91440" marR="91440" marT="0" marB="0" anchor="ctr">
                    <a:lnL w="6350" cap="flat" cmpd="sng" algn="ctr">
                      <a:solidFill>
                        <a:srgbClr val="D5DAE5"/>
                      </a:solidFill>
                      <a:prstDash val="solid"/>
                      <a:round/>
                      <a:headEnd type="none" w="med" len="med"/>
                      <a:tailEnd type="none" w="med" len="med"/>
                    </a:lnL>
                    <a:lnR w="6350" cap="flat" cmpd="sng" algn="ctr">
                      <a:solidFill>
                        <a:srgbClr val="D5DAE5"/>
                      </a:solidFill>
                      <a:prstDash val="solid"/>
                      <a:round/>
                      <a:headEnd type="none" w="med" len="med"/>
                      <a:tailEnd type="none" w="med" len="med"/>
                    </a:lnR>
                    <a:lnT w="6350" cap="flat" cmpd="sng" algn="ctr">
                      <a:solidFill>
                        <a:srgbClr val="D5DAE5"/>
                      </a:solidFill>
                      <a:prstDash val="solid"/>
                      <a:round/>
                      <a:headEnd type="none" w="med" len="med"/>
                      <a:tailEnd type="none" w="med" len="med"/>
                    </a:lnT>
                    <a:lnB w="6350" cap="flat" cmpd="sng" algn="ctr">
                      <a:solidFill>
                        <a:srgbClr val="D5DAE5"/>
                      </a:solidFill>
                      <a:prstDash val="solid"/>
                      <a:round/>
                      <a:headEnd type="none" w="med" len="med"/>
                      <a:tailEnd type="none" w="med" len="med"/>
                    </a:lnB>
                    <a:solidFill>
                      <a:srgbClr val="FFFFFF"/>
                    </a:solidFill>
                  </a:tcPr>
                </a:tc>
                <a:tc>
                  <a:txBody>
                    <a:bodyPr/>
                    <a:lstStyle/>
                    <a:p>
                      <a:pPr indent="0" marL="0">
                        <a:buNone/>
                      </a:pPr>
                      <a:r>
                        <a:rPr lang="en-US" sz="1150" dirty="0">
                          <a:solidFill>
                            <a:srgbClr val="2B2B2B"/>
                          </a:solidFill>
                          <a:latin typeface="Calibri" pitchFamily="34" charset="0"/>
                          <a:ea typeface="Calibri" pitchFamily="34" charset="-122"/>
                          <a:cs typeface="Calibri" pitchFamily="34" charset="-120"/>
                        </a:rPr>
                        <a:t>The key regions ruled by the Gupta dynasty</a:t>
                      </a:r>
                      <a:endParaRPr lang="en-US" sz="1150" dirty="0">
                        <a:latin typeface="Calibri" charset="0"/>
                        <a:ea typeface="Calibri" charset="0"/>
                        <a:cs typeface="Calibri" charset="0"/>
                      </a:endParaRPr>
                    </a:p>
                  </a:txBody>
                  <a:tcPr marL="91440" marR="91440" marT="0" marB="0" anchor="ctr">
                    <a:lnL w="6350" cap="flat" cmpd="sng" algn="ctr">
                      <a:solidFill>
                        <a:srgbClr val="D5DAE5"/>
                      </a:solidFill>
                      <a:prstDash val="solid"/>
                      <a:round/>
                      <a:headEnd type="none" w="med" len="med"/>
                      <a:tailEnd type="none" w="med" len="med"/>
                    </a:lnL>
                    <a:lnR w="6350" cap="flat" cmpd="sng" algn="ctr">
                      <a:solidFill>
                        <a:srgbClr val="D5DAE5"/>
                      </a:solidFill>
                      <a:prstDash val="solid"/>
                      <a:round/>
                      <a:headEnd type="none" w="med" len="med"/>
                      <a:tailEnd type="none" w="med" len="med"/>
                    </a:lnR>
                    <a:lnT w="6350" cap="flat" cmpd="sng" algn="ctr">
                      <a:solidFill>
                        <a:srgbClr val="D5DAE5"/>
                      </a:solidFill>
                      <a:prstDash val="solid"/>
                      <a:round/>
                      <a:headEnd type="none" w="med" len="med"/>
                      <a:tailEnd type="none" w="med" len="med"/>
                    </a:lnT>
                    <a:lnB w="6350" cap="flat" cmpd="sng" algn="ctr">
                      <a:solidFill>
                        <a:srgbClr val="D5DAE5"/>
                      </a:solidFill>
                      <a:prstDash val="solid"/>
                      <a:round/>
                      <a:headEnd type="none" w="med" len="med"/>
                      <a:tailEnd type="none" w="med" len="med"/>
                    </a:lnB>
                    <a:solidFill>
                      <a:srgbClr val="FFFFFF"/>
                    </a:solidFill>
                  </a:tcPr>
                </a:tc>
              </a:tr>
              <a:tr h="402336">
                <a:tc>
                  <a:txBody>
                    <a:bodyPr/>
                    <a:lstStyle/>
                    <a:p>
                      <a:pPr indent="0" marL="0">
                        <a:buNone/>
                      </a:pPr>
                      <a:r>
                        <a:rPr lang="en-US" sz="1150" b="1" dirty="0">
                          <a:solidFill>
                            <a:srgbClr val="B5533C"/>
                          </a:solidFill>
                          <a:latin typeface="Calibri" pitchFamily="34" charset="0"/>
                          <a:ea typeface="Calibri" pitchFamily="34" charset="-122"/>
                          <a:cs typeface="Calibri" pitchFamily="34" charset="-120"/>
                        </a:rPr>
                        <a:t>Travelogue</a:t>
                      </a:r>
                      <a:endParaRPr lang="en-US" sz="1150" dirty="0">
                        <a:latin typeface="Calibri" charset="0"/>
                        <a:ea typeface="Calibri" charset="0"/>
                        <a:cs typeface="Calibri" charset="0"/>
                      </a:endParaRPr>
                    </a:p>
                  </a:txBody>
                  <a:tcPr marL="91440" marR="91440" marT="0" marB="0" anchor="ctr">
                    <a:lnL w="6350" cap="flat" cmpd="sng" algn="ctr">
                      <a:solidFill>
                        <a:srgbClr val="D5DAE5"/>
                      </a:solidFill>
                      <a:prstDash val="solid"/>
                      <a:round/>
                      <a:headEnd type="none" w="med" len="med"/>
                      <a:tailEnd type="none" w="med" len="med"/>
                    </a:lnL>
                    <a:lnR w="6350" cap="flat" cmpd="sng" algn="ctr">
                      <a:solidFill>
                        <a:srgbClr val="D5DAE5"/>
                      </a:solidFill>
                      <a:prstDash val="solid"/>
                      <a:round/>
                      <a:headEnd type="none" w="med" len="med"/>
                      <a:tailEnd type="none" w="med" len="med"/>
                    </a:lnR>
                    <a:lnT w="6350" cap="flat" cmpd="sng" algn="ctr">
                      <a:solidFill>
                        <a:srgbClr val="D5DAE5"/>
                      </a:solidFill>
                      <a:prstDash val="solid"/>
                      <a:round/>
                      <a:headEnd type="none" w="med" len="med"/>
                      <a:tailEnd type="none" w="med" len="med"/>
                    </a:lnT>
                    <a:lnB w="6350" cap="flat" cmpd="sng" algn="ctr">
                      <a:solidFill>
                        <a:srgbClr val="D5DAE5"/>
                      </a:solidFill>
                      <a:prstDash val="solid"/>
                      <a:round/>
                      <a:headEnd type="none" w="med" len="med"/>
                      <a:tailEnd type="none" w="med" len="med"/>
                    </a:lnB>
                    <a:solidFill>
                      <a:srgbClr val="EEF1F7"/>
                    </a:solidFill>
                  </a:tcPr>
                </a:tc>
                <a:tc>
                  <a:txBody>
                    <a:bodyPr/>
                    <a:lstStyle/>
                    <a:p>
                      <a:pPr indent="0" marL="0">
                        <a:buNone/>
                      </a:pPr>
                      <a:r>
                        <a:rPr lang="en-US" sz="1150" dirty="0">
                          <a:solidFill>
                            <a:srgbClr val="2B2B2B"/>
                          </a:solidFill>
                          <a:latin typeface="Calibri" pitchFamily="34" charset="0"/>
                          <a:ea typeface="Calibri" pitchFamily="34" charset="-122"/>
                          <a:cs typeface="Calibri" pitchFamily="34" charset="-120"/>
                        </a:rPr>
                        <a:t>Faxian's account</a:t>
                      </a:r>
                      <a:endParaRPr lang="en-US" sz="1150" dirty="0">
                        <a:latin typeface="Calibri" charset="0"/>
                        <a:ea typeface="Calibri" charset="0"/>
                        <a:cs typeface="Calibri" charset="0"/>
                      </a:endParaRPr>
                    </a:p>
                  </a:txBody>
                  <a:tcPr marL="91440" marR="91440" marT="0" marB="0" anchor="ctr">
                    <a:lnL w="6350" cap="flat" cmpd="sng" algn="ctr">
                      <a:solidFill>
                        <a:srgbClr val="D5DAE5"/>
                      </a:solidFill>
                      <a:prstDash val="solid"/>
                      <a:round/>
                      <a:headEnd type="none" w="med" len="med"/>
                      <a:tailEnd type="none" w="med" len="med"/>
                    </a:lnL>
                    <a:lnR w="6350" cap="flat" cmpd="sng" algn="ctr">
                      <a:solidFill>
                        <a:srgbClr val="D5DAE5"/>
                      </a:solidFill>
                      <a:prstDash val="solid"/>
                      <a:round/>
                      <a:headEnd type="none" w="med" len="med"/>
                      <a:tailEnd type="none" w="med" len="med"/>
                    </a:lnR>
                    <a:lnT w="6350" cap="flat" cmpd="sng" algn="ctr">
                      <a:solidFill>
                        <a:srgbClr val="D5DAE5"/>
                      </a:solidFill>
                      <a:prstDash val="solid"/>
                      <a:round/>
                      <a:headEnd type="none" w="med" len="med"/>
                      <a:tailEnd type="none" w="med" len="med"/>
                    </a:lnT>
                    <a:lnB w="6350" cap="flat" cmpd="sng" algn="ctr">
                      <a:solidFill>
                        <a:srgbClr val="D5DAE5"/>
                      </a:solidFill>
                      <a:prstDash val="solid"/>
                      <a:round/>
                      <a:headEnd type="none" w="med" len="med"/>
                      <a:tailEnd type="none" w="med" len="med"/>
                    </a:lnB>
                    <a:solidFill>
                      <a:srgbClr val="EEF1F7"/>
                    </a:solidFill>
                  </a:tcPr>
                </a:tc>
                <a:tc>
                  <a:txBody>
                    <a:bodyPr/>
                    <a:lstStyle/>
                    <a:p>
                      <a:pPr indent="0" marL="0">
                        <a:buNone/>
                      </a:pPr>
                      <a:r>
                        <a:rPr lang="en-US" sz="1150" dirty="0">
                          <a:solidFill>
                            <a:srgbClr val="2B2B2B"/>
                          </a:solidFill>
                          <a:latin typeface="Calibri" pitchFamily="34" charset="0"/>
                          <a:ea typeface="Calibri" pitchFamily="34" charset="-122"/>
                          <a:cs typeface="Calibri" pitchFamily="34" charset="-120"/>
                        </a:rPr>
                        <a:t>Society, governance and cities in the early 5th century</a:t>
                      </a:r>
                      <a:endParaRPr lang="en-US" sz="1150" dirty="0">
                        <a:latin typeface="Calibri" charset="0"/>
                        <a:ea typeface="Calibri" charset="0"/>
                        <a:cs typeface="Calibri" charset="0"/>
                      </a:endParaRPr>
                    </a:p>
                  </a:txBody>
                  <a:tcPr marL="91440" marR="91440" marT="0" marB="0" anchor="ctr">
                    <a:lnL w="6350" cap="flat" cmpd="sng" algn="ctr">
                      <a:solidFill>
                        <a:srgbClr val="D5DAE5"/>
                      </a:solidFill>
                      <a:prstDash val="solid"/>
                      <a:round/>
                      <a:headEnd type="none" w="med" len="med"/>
                      <a:tailEnd type="none" w="med" len="med"/>
                    </a:lnL>
                    <a:lnR w="6350" cap="flat" cmpd="sng" algn="ctr">
                      <a:solidFill>
                        <a:srgbClr val="D5DAE5"/>
                      </a:solidFill>
                      <a:prstDash val="solid"/>
                      <a:round/>
                      <a:headEnd type="none" w="med" len="med"/>
                      <a:tailEnd type="none" w="med" len="med"/>
                    </a:lnR>
                    <a:lnT w="6350" cap="flat" cmpd="sng" algn="ctr">
                      <a:solidFill>
                        <a:srgbClr val="D5DAE5"/>
                      </a:solidFill>
                      <a:prstDash val="solid"/>
                      <a:round/>
                      <a:headEnd type="none" w="med" len="med"/>
                      <a:tailEnd type="none" w="med" len="med"/>
                    </a:lnT>
                    <a:lnB w="6350" cap="flat" cmpd="sng" algn="ctr">
                      <a:solidFill>
                        <a:srgbClr val="D5DAE5"/>
                      </a:solidFill>
                      <a:prstDash val="solid"/>
                      <a:round/>
                      <a:headEnd type="none" w="med" len="med"/>
                      <a:tailEnd type="none" w="med" len="med"/>
                    </a:lnB>
                    <a:solidFill>
                      <a:srgbClr val="EEF1F7"/>
                    </a:solidFill>
                  </a:tcPr>
                </a:tc>
              </a:tr>
              <a:tr h="402336">
                <a:tc>
                  <a:txBody>
                    <a:bodyPr/>
                    <a:lstStyle/>
                    <a:p>
                      <a:pPr indent="0" marL="0">
                        <a:buNone/>
                      </a:pPr>
                      <a:r>
                        <a:rPr lang="en-US" sz="1150" b="1" dirty="0">
                          <a:solidFill>
                            <a:srgbClr val="B5533C"/>
                          </a:solidFill>
                          <a:latin typeface="Calibri" pitchFamily="34" charset="0"/>
                          <a:ea typeface="Calibri" pitchFamily="34" charset="-122"/>
                          <a:cs typeface="Calibri" pitchFamily="34" charset="-120"/>
                        </a:rPr>
                        <a:t>Copper plates</a:t>
                      </a:r>
                      <a:endParaRPr lang="en-US" sz="1150" dirty="0">
                        <a:latin typeface="Calibri" charset="0"/>
                        <a:ea typeface="Calibri" charset="0"/>
                        <a:cs typeface="Calibri" charset="0"/>
                      </a:endParaRPr>
                    </a:p>
                  </a:txBody>
                  <a:tcPr marL="91440" marR="91440" marT="0" marB="0" anchor="ctr">
                    <a:lnL w="6350" cap="flat" cmpd="sng" algn="ctr">
                      <a:solidFill>
                        <a:srgbClr val="D5DAE5"/>
                      </a:solidFill>
                      <a:prstDash val="solid"/>
                      <a:round/>
                      <a:headEnd type="none" w="med" len="med"/>
                      <a:tailEnd type="none" w="med" len="med"/>
                    </a:lnL>
                    <a:lnR w="6350" cap="flat" cmpd="sng" algn="ctr">
                      <a:solidFill>
                        <a:srgbClr val="D5DAE5"/>
                      </a:solidFill>
                      <a:prstDash val="solid"/>
                      <a:round/>
                      <a:headEnd type="none" w="med" len="med"/>
                      <a:tailEnd type="none" w="med" len="med"/>
                    </a:lnR>
                    <a:lnT w="6350" cap="flat" cmpd="sng" algn="ctr">
                      <a:solidFill>
                        <a:srgbClr val="D5DAE5"/>
                      </a:solidFill>
                      <a:prstDash val="solid"/>
                      <a:round/>
                      <a:headEnd type="none" w="med" len="med"/>
                      <a:tailEnd type="none" w="med" len="med"/>
                    </a:lnT>
                    <a:lnB w="6350" cap="flat" cmpd="sng" algn="ctr">
                      <a:solidFill>
                        <a:srgbClr val="D5DAE5"/>
                      </a:solidFill>
                      <a:prstDash val="solid"/>
                      <a:round/>
                      <a:headEnd type="none" w="med" len="med"/>
                      <a:tailEnd type="none" w="med" len="med"/>
                    </a:lnB>
                    <a:solidFill>
                      <a:srgbClr val="FFFFFF"/>
                    </a:solidFill>
                  </a:tcPr>
                </a:tc>
                <a:tc>
                  <a:txBody>
                    <a:bodyPr/>
                    <a:lstStyle/>
                    <a:p>
                      <a:pPr indent="0" marL="0">
                        <a:buNone/>
                      </a:pPr>
                      <a:r>
                        <a:rPr lang="en-US" sz="1150" dirty="0">
                          <a:solidFill>
                            <a:srgbClr val="2B2B2B"/>
                          </a:solidFill>
                          <a:latin typeface="Calibri" pitchFamily="34" charset="0"/>
                          <a:ea typeface="Calibri" pitchFamily="34" charset="-122"/>
                          <a:cs typeface="Calibri" pitchFamily="34" charset="-120"/>
                        </a:rPr>
                        <a:t>Land grant records</a:t>
                      </a:r>
                      <a:endParaRPr lang="en-US" sz="1150" dirty="0">
                        <a:latin typeface="Calibri" charset="0"/>
                        <a:ea typeface="Calibri" charset="0"/>
                        <a:cs typeface="Calibri" charset="0"/>
                      </a:endParaRPr>
                    </a:p>
                  </a:txBody>
                  <a:tcPr marL="91440" marR="91440" marT="0" marB="0" anchor="ctr">
                    <a:lnL w="6350" cap="flat" cmpd="sng" algn="ctr">
                      <a:solidFill>
                        <a:srgbClr val="D5DAE5"/>
                      </a:solidFill>
                      <a:prstDash val="solid"/>
                      <a:round/>
                      <a:headEnd type="none" w="med" len="med"/>
                      <a:tailEnd type="none" w="med" len="med"/>
                    </a:lnL>
                    <a:lnR w="6350" cap="flat" cmpd="sng" algn="ctr">
                      <a:solidFill>
                        <a:srgbClr val="D5DAE5"/>
                      </a:solidFill>
                      <a:prstDash val="solid"/>
                      <a:round/>
                      <a:headEnd type="none" w="med" len="med"/>
                      <a:tailEnd type="none" w="med" len="med"/>
                    </a:lnR>
                    <a:lnT w="6350" cap="flat" cmpd="sng" algn="ctr">
                      <a:solidFill>
                        <a:srgbClr val="D5DAE5"/>
                      </a:solidFill>
                      <a:prstDash val="solid"/>
                      <a:round/>
                      <a:headEnd type="none" w="med" len="med"/>
                      <a:tailEnd type="none" w="med" len="med"/>
                    </a:lnT>
                    <a:lnB w="6350" cap="flat" cmpd="sng" algn="ctr">
                      <a:solidFill>
                        <a:srgbClr val="D5DAE5"/>
                      </a:solidFill>
                      <a:prstDash val="solid"/>
                      <a:round/>
                      <a:headEnd type="none" w="med" len="med"/>
                      <a:tailEnd type="none" w="med" len="med"/>
                    </a:lnB>
                    <a:solidFill>
                      <a:srgbClr val="FFFFFF"/>
                    </a:solidFill>
                  </a:tcPr>
                </a:tc>
                <a:tc>
                  <a:txBody>
                    <a:bodyPr/>
                    <a:lstStyle/>
                    <a:p>
                      <a:pPr indent="0" marL="0">
                        <a:buNone/>
                      </a:pPr>
                      <a:r>
                        <a:rPr lang="en-US" sz="1150" dirty="0">
                          <a:solidFill>
                            <a:srgbClr val="2B2B2B"/>
                          </a:solidFill>
                          <a:latin typeface="Calibri" pitchFamily="34" charset="0"/>
                          <a:ea typeface="Calibri" pitchFamily="34" charset="-122"/>
                          <a:cs typeface="Calibri" pitchFamily="34" charset="-120"/>
                        </a:rPr>
                        <a:t>Administration and tax collection</a:t>
                      </a:r>
                      <a:endParaRPr lang="en-US" sz="1150" dirty="0">
                        <a:latin typeface="Calibri" charset="0"/>
                        <a:ea typeface="Calibri" charset="0"/>
                        <a:cs typeface="Calibri" charset="0"/>
                      </a:endParaRPr>
                    </a:p>
                  </a:txBody>
                  <a:tcPr marL="91440" marR="91440" marT="0" marB="0" anchor="ctr">
                    <a:lnL w="6350" cap="flat" cmpd="sng" algn="ctr">
                      <a:solidFill>
                        <a:srgbClr val="D5DAE5"/>
                      </a:solidFill>
                      <a:prstDash val="solid"/>
                      <a:round/>
                      <a:headEnd type="none" w="med" len="med"/>
                      <a:tailEnd type="none" w="med" len="med"/>
                    </a:lnL>
                    <a:lnR w="6350" cap="flat" cmpd="sng" algn="ctr">
                      <a:solidFill>
                        <a:srgbClr val="D5DAE5"/>
                      </a:solidFill>
                      <a:prstDash val="solid"/>
                      <a:round/>
                      <a:headEnd type="none" w="med" len="med"/>
                      <a:tailEnd type="none" w="med" len="med"/>
                    </a:lnR>
                    <a:lnT w="6350" cap="flat" cmpd="sng" algn="ctr">
                      <a:solidFill>
                        <a:srgbClr val="D5DAE5"/>
                      </a:solidFill>
                      <a:prstDash val="solid"/>
                      <a:round/>
                      <a:headEnd type="none" w="med" len="med"/>
                      <a:tailEnd type="none" w="med" len="med"/>
                    </a:lnT>
                    <a:lnB w="6350" cap="flat" cmpd="sng" algn="ctr">
                      <a:solidFill>
                        <a:srgbClr val="D5DAE5"/>
                      </a:solidFill>
                      <a:prstDash val="solid"/>
                      <a:round/>
                      <a:headEnd type="none" w="med" len="med"/>
                      <a:tailEnd type="none" w="med" len="med"/>
                    </a:lnB>
                    <a:solidFill>
                      <a:srgbClr val="FFFFFF"/>
                    </a:solidFill>
                  </a:tcPr>
                </a:tc>
              </a:tr>
              <a:tr h="402336">
                <a:tc>
                  <a:txBody>
                    <a:bodyPr/>
                    <a:lstStyle/>
                    <a:p>
                      <a:pPr indent="0" marL="0">
                        <a:buNone/>
                      </a:pPr>
                      <a:r>
                        <a:rPr lang="en-US" sz="1150" b="1" dirty="0">
                          <a:solidFill>
                            <a:srgbClr val="B5533C"/>
                          </a:solidFill>
                          <a:latin typeface="Calibri" pitchFamily="34" charset="0"/>
                          <a:ea typeface="Calibri" pitchFamily="34" charset="-122"/>
                          <a:cs typeface="Calibri" pitchFamily="34" charset="-120"/>
                        </a:rPr>
                        <a:t>Archaeology</a:t>
                      </a:r>
                      <a:endParaRPr lang="en-US" sz="1150" dirty="0">
                        <a:latin typeface="Calibri" charset="0"/>
                        <a:ea typeface="Calibri" charset="0"/>
                        <a:cs typeface="Calibri" charset="0"/>
                      </a:endParaRPr>
                    </a:p>
                  </a:txBody>
                  <a:tcPr marL="91440" marR="91440" marT="0" marB="0" anchor="ctr">
                    <a:lnL w="6350" cap="flat" cmpd="sng" algn="ctr">
                      <a:solidFill>
                        <a:srgbClr val="D5DAE5"/>
                      </a:solidFill>
                      <a:prstDash val="solid"/>
                      <a:round/>
                      <a:headEnd type="none" w="med" len="med"/>
                      <a:tailEnd type="none" w="med" len="med"/>
                    </a:lnL>
                    <a:lnR w="6350" cap="flat" cmpd="sng" algn="ctr">
                      <a:solidFill>
                        <a:srgbClr val="D5DAE5"/>
                      </a:solidFill>
                      <a:prstDash val="solid"/>
                      <a:round/>
                      <a:headEnd type="none" w="med" len="med"/>
                      <a:tailEnd type="none" w="med" len="med"/>
                    </a:lnR>
                    <a:lnT w="6350" cap="flat" cmpd="sng" algn="ctr">
                      <a:solidFill>
                        <a:srgbClr val="D5DAE5"/>
                      </a:solidFill>
                      <a:prstDash val="solid"/>
                      <a:round/>
                      <a:headEnd type="none" w="med" len="med"/>
                      <a:tailEnd type="none" w="med" len="med"/>
                    </a:lnT>
                    <a:lnB w="6350" cap="flat" cmpd="sng" algn="ctr">
                      <a:solidFill>
                        <a:srgbClr val="D5DAE5"/>
                      </a:solidFill>
                      <a:prstDash val="solid"/>
                      <a:round/>
                      <a:headEnd type="none" w="med" len="med"/>
                      <a:tailEnd type="none" w="med" len="med"/>
                    </a:lnB>
                    <a:solidFill>
                      <a:srgbClr val="EEF1F7"/>
                    </a:solidFill>
                  </a:tcPr>
                </a:tc>
                <a:tc>
                  <a:txBody>
                    <a:bodyPr/>
                    <a:lstStyle/>
                    <a:p>
                      <a:pPr indent="0" marL="0">
                        <a:buNone/>
                      </a:pPr>
                      <a:r>
                        <a:rPr lang="en-US" sz="1150" dirty="0">
                          <a:solidFill>
                            <a:srgbClr val="2B2B2B"/>
                          </a:solidFill>
                          <a:latin typeface="Calibri" pitchFamily="34" charset="0"/>
                          <a:ea typeface="Calibri" pitchFamily="34" charset="-122"/>
                          <a:cs typeface="Calibri" pitchFamily="34" charset="-120"/>
                        </a:rPr>
                        <a:t>Socotra; Ajanta; Udayagiri</a:t>
                      </a:r>
                      <a:endParaRPr lang="en-US" sz="1150" dirty="0">
                        <a:latin typeface="Calibri" charset="0"/>
                        <a:ea typeface="Calibri" charset="0"/>
                        <a:cs typeface="Calibri" charset="0"/>
                      </a:endParaRPr>
                    </a:p>
                  </a:txBody>
                  <a:tcPr marL="91440" marR="91440" marT="0" marB="0" anchor="ctr">
                    <a:lnL w="6350" cap="flat" cmpd="sng" algn="ctr">
                      <a:solidFill>
                        <a:srgbClr val="D5DAE5"/>
                      </a:solidFill>
                      <a:prstDash val="solid"/>
                      <a:round/>
                      <a:headEnd type="none" w="med" len="med"/>
                      <a:tailEnd type="none" w="med" len="med"/>
                    </a:lnL>
                    <a:lnR w="6350" cap="flat" cmpd="sng" algn="ctr">
                      <a:solidFill>
                        <a:srgbClr val="D5DAE5"/>
                      </a:solidFill>
                      <a:prstDash val="solid"/>
                      <a:round/>
                      <a:headEnd type="none" w="med" len="med"/>
                      <a:tailEnd type="none" w="med" len="med"/>
                    </a:lnR>
                    <a:lnT w="6350" cap="flat" cmpd="sng" algn="ctr">
                      <a:solidFill>
                        <a:srgbClr val="D5DAE5"/>
                      </a:solidFill>
                      <a:prstDash val="solid"/>
                      <a:round/>
                      <a:headEnd type="none" w="med" len="med"/>
                      <a:tailEnd type="none" w="med" len="med"/>
                    </a:lnT>
                    <a:lnB w="6350" cap="flat" cmpd="sng" algn="ctr">
                      <a:solidFill>
                        <a:srgbClr val="D5DAE5"/>
                      </a:solidFill>
                      <a:prstDash val="solid"/>
                      <a:round/>
                      <a:headEnd type="none" w="med" len="med"/>
                      <a:tailEnd type="none" w="med" len="med"/>
                    </a:lnB>
                    <a:solidFill>
                      <a:srgbClr val="EEF1F7"/>
                    </a:solidFill>
                  </a:tcPr>
                </a:tc>
                <a:tc>
                  <a:txBody>
                    <a:bodyPr/>
                    <a:lstStyle/>
                    <a:p>
                      <a:pPr indent="0" marL="0">
                        <a:buNone/>
                      </a:pPr>
                      <a:r>
                        <a:rPr lang="en-US" sz="1150" dirty="0">
                          <a:solidFill>
                            <a:srgbClr val="2B2B2B"/>
                          </a:solidFill>
                          <a:latin typeface="Calibri" pitchFamily="34" charset="0"/>
                          <a:ea typeface="Calibri" pitchFamily="34" charset="-122"/>
                          <a:cs typeface="Calibri" pitchFamily="34" charset="-120"/>
                        </a:rPr>
                        <a:t>Overseas trade links; art and architecture</a:t>
                      </a:r>
                      <a:endParaRPr lang="en-US" sz="1150" dirty="0">
                        <a:latin typeface="Calibri" charset="0"/>
                        <a:ea typeface="Calibri" charset="0"/>
                        <a:cs typeface="Calibri" charset="0"/>
                      </a:endParaRPr>
                    </a:p>
                  </a:txBody>
                  <a:tcPr marL="91440" marR="91440" marT="0" marB="0" anchor="ctr">
                    <a:lnL w="6350" cap="flat" cmpd="sng" algn="ctr">
                      <a:solidFill>
                        <a:srgbClr val="D5DAE5"/>
                      </a:solidFill>
                      <a:prstDash val="solid"/>
                      <a:round/>
                      <a:headEnd type="none" w="med" len="med"/>
                      <a:tailEnd type="none" w="med" len="med"/>
                    </a:lnL>
                    <a:lnR w="6350" cap="flat" cmpd="sng" algn="ctr">
                      <a:solidFill>
                        <a:srgbClr val="D5DAE5"/>
                      </a:solidFill>
                      <a:prstDash val="solid"/>
                      <a:round/>
                      <a:headEnd type="none" w="med" len="med"/>
                      <a:tailEnd type="none" w="med" len="med"/>
                    </a:lnR>
                    <a:lnT w="6350" cap="flat" cmpd="sng" algn="ctr">
                      <a:solidFill>
                        <a:srgbClr val="D5DAE5"/>
                      </a:solidFill>
                      <a:prstDash val="solid"/>
                      <a:round/>
                      <a:headEnd type="none" w="med" len="med"/>
                      <a:tailEnd type="none" w="med" len="med"/>
                    </a:lnT>
                    <a:lnB w="6350" cap="flat" cmpd="sng" algn="ctr">
                      <a:solidFill>
                        <a:srgbClr val="D5DAE5"/>
                      </a:solidFill>
                      <a:prstDash val="solid"/>
                      <a:round/>
                      <a:headEnd type="none" w="med" len="med"/>
                      <a:tailEnd type="none" w="med" len="med"/>
                    </a:lnB>
                    <a:solidFill>
                      <a:srgbClr val="EEF1F7"/>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675120" cy="640080"/>
          </a:xfrm>
          <a:prstGeom prst="rect">
            <a:avLst/>
          </a:prstGeom>
          <a:noFill/>
          <a:ln/>
        </p:spPr>
        <p:txBody>
          <a:bodyPr wrap="square" lIns="0" tIns="0" rIns="0" bIns="0" rtlCol="0" anchor="ctr"/>
          <a:lstStyle/>
          <a:p>
            <a:pPr indent="0" marL="0">
              <a:buNone/>
            </a:pPr>
            <a:r>
              <a:rPr lang="en-US" sz="2600" b="1" dirty="0">
                <a:solidFill>
                  <a:srgbClr val="1F2A44"/>
                </a:solidFill>
                <a:latin typeface="Cambria" pitchFamily="34" charset="0"/>
                <a:ea typeface="Cambria" pitchFamily="34" charset="-122"/>
                <a:cs typeface="Cambria" pitchFamily="34" charset="-120"/>
              </a:rPr>
              <a:t>How Big Was the Empire?</a:t>
            </a:r>
            <a:endParaRPr lang="en-US" sz="2600" dirty="0"/>
          </a:p>
        </p:txBody>
      </p:sp>
      <p:sp>
        <p:nvSpPr>
          <p:cNvPr id="3" name="Shape 1"/>
          <p:cNvSpPr/>
          <p:nvPr/>
        </p:nvSpPr>
        <p:spPr>
          <a:xfrm>
            <a:off x="7223760" y="411480"/>
            <a:ext cx="1463040" cy="292608"/>
          </a:xfrm>
          <a:prstGeom prst="roundRect">
            <a:avLst>
              <a:gd name="adj" fmla="val 31250"/>
            </a:avLst>
          </a:prstGeom>
          <a:solidFill>
            <a:srgbClr val="FBF1D9"/>
          </a:solidFill>
          <a:ln w="12700">
            <a:solidFill>
              <a:srgbClr val="FBF1D9"/>
            </a:solidFill>
            <a:prstDash val="solid"/>
          </a:ln>
        </p:spPr>
      </p:sp>
      <p:sp>
        <p:nvSpPr>
          <p:cNvPr id="4" name="Text 2"/>
          <p:cNvSpPr txBox="1"/>
          <p:nvPr/>
        </p:nvSpPr>
        <p:spPr>
          <a:xfrm>
            <a:off x="7223760" y="411480"/>
            <a:ext cx="1463040" cy="292608"/>
          </a:xfrm>
          <a:prstGeom prst="rect">
            <a:avLst/>
          </a:prstGeom>
          <a:noFill/>
          <a:ln/>
        </p:spPr>
        <p:txBody>
          <a:bodyPr wrap="square" lIns="0" tIns="0" rIns="0" bIns="0" rtlCol="0" anchor="ctr"/>
          <a:lstStyle/>
          <a:p>
            <a:pPr algn="ctr" indent="0" marL="0">
              <a:buNone/>
            </a:pPr>
            <a:r>
              <a:rPr lang="en-US" sz="1000" b="1" dirty="0">
                <a:solidFill>
                  <a:srgbClr val="B5533C"/>
                </a:solidFill>
                <a:latin typeface="Calibri" pitchFamily="34" charset="0"/>
                <a:ea typeface="Calibri" pitchFamily="34" charset="-122"/>
                <a:cs typeface="Calibri" pitchFamily="34" charset="-120"/>
              </a:rPr>
              <a:t>MAP WORK</a:t>
            </a:r>
            <a:endParaRPr lang="en-US" sz="1000" dirty="0"/>
          </a:p>
        </p:txBody>
      </p:sp>
      <p:sp>
        <p:nvSpPr>
          <p:cNvPr id="5" name="Text 3"/>
          <p:cNvSpPr txBox="1"/>
          <p:nvPr/>
        </p:nvSpPr>
        <p:spPr>
          <a:xfrm>
            <a:off x="457200" y="4800600"/>
            <a:ext cx="5486400" cy="228600"/>
          </a:xfrm>
          <a:prstGeom prst="rect">
            <a:avLst/>
          </a:prstGeom>
          <a:noFill/>
          <a:ln/>
        </p:spPr>
        <p:txBody>
          <a:bodyPr wrap="square" lIns="0" tIns="0" rIns="0" bIns="0" rtlCol="0" anchor="ctr"/>
          <a:lstStyle/>
          <a:p>
            <a:pPr indent="0" marL="0">
              <a:buNone/>
            </a:pPr>
            <a:r>
              <a:rPr lang="en-US" sz="900" dirty="0">
                <a:solidFill>
                  <a:srgbClr val="6B7280"/>
                </a:solidFill>
                <a:latin typeface="Calibri" pitchFamily="34" charset="0"/>
                <a:ea typeface="Calibri" pitchFamily="34" charset="-122"/>
                <a:cs typeface="Calibri" pitchFamily="34" charset="-120"/>
              </a:rPr>
              <a:t>Class 7 History | Ch. 7: The Gupta Era</a:t>
            </a:r>
            <a:endParaRPr lang="en-US" sz="900" dirty="0"/>
          </a:p>
        </p:txBody>
      </p:sp>
      <p:sp>
        <p:nvSpPr>
          <p:cNvPr id="6" name="Text 4"/>
          <p:cNvSpPr txBox="1"/>
          <p:nvPr/>
        </p:nvSpPr>
        <p:spPr>
          <a:xfrm>
            <a:off x="8138160" y="4800600"/>
            <a:ext cx="548640" cy="228600"/>
          </a:xfrm>
          <a:prstGeom prst="rect">
            <a:avLst/>
          </a:prstGeom>
          <a:noFill/>
          <a:ln/>
        </p:spPr>
        <p:txBody>
          <a:bodyPr wrap="square" lIns="0" tIns="0" rIns="0" bIns="0" rtlCol="0" anchor="ctr"/>
          <a:lstStyle/>
          <a:p>
            <a:pPr algn="r" indent="0" marL="0">
              <a:buNone/>
            </a:pPr>
            <a:r>
              <a:rPr lang="en-US" sz="900" dirty="0">
                <a:solidFill>
                  <a:srgbClr val="6B7280"/>
                </a:solidFill>
                <a:latin typeface="Calibri" pitchFamily="34" charset="0"/>
                <a:ea typeface="Calibri" pitchFamily="34" charset="-122"/>
                <a:cs typeface="Calibri" pitchFamily="34" charset="-120"/>
              </a:rPr>
              <a:t>10</a:t>
            </a:r>
            <a:endParaRPr lang="en-US" sz="900" dirty="0"/>
          </a:p>
        </p:txBody>
      </p:sp>
      <p:sp>
        <p:nvSpPr>
          <p:cNvPr id="8" name="Shape 5"/>
          <p:cNvSpPr/>
          <p:nvPr/>
        </p:nvSpPr>
        <p:spPr>
          <a:xfrm>
            <a:off x="457200" y="1097280"/>
            <a:ext cx="4114800" cy="1371600"/>
          </a:xfrm>
          <a:prstGeom prst="roundRect">
            <a:avLst>
              <a:gd name="adj" fmla="val 5333"/>
            </a:avLst>
          </a:prstGeom>
          <a:solidFill>
            <a:srgbClr val="EEF1F7"/>
          </a:solidFill>
          <a:ln w="12700">
            <a:solidFill>
              <a:srgbClr val="EEF1F7"/>
            </a:solidFill>
            <a:prstDash val="solid"/>
          </a:ln>
        </p:spPr>
      </p:sp>
      <p:sp>
        <p:nvSpPr>
          <p:cNvPr id="9" name="Text 6"/>
          <p:cNvSpPr txBox="1"/>
          <p:nvPr/>
        </p:nvSpPr>
        <p:spPr>
          <a:xfrm>
            <a:off x="640080" y="1170432"/>
            <a:ext cx="3749040" cy="320040"/>
          </a:xfrm>
          <a:prstGeom prst="rect">
            <a:avLst/>
          </a:prstGeom>
          <a:noFill/>
          <a:ln/>
        </p:spPr>
        <p:txBody>
          <a:bodyPr wrap="square" lIns="0" tIns="0" rIns="0" bIns="0" rtlCol="0" anchor="t"/>
          <a:lstStyle/>
          <a:p>
            <a:pPr indent="0" marL="0">
              <a:buNone/>
            </a:pPr>
            <a:r>
              <a:rPr lang="en-US" sz="1400" b="1" dirty="0">
                <a:solidFill>
                  <a:srgbClr val="1F2A44"/>
                </a:solidFill>
                <a:latin typeface="Calibri" pitchFamily="34" charset="0"/>
                <a:ea typeface="Calibri" pitchFamily="34" charset="-122"/>
                <a:cs typeface="Calibri" pitchFamily="34" charset="-120"/>
              </a:rPr>
              <a:t>According to the Viṣhṇu Purāṇa</a:t>
            </a:r>
            <a:endParaRPr lang="en-US" sz="1400" dirty="0"/>
          </a:p>
        </p:txBody>
      </p:sp>
      <p:sp>
        <p:nvSpPr>
          <p:cNvPr id="10" name="Text 7"/>
          <p:cNvSpPr txBox="1"/>
          <p:nvPr/>
        </p:nvSpPr>
        <p:spPr>
          <a:xfrm>
            <a:off x="640080" y="1508760"/>
            <a:ext cx="3749040" cy="914400"/>
          </a:xfrm>
          <a:prstGeom prst="rect">
            <a:avLst/>
          </a:prstGeom>
          <a:noFill/>
          <a:ln/>
        </p:spPr>
        <p:txBody>
          <a:bodyPr wrap="square" lIns="0" tIns="0" rIns="0" bIns="0" rtlCol="0" anchor="t"/>
          <a:lstStyle/>
          <a:p>
            <a:pPr indent="0" marL="0">
              <a:buNone/>
            </a:pPr>
            <a:r>
              <a:rPr lang="en-US" sz="1200" dirty="0">
                <a:solidFill>
                  <a:srgbClr val="2B2B2B"/>
                </a:solidFill>
                <a:latin typeface="Calibri" pitchFamily="34" charset="0"/>
                <a:ea typeface="Calibri" pitchFamily="34" charset="-122"/>
                <a:cs typeface="Calibri" pitchFamily="34" charset="-120"/>
              </a:rPr>
              <a:t>Anugaṅga (middle-Gangetic basin), Prayāga (Prayagraj), Sāketa (Ayodhya), Magadha (approx. Bihar) and surrounding regions</a:t>
            </a:r>
            <a:endParaRPr lang="en-US" sz="1200" dirty="0"/>
          </a:p>
        </p:txBody>
      </p:sp>
      <p:sp>
        <p:nvSpPr>
          <p:cNvPr id="11" name="Shape 8"/>
          <p:cNvSpPr/>
          <p:nvPr/>
        </p:nvSpPr>
        <p:spPr>
          <a:xfrm>
            <a:off x="457200" y="2606040"/>
            <a:ext cx="4114800" cy="1371600"/>
          </a:xfrm>
          <a:prstGeom prst="roundRect">
            <a:avLst>
              <a:gd name="adj" fmla="val 5333"/>
            </a:avLst>
          </a:prstGeom>
          <a:solidFill>
            <a:srgbClr val="FBF1D9"/>
          </a:solidFill>
          <a:ln w="12700">
            <a:solidFill>
              <a:srgbClr val="FBF1D9"/>
            </a:solidFill>
            <a:prstDash val="solid"/>
          </a:ln>
        </p:spPr>
      </p:sp>
      <p:sp>
        <p:nvSpPr>
          <p:cNvPr id="12" name="Text 9"/>
          <p:cNvSpPr txBox="1"/>
          <p:nvPr/>
        </p:nvSpPr>
        <p:spPr>
          <a:xfrm>
            <a:off x="640080" y="2679192"/>
            <a:ext cx="3749040" cy="320040"/>
          </a:xfrm>
          <a:prstGeom prst="rect">
            <a:avLst/>
          </a:prstGeom>
          <a:noFill/>
          <a:ln/>
        </p:spPr>
        <p:txBody>
          <a:bodyPr wrap="square" lIns="0" tIns="0" rIns="0" bIns="0" rtlCol="0" anchor="t"/>
          <a:lstStyle/>
          <a:p>
            <a:pPr indent="0" marL="0">
              <a:buNone/>
            </a:pPr>
            <a:r>
              <a:rPr lang="en-US" sz="1400" b="1" dirty="0">
                <a:solidFill>
                  <a:srgbClr val="B5533C"/>
                </a:solidFill>
                <a:latin typeface="Calibri" pitchFamily="34" charset="0"/>
                <a:ea typeface="Calibri" pitchFamily="34" charset="-122"/>
                <a:cs typeface="Calibri" pitchFamily="34" charset="-120"/>
              </a:rPr>
              <a:t>At its peak</a:t>
            </a:r>
            <a:endParaRPr lang="en-US" sz="1400" dirty="0"/>
          </a:p>
        </p:txBody>
      </p:sp>
      <p:sp>
        <p:nvSpPr>
          <p:cNvPr id="13" name="Text 10"/>
          <p:cNvSpPr txBox="1"/>
          <p:nvPr/>
        </p:nvSpPr>
        <p:spPr>
          <a:xfrm>
            <a:off x="640080" y="3017520"/>
            <a:ext cx="3749040" cy="914400"/>
          </a:xfrm>
          <a:prstGeom prst="rect">
            <a:avLst/>
          </a:prstGeom>
          <a:noFill/>
          <a:ln/>
        </p:spPr>
        <p:txBody>
          <a:bodyPr wrap="square" lIns="0" tIns="0" rIns="0" bIns="0" rtlCol="0" anchor="t"/>
          <a:lstStyle/>
          <a:p>
            <a:pPr indent="0" marL="0">
              <a:buNone/>
            </a:pPr>
            <a:r>
              <a:rPr lang="en-US" sz="1200" dirty="0">
                <a:solidFill>
                  <a:srgbClr val="2B2B2B"/>
                </a:solidFill>
                <a:latin typeface="Calibri" pitchFamily="34" charset="0"/>
                <a:ea typeface="Calibri" pitchFamily="34" charset="-122"/>
                <a:cs typeface="Calibri" pitchFamily="34" charset="-120"/>
              </a:rPr>
              <a:t>Most of present-day north and west India, plus parts of central and east India. Vākāṭakas were allies; the Pallavas may have been briefly subdued.</a:t>
            </a:r>
            <a:endParaRPr lang="en-US" sz="1200" dirty="0"/>
          </a:p>
        </p:txBody>
      </p:sp>
      <p:sp>
        <p:nvSpPr>
          <p:cNvPr id="14" name="Text 11"/>
          <p:cNvSpPr txBox="1"/>
          <p:nvPr/>
        </p:nvSpPr>
        <p:spPr>
          <a:xfrm>
            <a:off x="4846320" y="1097280"/>
            <a:ext cx="3840480" cy="320040"/>
          </a:xfrm>
          <a:prstGeom prst="rect">
            <a:avLst/>
          </a:prstGeom>
          <a:noFill/>
          <a:ln/>
        </p:spPr>
        <p:txBody>
          <a:bodyPr wrap="square" lIns="0" tIns="0" rIns="0" bIns="0" rtlCol="0" anchor="t"/>
          <a:lstStyle/>
          <a:p>
            <a:pPr indent="0" marL="0">
              <a:buNone/>
            </a:pPr>
            <a:r>
              <a:rPr lang="en-US" sz="1400" b="1" dirty="0">
                <a:solidFill>
                  <a:srgbClr val="1F2A44"/>
                </a:solidFill>
                <a:latin typeface="Calibri" pitchFamily="34" charset="0"/>
                <a:ea typeface="Calibri" pitchFamily="34" charset="-122"/>
                <a:cs typeface="Calibri" pitchFamily="34" charset="-120"/>
              </a:rPr>
              <a:t>Important cities (Fig. 7.8)</a:t>
            </a:r>
            <a:endParaRPr lang="en-US" sz="1400" dirty="0"/>
          </a:p>
        </p:txBody>
      </p:sp>
      <p:sp>
        <p:nvSpPr>
          <p:cNvPr id="15" name="Shape 12"/>
          <p:cNvSpPr/>
          <p:nvPr/>
        </p:nvSpPr>
        <p:spPr>
          <a:xfrm>
            <a:off x="4846320" y="1508760"/>
            <a:ext cx="1874520" cy="457200"/>
          </a:xfrm>
          <a:prstGeom prst="roundRect">
            <a:avLst>
              <a:gd name="adj" fmla="val 30000"/>
            </a:avLst>
          </a:prstGeom>
          <a:solidFill>
            <a:srgbClr val="1F2A44"/>
          </a:solidFill>
          <a:ln w="12700">
            <a:solidFill>
              <a:srgbClr val="1F2A44"/>
            </a:solidFill>
            <a:prstDash val="solid"/>
          </a:ln>
        </p:spPr>
      </p:sp>
      <p:sp>
        <p:nvSpPr>
          <p:cNvPr id="16" name="Text 13"/>
          <p:cNvSpPr txBox="1"/>
          <p:nvPr/>
        </p:nvSpPr>
        <p:spPr>
          <a:xfrm>
            <a:off x="4846320" y="1508760"/>
            <a:ext cx="1874520" cy="457200"/>
          </a:xfrm>
          <a:prstGeom prst="rect">
            <a:avLst/>
          </a:prstGeom>
          <a:noFill/>
          <a:ln/>
        </p:spPr>
        <p:txBody>
          <a:bodyPr wrap="square" lIns="0" tIns="0" rIns="0" bIns="0" rtlCol="0" anchor="ctr"/>
          <a:lstStyle/>
          <a:p>
            <a:pPr algn="ctr" indent="0" marL="0">
              <a:buNone/>
            </a:pPr>
            <a:r>
              <a:rPr lang="en-US" sz="1250" b="1" dirty="0">
                <a:solidFill>
                  <a:srgbClr val="D9A441"/>
                </a:solidFill>
                <a:latin typeface="Calibri" pitchFamily="34" charset="0"/>
                <a:ea typeface="Calibri" pitchFamily="34" charset="-122"/>
                <a:cs typeface="Calibri" pitchFamily="34" charset="-120"/>
              </a:rPr>
              <a:t>Pāṭaliputra</a:t>
            </a:r>
            <a:endParaRPr lang="en-US" sz="1250" dirty="0"/>
          </a:p>
        </p:txBody>
      </p:sp>
      <p:sp>
        <p:nvSpPr>
          <p:cNvPr id="17" name="Shape 14"/>
          <p:cNvSpPr/>
          <p:nvPr/>
        </p:nvSpPr>
        <p:spPr>
          <a:xfrm>
            <a:off x="6812280" y="1508760"/>
            <a:ext cx="1874520" cy="457200"/>
          </a:xfrm>
          <a:prstGeom prst="roundRect">
            <a:avLst>
              <a:gd name="adj" fmla="val 30000"/>
            </a:avLst>
          </a:prstGeom>
          <a:solidFill>
            <a:srgbClr val="EEF1F7"/>
          </a:solidFill>
          <a:ln w="12700">
            <a:solidFill>
              <a:srgbClr val="EEF1F7"/>
            </a:solidFill>
            <a:prstDash val="solid"/>
          </a:ln>
        </p:spPr>
      </p:sp>
      <p:sp>
        <p:nvSpPr>
          <p:cNvPr id="18" name="Text 15"/>
          <p:cNvSpPr txBox="1"/>
          <p:nvPr/>
        </p:nvSpPr>
        <p:spPr>
          <a:xfrm>
            <a:off x="6812280" y="1508760"/>
            <a:ext cx="1874520" cy="457200"/>
          </a:xfrm>
          <a:prstGeom prst="rect">
            <a:avLst/>
          </a:prstGeom>
          <a:noFill/>
          <a:ln/>
        </p:spPr>
        <p:txBody>
          <a:bodyPr wrap="square" lIns="0" tIns="0" rIns="0" bIns="0" rtlCol="0" anchor="ctr"/>
          <a:lstStyle/>
          <a:p>
            <a:pPr algn="ctr" indent="0" marL="0">
              <a:buNone/>
            </a:pPr>
            <a:r>
              <a:rPr lang="en-US" sz="1250" b="1" dirty="0">
                <a:solidFill>
                  <a:srgbClr val="1F2A44"/>
                </a:solidFill>
                <a:latin typeface="Calibri" pitchFamily="34" charset="0"/>
                <a:ea typeface="Calibri" pitchFamily="34" charset="-122"/>
                <a:cs typeface="Calibri" pitchFamily="34" charset="-120"/>
              </a:rPr>
              <a:t>Ujjayinī</a:t>
            </a:r>
            <a:endParaRPr lang="en-US" sz="1250" dirty="0"/>
          </a:p>
        </p:txBody>
      </p:sp>
      <p:sp>
        <p:nvSpPr>
          <p:cNvPr id="19" name="Shape 16"/>
          <p:cNvSpPr/>
          <p:nvPr/>
        </p:nvSpPr>
        <p:spPr>
          <a:xfrm>
            <a:off x="4846320" y="2103120"/>
            <a:ext cx="1874520" cy="457200"/>
          </a:xfrm>
          <a:prstGeom prst="roundRect">
            <a:avLst>
              <a:gd name="adj" fmla="val 30000"/>
            </a:avLst>
          </a:prstGeom>
          <a:solidFill>
            <a:srgbClr val="EEF1F7"/>
          </a:solidFill>
          <a:ln w="12700">
            <a:solidFill>
              <a:srgbClr val="EEF1F7"/>
            </a:solidFill>
            <a:prstDash val="solid"/>
          </a:ln>
        </p:spPr>
      </p:sp>
      <p:sp>
        <p:nvSpPr>
          <p:cNvPr id="20" name="Text 17"/>
          <p:cNvSpPr txBox="1"/>
          <p:nvPr/>
        </p:nvSpPr>
        <p:spPr>
          <a:xfrm>
            <a:off x="4846320" y="2103120"/>
            <a:ext cx="1874520" cy="457200"/>
          </a:xfrm>
          <a:prstGeom prst="rect">
            <a:avLst/>
          </a:prstGeom>
          <a:noFill/>
          <a:ln/>
        </p:spPr>
        <p:txBody>
          <a:bodyPr wrap="square" lIns="0" tIns="0" rIns="0" bIns="0" rtlCol="0" anchor="ctr"/>
          <a:lstStyle/>
          <a:p>
            <a:pPr algn="ctr" indent="0" marL="0">
              <a:buNone/>
            </a:pPr>
            <a:r>
              <a:rPr lang="en-US" sz="1250" b="1" dirty="0">
                <a:solidFill>
                  <a:srgbClr val="1F2A44"/>
                </a:solidFill>
                <a:latin typeface="Calibri" pitchFamily="34" charset="0"/>
                <a:ea typeface="Calibri" pitchFamily="34" charset="-122"/>
                <a:cs typeface="Calibri" pitchFamily="34" charset="-120"/>
              </a:rPr>
              <a:t>Prayāga</a:t>
            </a:r>
            <a:endParaRPr lang="en-US" sz="1250" dirty="0"/>
          </a:p>
        </p:txBody>
      </p:sp>
      <p:sp>
        <p:nvSpPr>
          <p:cNvPr id="21" name="Shape 18"/>
          <p:cNvSpPr/>
          <p:nvPr/>
        </p:nvSpPr>
        <p:spPr>
          <a:xfrm>
            <a:off x="6812280" y="2103120"/>
            <a:ext cx="1874520" cy="457200"/>
          </a:xfrm>
          <a:prstGeom prst="roundRect">
            <a:avLst>
              <a:gd name="adj" fmla="val 30000"/>
            </a:avLst>
          </a:prstGeom>
          <a:solidFill>
            <a:srgbClr val="EEF1F7"/>
          </a:solidFill>
          <a:ln w="12700">
            <a:solidFill>
              <a:srgbClr val="EEF1F7"/>
            </a:solidFill>
            <a:prstDash val="solid"/>
          </a:ln>
        </p:spPr>
      </p:sp>
      <p:sp>
        <p:nvSpPr>
          <p:cNvPr id="22" name="Text 19"/>
          <p:cNvSpPr txBox="1"/>
          <p:nvPr/>
        </p:nvSpPr>
        <p:spPr>
          <a:xfrm>
            <a:off x="6812280" y="2103120"/>
            <a:ext cx="1874520" cy="457200"/>
          </a:xfrm>
          <a:prstGeom prst="rect">
            <a:avLst/>
          </a:prstGeom>
          <a:noFill/>
          <a:ln/>
        </p:spPr>
        <p:txBody>
          <a:bodyPr wrap="square" lIns="0" tIns="0" rIns="0" bIns="0" rtlCol="0" anchor="ctr"/>
          <a:lstStyle/>
          <a:p>
            <a:pPr algn="ctr" indent="0" marL="0">
              <a:buNone/>
            </a:pPr>
            <a:r>
              <a:rPr lang="en-US" sz="1250" b="1" dirty="0">
                <a:solidFill>
                  <a:srgbClr val="1F2A44"/>
                </a:solidFill>
                <a:latin typeface="Calibri" pitchFamily="34" charset="0"/>
                <a:ea typeface="Calibri" pitchFamily="34" charset="-122"/>
                <a:cs typeface="Calibri" pitchFamily="34" charset="-120"/>
              </a:rPr>
              <a:t>Kāśhī</a:t>
            </a:r>
            <a:endParaRPr lang="en-US" sz="1250" dirty="0"/>
          </a:p>
        </p:txBody>
      </p:sp>
      <p:sp>
        <p:nvSpPr>
          <p:cNvPr id="23" name="Shape 20"/>
          <p:cNvSpPr/>
          <p:nvPr/>
        </p:nvSpPr>
        <p:spPr>
          <a:xfrm>
            <a:off x="4846320" y="2697480"/>
            <a:ext cx="1874520" cy="457200"/>
          </a:xfrm>
          <a:prstGeom prst="roundRect">
            <a:avLst>
              <a:gd name="adj" fmla="val 30000"/>
            </a:avLst>
          </a:prstGeom>
          <a:solidFill>
            <a:srgbClr val="EEF1F7"/>
          </a:solidFill>
          <a:ln w="12700">
            <a:solidFill>
              <a:srgbClr val="EEF1F7"/>
            </a:solidFill>
            <a:prstDash val="solid"/>
          </a:ln>
        </p:spPr>
      </p:sp>
      <p:sp>
        <p:nvSpPr>
          <p:cNvPr id="24" name="Text 21"/>
          <p:cNvSpPr txBox="1"/>
          <p:nvPr/>
        </p:nvSpPr>
        <p:spPr>
          <a:xfrm>
            <a:off x="4846320" y="2697480"/>
            <a:ext cx="1874520" cy="457200"/>
          </a:xfrm>
          <a:prstGeom prst="rect">
            <a:avLst/>
          </a:prstGeom>
          <a:noFill/>
          <a:ln/>
        </p:spPr>
        <p:txBody>
          <a:bodyPr wrap="square" lIns="0" tIns="0" rIns="0" bIns="0" rtlCol="0" anchor="ctr"/>
          <a:lstStyle/>
          <a:p>
            <a:pPr algn="ctr" indent="0" marL="0">
              <a:buNone/>
            </a:pPr>
            <a:r>
              <a:rPr lang="en-US" sz="1250" b="1" dirty="0">
                <a:solidFill>
                  <a:srgbClr val="1F2A44"/>
                </a:solidFill>
                <a:latin typeface="Calibri" pitchFamily="34" charset="0"/>
                <a:ea typeface="Calibri" pitchFamily="34" charset="-122"/>
                <a:cs typeface="Calibri" pitchFamily="34" charset="-120"/>
              </a:rPr>
              <a:t>Sāketa</a:t>
            </a:r>
            <a:endParaRPr lang="en-US" sz="1250" dirty="0"/>
          </a:p>
        </p:txBody>
      </p:sp>
      <p:sp>
        <p:nvSpPr>
          <p:cNvPr id="25" name="Shape 22"/>
          <p:cNvSpPr/>
          <p:nvPr/>
        </p:nvSpPr>
        <p:spPr>
          <a:xfrm>
            <a:off x="6812280" y="2697480"/>
            <a:ext cx="1874520" cy="457200"/>
          </a:xfrm>
          <a:prstGeom prst="roundRect">
            <a:avLst>
              <a:gd name="adj" fmla="val 30000"/>
            </a:avLst>
          </a:prstGeom>
          <a:solidFill>
            <a:srgbClr val="EEF1F7"/>
          </a:solidFill>
          <a:ln w="12700">
            <a:solidFill>
              <a:srgbClr val="EEF1F7"/>
            </a:solidFill>
            <a:prstDash val="solid"/>
          </a:ln>
        </p:spPr>
      </p:sp>
      <p:sp>
        <p:nvSpPr>
          <p:cNvPr id="26" name="Text 23"/>
          <p:cNvSpPr txBox="1"/>
          <p:nvPr/>
        </p:nvSpPr>
        <p:spPr>
          <a:xfrm>
            <a:off x="6812280" y="2697480"/>
            <a:ext cx="1874520" cy="457200"/>
          </a:xfrm>
          <a:prstGeom prst="rect">
            <a:avLst/>
          </a:prstGeom>
          <a:noFill/>
          <a:ln/>
        </p:spPr>
        <p:txBody>
          <a:bodyPr wrap="square" lIns="0" tIns="0" rIns="0" bIns="0" rtlCol="0" anchor="ctr"/>
          <a:lstStyle/>
          <a:p>
            <a:pPr algn="ctr" indent="0" marL="0">
              <a:buNone/>
            </a:pPr>
            <a:r>
              <a:rPr lang="en-US" sz="1250" b="1" dirty="0">
                <a:solidFill>
                  <a:srgbClr val="1F2A44"/>
                </a:solidFill>
                <a:latin typeface="Calibri" pitchFamily="34" charset="0"/>
                <a:ea typeface="Calibri" pitchFamily="34" charset="-122"/>
                <a:cs typeface="Calibri" pitchFamily="34" charset="-120"/>
              </a:rPr>
              <a:t>Vaiśhālī</a:t>
            </a:r>
            <a:endParaRPr lang="en-US" sz="1250" dirty="0"/>
          </a:p>
        </p:txBody>
      </p:sp>
      <p:sp>
        <p:nvSpPr>
          <p:cNvPr id="27" name="Shape 24"/>
          <p:cNvSpPr/>
          <p:nvPr/>
        </p:nvSpPr>
        <p:spPr>
          <a:xfrm>
            <a:off x="4846320" y="3291840"/>
            <a:ext cx="1874520" cy="457200"/>
          </a:xfrm>
          <a:prstGeom prst="roundRect">
            <a:avLst>
              <a:gd name="adj" fmla="val 30000"/>
            </a:avLst>
          </a:prstGeom>
          <a:solidFill>
            <a:srgbClr val="EEF1F7"/>
          </a:solidFill>
          <a:ln w="12700">
            <a:solidFill>
              <a:srgbClr val="EEF1F7"/>
            </a:solidFill>
            <a:prstDash val="solid"/>
          </a:ln>
        </p:spPr>
      </p:sp>
      <p:sp>
        <p:nvSpPr>
          <p:cNvPr id="28" name="Text 25"/>
          <p:cNvSpPr txBox="1"/>
          <p:nvPr/>
        </p:nvSpPr>
        <p:spPr>
          <a:xfrm>
            <a:off x="4846320" y="3291840"/>
            <a:ext cx="1874520" cy="457200"/>
          </a:xfrm>
          <a:prstGeom prst="rect">
            <a:avLst/>
          </a:prstGeom>
          <a:noFill/>
          <a:ln/>
        </p:spPr>
        <p:txBody>
          <a:bodyPr wrap="square" lIns="0" tIns="0" rIns="0" bIns="0" rtlCol="0" anchor="ctr"/>
          <a:lstStyle/>
          <a:p>
            <a:pPr algn="ctr" indent="0" marL="0">
              <a:buNone/>
            </a:pPr>
            <a:r>
              <a:rPr lang="en-US" sz="1250" b="1" dirty="0">
                <a:solidFill>
                  <a:srgbClr val="1F2A44"/>
                </a:solidFill>
                <a:latin typeface="Calibri" pitchFamily="34" charset="0"/>
                <a:ea typeface="Calibri" pitchFamily="34" charset="-122"/>
                <a:cs typeface="Calibri" pitchFamily="34" charset="-120"/>
              </a:rPr>
              <a:t>Indraprastha</a:t>
            </a:r>
            <a:endParaRPr lang="en-US" sz="1250" dirty="0"/>
          </a:p>
        </p:txBody>
      </p:sp>
      <p:sp>
        <p:nvSpPr>
          <p:cNvPr id="29" name="Shape 26"/>
          <p:cNvSpPr/>
          <p:nvPr/>
        </p:nvSpPr>
        <p:spPr>
          <a:xfrm>
            <a:off x="6812280" y="3291840"/>
            <a:ext cx="1874520" cy="457200"/>
          </a:xfrm>
          <a:prstGeom prst="roundRect">
            <a:avLst>
              <a:gd name="adj" fmla="val 30000"/>
            </a:avLst>
          </a:prstGeom>
          <a:solidFill>
            <a:srgbClr val="EEF1F7"/>
          </a:solidFill>
          <a:ln w="12700">
            <a:solidFill>
              <a:srgbClr val="EEF1F7"/>
            </a:solidFill>
            <a:prstDash val="solid"/>
          </a:ln>
        </p:spPr>
      </p:sp>
      <p:sp>
        <p:nvSpPr>
          <p:cNvPr id="30" name="Text 27"/>
          <p:cNvSpPr txBox="1"/>
          <p:nvPr/>
        </p:nvSpPr>
        <p:spPr>
          <a:xfrm>
            <a:off x="6812280" y="3291840"/>
            <a:ext cx="1874520" cy="457200"/>
          </a:xfrm>
          <a:prstGeom prst="rect">
            <a:avLst/>
          </a:prstGeom>
          <a:noFill/>
          <a:ln/>
        </p:spPr>
        <p:txBody>
          <a:bodyPr wrap="square" lIns="0" tIns="0" rIns="0" bIns="0" rtlCol="0" anchor="ctr"/>
          <a:lstStyle/>
          <a:p>
            <a:pPr algn="ctr" indent="0" marL="0">
              <a:buNone/>
            </a:pPr>
            <a:r>
              <a:rPr lang="en-US" sz="1250" b="1" dirty="0">
                <a:solidFill>
                  <a:srgbClr val="1F2A44"/>
                </a:solidFill>
                <a:latin typeface="Calibri" pitchFamily="34" charset="0"/>
                <a:ea typeface="Calibri" pitchFamily="34" charset="-122"/>
                <a:cs typeface="Calibri" pitchFamily="34" charset="-120"/>
              </a:rPr>
              <a:t>Tāmralipti</a:t>
            </a:r>
            <a:endParaRPr lang="en-US" sz="1250" dirty="0"/>
          </a:p>
        </p:txBody>
      </p:sp>
      <p:sp>
        <p:nvSpPr>
          <p:cNvPr id="31" name="Shape 28"/>
          <p:cNvSpPr/>
          <p:nvPr/>
        </p:nvSpPr>
        <p:spPr>
          <a:xfrm>
            <a:off x="457200" y="4114800"/>
            <a:ext cx="8138160" cy="457200"/>
          </a:xfrm>
          <a:prstGeom prst="roundRect">
            <a:avLst>
              <a:gd name="adj" fmla="val 16000"/>
            </a:avLst>
          </a:prstGeom>
          <a:solidFill>
            <a:srgbClr val="1F2A44"/>
          </a:solidFill>
          <a:ln w="12700">
            <a:solidFill>
              <a:srgbClr val="1F2A44"/>
            </a:solidFill>
            <a:prstDash val="solid"/>
          </a:ln>
        </p:spPr>
      </p:sp>
      <p:sp>
        <p:nvSpPr>
          <p:cNvPr id="32" name="Text 29"/>
          <p:cNvSpPr txBox="1"/>
          <p:nvPr/>
        </p:nvSpPr>
        <p:spPr>
          <a:xfrm>
            <a:off x="640080" y="4114800"/>
            <a:ext cx="7772400" cy="457200"/>
          </a:xfrm>
          <a:prstGeom prst="rect">
            <a:avLst/>
          </a:prstGeom>
          <a:noFill/>
          <a:ln/>
        </p:spPr>
        <p:txBody>
          <a:bodyPr wrap="square" lIns="0" tIns="0" rIns="0" bIns="0" rtlCol="0" anchor="ctr"/>
          <a:lstStyle/>
          <a:p>
            <a:pPr indent="0" marL="0">
              <a:buNone/>
            </a:pPr>
            <a:r>
              <a:rPr lang="en-US" sz="1200" dirty="0">
                <a:solidFill>
                  <a:srgbClr val="FFFFFF"/>
                </a:solidFill>
                <a:latin typeface="Calibri" pitchFamily="34" charset="0"/>
                <a:ea typeface="Calibri" pitchFamily="34" charset="-122"/>
                <a:cs typeface="Calibri" pitchFamily="34" charset="-120"/>
              </a:rPr>
              <a:t>Activity: mark the present-day states and UTs the Guptas ruled, count them and compare with a friend.</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675120" cy="640080"/>
          </a:xfrm>
          <a:prstGeom prst="rect">
            <a:avLst/>
          </a:prstGeom>
          <a:noFill/>
          <a:ln/>
        </p:spPr>
        <p:txBody>
          <a:bodyPr wrap="square" lIns="0" tIns="0" rIns="0" bIns="0" rtlCol="0" anchor="ctr"/>
          <a:lstStyle/>
          <a:p>
            <a:pPr indent="0" marL="0">
              <a:buNone/>
            </a:pPr>
            <a:r>
              <a:rPr lang="en-US" sz="2600" b="1" dirty="0">
                <a:solidFill>
                  <a:srgbClr val="1F2A44"/>
                </a:solidFill>
                <a:latin typeface="Cambria" pitchFamily="34" charset="0"/>
                <a:ea typeface="Cambria" pitchFamily="34" charset="-122"/>
                <a:cs typeface="Cambria" pitchFamily="34" charset="-120"/>
              </a:rPr>
              <a:t>Faxian's Account of Gupta Society</a:t>
            </a:r>
            <a:endParaRPr lang="en-US" sz="2600" dirty="0"/>
          </a:p>
        </p:txBody>
      </p:sp>
      <p:sp>
        <p:nvSpPr>
          <p:cNvPr id="3" name="Shape 1"/>
          <p:cNvSpPr/>
          <p:nvPr/>
        </p:nvSpPr>
        <p:spPr>
          <a:xfrm>
            <a:off x="7223760" y="411480"/>
            <a:ext cx="1463040" cy="292608"/>
          </a:xfrm>
          <a:prstGeom prst="roundRect">
            <a:avLst>
              <a:gd name="adj" fmla="val 31250"/>
            </a:avLst>
          </a:prstGeom>
          <a:solidFill>
            <a:srgbClr val="FBF1D9"/>
          </a:solidFill>
          <a:ln w="12700">
            <a:solidFill>
              <a:srgbClr val="FBF1D9"/>
            </a:solidFill>
            <a:prstDash val="solid"/>
          </a:ln>
        </p:spPr>
      </p:sp>
      <p:sp>
        <p:nvSpPr>
          <p:cNvPr id="4" name="Text 2"/>
          <p:cNvSpPr txBox="1"/>
          <p:nvPr/>
        </p:nvSpPr>
        <p:spPr>
          <a:xfrm>
            <a:off x="7223760" y="411480"/>
            <a:ext cx="1463040" cy="292608"/>
          </a:xfrm>
          <a:prstGeom prst="rect">
            <a:avLst/>
          </a:prstGeom>
          <a:noFill/>
          <a:ln/>
        </p:spPr>
        <p:txBody>
          <a:bodyPr wrap="square" lIns="0" tIns="0" rIns="0" bIns="0" rtlCol="0" anchor="ctr"/>
          <a:lstStyle/>
          <a:p>
            <a:pPr algn="ctr" indent="0" marL="0">
              <a:buNone/>
            </a:pPr>
            <a:r>
              <a:rPr lang="en-US" sz="1000" b="1" dirty="0">
                <a:solidFill>
                  <a:srgbClr val="B5533C"/>
                </a:solidFill>
                <a:latin typeface="Calibri" pitchFamily="34" charset="0"/>
                <a:ea typeface="Calibri" pitchFamily="34" charset="-122"/>
                <a:cs typeface="Calibri" pitchFamily="34" charset="-120"/>
              </a:rPr>
              <a:t>PRIMARY SOURCE</a:t>
            </a:r>
            <a:endParaRPr lang="en-US" sz="1000" dirty="0"/>
          </a:p>
        </p:txBody>
      </p:sp>
      <p:sp>
        <p:nvSpPr>
          <p:cNvPr id="5" name="Text 3"/>
          <p:cNvSpPr txBox="1"/>
          <p:nvPr/>
        </p:nvSpPr>
        <p:spPr>
          <a:xfrm>
            <a:off x="457200" y="4800600"/>
            <a:ext cx="5486400" cy="228600"/>
          </a:xfrm>
          <a:prstGeom prst="rect">
            <a:avLst/>
          </a:prstGeom>
          <a:noFill/>
          <a:ln/>
        </p:spPr>
        <p:txBody>
          <a:bodyPr wrap="square" lIns="0" tIns="0" rIns="0" bIns="0" rtlCol="0" anchor="ctr"/>
          <a:lstStyle/>
          <a:p>
            <a:pPr indent="0" marL="0">
              <a:buNone/>
            </a:pPr>
            <a:r>
              <a:rPr lang="en-US" sz="900" dirty="0">
                <a:solidFill>
                  <a:srgbClr val="6B7280"/>
                </a:solidFill>
                <a:latin typeface="Calibri" pitchFamily="34" charset="0"/>
                <a:ea typeface="Calibri" pitchFamily="34" charset="-122"/>
                <a:cs typeface="Calibri" pitchFamily="34" charset="-120"/>
              </a:rPr>
              <a:t>Class 7 History | Ch. 7: The Gupta Era</a:t>
            </a:r>
            <a:endParaRPr lang="en-US" sz="900" dirty="0"/>
          </a:p>
        </p:txBody>
      </p:sp>
      <p:sp>
        <p:nvSpPr>
          <p:cNvPr id="6" name="Text 4"/>
          <p:cNvSpPr txBox="1"/>
          <p:nvPr/>
        </p:nvSpPr>
        <p:spPr>
          <a:xfrm>
            <a:off x="8138160" y="4800600"/>
            <a:ext cx="548640" cy="228600"/>
          </a:xfrm>
          <a:prstGeom prst="rect">
            <a:avLst/>
          </a:prstGeom>
          <a:noFill/>
          <a:ln/>
        </p:spPr>
        <p:txBody>
          <a:bodyPr wrap="square" lIns="0" tIns="0" rIns="0" bIns="0" rtlCol="0" anchor="ctr"/>
          <a:lstStyle/>
          <a:p>
            <a:pPr algn="r" indent="0" marL="0">
              <a:buNone/>
            </a:pPr>
            <a:r>
              <a:rPr lang="en-US" sz="900" dirty="0">
                <a:solidFill>
                  <a:srgbClr val="6B7280"/>
                </a:solidFill>
                <a:latin typeface="Calibri" pitchFamily="34" charset="0"/>
                <a:ea typeface="Calibri" pitchFamily="34" charset="-122"/>
                <a:cs typeface="Calibri" pitchFamily="34" charset="-120"/>
              </a:rPr>
              <a:t>11</a:t>
            </a:r>
            <a:endParaRPr lang="en-US" sz="900" dirty="0"/>
          </a:p>
        </p:txBody>
      </p:sp>
      <p:sp>
        <p:nvSpPr>
          <p:cNvPr id="8" name="Shape 5"/>
          <p:cNvSpPr/>
          <p:nvPr/>
        </p:nvSpPr>
        <p:spPr>
          <a:xfrm>
            <a:off x="457200" y="1097280"/>
            <a:ext cx="3383280" cy="3474720"/>
          </a:xfrm>
          <a:prstGeom prst="roundRect">
            <a:avLst>
              <a:gd name="adj" fmla="val 2162"/>
            </a:avLst>
          </a:prstGeom>
          <a:solidFill>
            <a:srgbClr val="EEF1F7"/>
          </a:solidFill>
          <a:ln w="12700">
            <a:solidFill>
              <a:srgbClr val="EEF1F7"/>
            </a:solidFill>
            <a:prstDash val="solid"/>
          </a:ln>
        </p:spPr>
      </p:sp>
      <p:sp>
        <p:nvSpPr>
          <p:cNvPr id="9" name="Shape 6"/>
          <p:cNvSpPr/>
          <p:nvPr/>
        </p:nvSpPr>
        <p:spPr>
          <a:xfrm>
            <a:off x="640080" y="1234440"/>
            <a:ext cx="548640" cy="548640"/>
          </a:xfrm>
          <a:prstGeom prst="ellipse">
            <a:avLst/>
          </a:prstGeom>
          <a:solidFill>
            <a:srgbClr val="1F2A44"/>
          </a:solidFill>
          <a:ln w="12700">
            <a:solidFill>
              <a:srgbClr val="1F2A44"/>
            </a:solidFill>
            <a:prstDash val="solid"/>
          </a:ln>
        </p:spPr>
      </p:sp>
      <p:pic>
        <p:nvPicPr>
          <p:cNvPr id="10" name="Image 0" descr="preencoded.png">    </p:cNvPr>
          <p:cNvPicPr>
            <a:picLocks noChangeAspect="1"/>
          </p:cNvPicPr>
          <p:nvPr/>
        </p:nvPicPr>
        <p:blipFill>
          <a:blip r:embed="rId1"/>
          <a:stretch>
            <a:fillRect/>
          </a:stretch>
        </p:blipFill>
        <p:spPr>
          <a:xfrm>
            <a:off x="777240" y="1371600"/>
            <a:ext cx="274320" cy="274320"/>
          </a:xfrm>
          <a:prstGeom prst="rect">
            <a:avLst/>
          </a:prstGeom>
        </p:spPr>
      </p:pic>
      <p:sp>
        <p:nvSpPr>
          <p:cNvPr id="11" name="Text 7"/>
          <p:cNvSpPr txBox="1"/>
          <p:nvPr/>
        </p:nvSpPr>
        <p:spPr>
          <a:xfrm>
            <a:off x="1325880" y="1280160"/>
            <a:ext cx="2377440" cy="411480"/>
          </a:xfrm>
          <a:prstGeom prst="rect">
            <a:avLst/>
          </a:prstGeom>
          <a:noFill/>
          <a:ln/>
        </p:spPr>
        <p:txBody>
          <a:bodyPr wrap="square" lIns="0" tIns="0" rIns="0" bIns="0" rtlCol="0" anchor="ctr"/>
          <a:lstStyle/>
          <a:p>
            <a:pPr indent="0" marL="0">
              <a:buNone/>
            </a:pPr>
            <a:r>
              <a:rPr lang="en-US" sz="1500" b="1" dirty="0">
                <a:solidFill>
                  <a:srgbClr val="1F2A44"/>
                </a:solidFill>
                <a:latin typeface="Calibri" pitchFamily="34" charset="0"/>
                <a:ea typeface="Calibri" pitchFamily="34" charset="-122"/>
                <a:cs typeface="Calibri" pitchFamily="34" charset="-120"/>
              </a:rPr>
              <a:t>Who was Faxian?</a:t>
            </a:r>
            <a:endParaRPr lang="en-US" sz="1500" dirty="0"/>
          </a:p>
        </p:txBody>
      </p:sp>
      <p:sp>
        <p:nvSpPr>
          <p:cNvPr id="12" name="Text 8"/>
          <p:cNvSpPr txBox="1"/>
          <p:nvPr/>
        </p:nvSpPr>
        <p:spPr>
          <a:xfrm>
            <a:off x="640080" y="1965960"/>
            <a:ext cx="3017520" cy="2560320"/>
          </a:xfrm>
          <a:prstGeom prst="rect">
            <a:avLst/>
          </a:prstGeom>
          <a:noFill/>
          <a:ln/>
        </p:spPr>
        <p:txBody>
          <a:bodyPr wrap="square" lIns="0" tIns="0" rIns="0" bIns="0" rtlCol="0" anchor="t"/>
          <a:lstStyle/>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Chinese Buddhist pilgrim who visited India in the early 5th century CE</a:t>
            </a:r>
            <a:endParaRPr lang="en-US" sz="1200" dirty="0"/>
          </a:p>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Came to see sacred Buddhist sites, learn from scholars and collect manuscripts</a:t>
            </a:r>
            <a:endParaRPr lang="en-US" sz="1200" dirty="0"/>
          </a:p>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His travelogue survives to this day</a:t>
            </a:r>
            <a:endParaRPr lang="en-US" sz="1200" dirty="0"/>
          </a:p>
        </p:txBody>
      </p:sp>
      <p:sp>
        <p:nvSpPr>
          <p:cNvPr id="13" name="Text 9"/>
          <p:cNvSpPr txBox="1"/>
          <p:nvPr/>
        </p:nvSpPr>
        <p:spPr>
          <a:xfrm>
            <a:off x="4114800" y="1097280"/>
            <a:ext cx="4572000" cy="365760"/>
          </a:xfrm>
          <a:prstGeom prst="rect">
            <a:avLst/>
          </a:prstGeom>
          <a:noFill/>
          <a:ln/>
        </p:spPr>
        <p:txBody>
          <a:bodyPr wrap="square" lIns="0" tIns="0" rIns="0" bIns="0" rtlCol="0" anchor="t"/>
          <a:lstStyle/>
          <a:p>
            <a:pPr indent="0" marL="0">
              <a:buNone/>
            </a:pPr>
            <a:r>
              <a:rPr lang="en-US" sz="1800" b="1" dirty="0">
                <a:solidFill>
                  <a:srgbClr val="B5533C"/>
                </a:solidFill>
                <a:latin typeface="Cambria" pitchFamily="34" charset="0"/>
                <a:ea typeface="Cambria" pitchFamily="34" charset="-122"/>
                <a:cs typeface="Cambria" pitchFamily="34" charset="-120"/>
              </a:rPr>
              <a:t>What he observed</a:t>
            </a:r>
            <a:endParaRPr lang="en-US" sz="1800" dirty="0"/>
          </a:p>
        </p:txBody>
      </p:sp>
      <p:sp>
        <p:nvSpPr>
          <p:cNvPr id="14" name="Shape 10"/>
          <p:cNvSpPr/>
          <p:nvPr/>
        </p:nvSpPr>
        <p:spPr>
          <a:xfrm>
            <a:off x="4114800" y="1554480"/>
            <a:ext cx="457200" cy="457200"/>
          </a:xfrm>
          <a:prstGeom prst="ellipse">
            <a:avLst/>
          </a:prstGeom>
          <a:solidFill>
            <a:srgbClr val="D9A441"/>
          </a:solidFill>
          <a:ln w="12700">
            <a:solidFill>
              <a:srgbClr val="D9A441"/>
            </a:solidFill>
            <a:prstDash val="solid"/>
          </a:ln>
        </p:spPr>
      </p:sp>
      <p:pic>
        <p:nvPicPr>
          <p:cNvPr id="15" name="Image 1" descr="preencoded.png">    </p:cNvPr>
          <p:cNvPicPr>
            <a:picLocks noChangeAspect="1"/>
          </p:cNvPicPr>
          <p:nvPr/>
        </p:nvPicPr>
        <p:blipFill>
          <a:blip r:embed="rId2"/>
          <a:stretch>
            <a:fillRect/>
          </a:stretch>
        </p:blipFill>
        <p:spPr>
          <a:xfrm>
            <a:off x="4229100" y="1668780"/>
            <a:ext cx="228600" cy="228600"/>
          </a:xfrm>
          <a:prstGeom prst="rect">
            <a:avLst/>
          </a:prstGeom>
        </p:spPr>
      </p:pic>
      <p:sp>
        <p:nvSpPr>
          <p:cNvPr id="16" name="Text 11"/>
          <p:cNvSpPr txBox="1"/>
          <p:nvPr/>
        </p:nvSpPr>
        <p:spPr>
          <a:xfrm>
            <a:off x="4709160" y="1554480"/>
            <a:ext cx="3977640" cy="502920"/>
          </a:xfrm>
          <a:prstGeom prst="rect">
            <a:avLst/>
          </a:prstGeom>
          <a:noFill/>
          <a:ln/>
        </p:spPr>
        <p:txBody>
          <a:bodyPr wrap="square" lIns="0" tIns="0" rIns="0" bIns="0" rtlCol="0" anchor="ctr"/>
          <a:lstStyle/>
          <a:p>
            <a:pPr indent="0" marL="0">
              <a:buNone/>
            </a:pPr>
            <a:r>
              <a:rPr lang="en-US" sz="1200" dirty="0">
                <a:solidFill>
                  <a:srgbClr val="2B2B2B"/>
                </a:solidFill>
                <a:latin typeface="Calibri" pitchFamily="34" charset="0"/>
                <a:ea typeface="Calibri" pitchFamily="34" charset="-122"/>
                <a:cs typeface="Calibri" pitchFamily="34" charset="-120"/>
              </a:rPr>
              <a:t>People numerous and happy; no need to register households</a:t>
            </a:r>
            <a:endParaRPr lang="en-US" sz="1200" dirty="0"/>
          </a:p>
        </p:txBody>
      </p:sp>
      <p:sp>
        <p:nvSpPr>
          <p:cNvPr id="17" name="Shape 12"/>
          <p:cNvSpPr/>
          <p:nvPr/>
        </p:nvSpPr>
        <p:spPr>
          <a:xfrm>
            <a:off x="4114800" y="2157984"/>
            <a:ext cx="457200" cy="457200"/>
          </a:xfrm>
          <a:prstGeom prst="ellipse">
            <a:avLst/>
          </a:prstGeom>
          <a:solidFill>
            <a:srgbClr val="D9A441"/>
          </a:solidFill>
          <a:ln w="12700">
            <a:solidFill>
              <a:srgbClr val="D9A441"/>
            </a:solidFill>
            <a:prstDash val="solid"/>
          </a:ln>
        </p:spPr>
      </p:sp>
      <p:pic>
        <p:nvPicPr>
          <p:cNvPr id="18" name="Image 2" descr="preencoded.png">    </p:cNvPr>
          <p:cNvPicPr>
            <a:picLocks noChangeAspect="1"/>
          </p:cNvPicPr>
          <p:nvPr/>
        </p:nvPicPr>
        <p:blipFill>
          <a:blip r:embed="rId3"/>
          <a:stretch>
            <a:fillRect/>
          </a:stretch>
        </p:blipFill>
        <p:spPr>
          <a:xfrm>
            <a:off x="4229100" y="2272284"/>
            <a:ext cx="228600" cy="228600"/>
          </a:xfrm>
          <a:prstGeom prst="rect">
            <a:avLst/>
          </a:prstGeom>
        </p:spPr>
      </p:pic>
      <p:sp>
        <p:nvSpPr>
          <p:cNvPr id="19" name="Text 13"/>
          <p:cNvSpPr txBox="1"/>
          <p:nvPr/>
        </p:nvSpPr>
        <p:spPr>
          <a:xfrm>
            <a:off x="4709160" y="2157984"/>
            <a:ext cx="3977640" cy="502920"/>
          </a:xfrm>
          <a:prstGeom prst="rect">
            <a:avLst/>
          </a:prstGeom>
          <a:noFill/>
          <a:ln/>
        </p:spPr>
        <p:txBody>
          <a:bodyPr wrap="square" lIns="0" tIns="0" rIns="0" bIns="0" rtlCol="0" anchor="ctr"/>
          <a:lstStyle/>
          <a:p>
            <a:pPr indent="0" marL="0">
              <a:buNone/>
            </a:pPr>
            <a:r>
              <a:rPr lang="en-US" sz="1200" dirty="0">
                <a:solidFill>
                  <a:srgbClr val="2B2B2B"/>
                </a:solidFill>
                <a:latin typeface="Calibri" pitchFamily="34" charset="0"/>
                <a:ea typeface="Calibri" pitchFamily="34" charset="-122"/>
                <a:cs typeface="Calibri" pitchFamily="34" charset="-120"/>
              </a:rPr>
              <a:t>Farmers on royal land pay a portion of their grain</a:t>
            </a:r>
            <a:endParaRPr lang="en-US" sz="1200" dirty="0"/>
          </a:p>
        </p:txBody>
      </p:sp>
      <p:sp>
        <p:nvSpPr>
          <p:cNvPr id="20" name="Shape 14"/>
          <p:cNvSpPr/>
          <p:nvPr/>
        </p:nvSpPr>
        <p:spPr>
          <a:xfrm>
            <a:off x="4114800" y="2761488"/>
            <a:ext cx="457200" cy="457200"/>
          </a:xfrm>
          <a:prstGeom prst="ellipse">
            <a:avLst/>
          </a:prstGeom>
          <a:solidFill>
            <a:srgbClr val="D9A441"/>
          </a:solidFill>
          <a:ln w="12700">
            <a:solidFill>
              <a:srgbClr val="D9A441"/>
            </a:solidFill>
            <a:prstDash val="solid"/>
          </a:ln>
        </p:spPr>
      </p:sp>
      <p:pic>
        <p:nvPicPr>
          <p:cNvPr id="21" name="Image 3" descr="preencoded.png">    </p:cNvPr>
          <p:cNvPicPr>
            <a:picLocks noChangeAspect="1"/>
          </p:cNvPicPr>
          <p:nvPr/>
        </p:nvPicPr>
        <p:blipFill>
          <a:blip r:embed="rId4"/>
          <a:stretch>
            <a:fillRect/>
          </a:stretch>
        </p:blipFill>
        <p:spPr>
          <a:xfrm>
            <a:off x="4229100" y="2875788"/>
            <a:ext cx="228600" cy="228600"/>
          </a:xfrm>
          <a:prstGeom prst="rect">
            <a:avLst/>
          </a:prstGeom>
        </p:spPr>
      </p:pic>
      <p:sp>
        <p:nvSpPr>
          <p:cNvPr id="22" name="Text 15"/>
          <p:cNvSpPr txBox="1"/>
          <p:nvPr/>
        </p:nvSpPr>
        <p:spPr>
          <a:xfrm>
            <a:off x="4709160" y="2761488"/>
            <a:ext cx="3977640" cy="502920"/>
          </a:xfrm>
          <a:prstGeom prst="rect">
            <a:avLst/>
          </a:prstGeom>
          <a:noFill/>
          <a:ln/>
        </p:spPr>
        <p:txBody>
          <a:bodyPr wrap="square" lIns="0" tIns="0" rIns="0" bIns="0" rtlCol="0" anchor="ctr"/>
          <a:lstStyle/>
          <a:p>
            <a:pPr indent="0" marL="0">
              <a:buNone/>
            </a:pPr>
            <a:r>
              <a:rPr lang="en-US" sz="1200" dirty="0">
                <a:solidFill>
                  <a:srgbClr val="2B2B2B"/>
                </a:solidFill>
                <a:latin typeface="Calibri" pitchFamily="34" charset="0"/>
                <a:ea typeface="Calibri" pitchFamily="34" charset="-122"/>
                <a:cs typeface="Calibri" pitchFamily="34" charset="-120"/>
              </a:rPr>
              <a:t>King's guards and attendants receive salaries</a:t>
            </a:r>
            <a:endParaRPr lang="en-US" sz="1200" dirty="0"/>
          </a:p>
        </p:txBody>
      </p:sp>
      <p:sp>
        <p:nvSpPr>
          <p:cNvPr id="23" name="Shape 16"/>
          <p:cNvSpPr/>
          <p:nvPr/>
        </p:nvSpPr>
        <p:spPr>
          <a:xfrm>
            <a:off x="4114800" y="3364992"/>
            <a:ext cx="457200" cy="457200"/>
          </a:xfrm>
          <a:prstGeom prst="ellipse">
            <a:avLst/>
          </a:prstGeom>
          <a:solidFill>
            <a:srgbClr val="D9A441"/>
          </a:solidFill>
          <a:ln w="12700">
            <a:solidFill>
              <a:srgbClr val="D9A441"/>
            </a:solidFill>
            <a:prstDash val="solid"/>
          </a:ln>
        </p:spPr>
      </p:sp>
      <p:pic>
        <p:nvPicPr>
          <p:cNvPr id="24" name="Image 4" descr="preencoded.png">    </p:cNvPr>
          <p:cNvPicPr>
            <a:picLocks noChangeAspect="1"/>
          </p:cNvPicPr>
          <p:nvPr/>
        </p:nvPicPr>
        <p:blipFill>
          <a:blip r:embed="rId5"/>
          <a:stretch>
            <a:fillRect/>
          </a:stretch>
        </p:blipFill>
        <p:spPr>
          <a:xfrm>
            <a:off x="4229100" y="3479292"/>
            <a:ext cx="228600" cy="228600"/>
          </a:xfrm>
          <a:prstGeom prst="rect">
            <a:avLst/>
          </a:prstGeom>
        </p:spPr>
      </p:pic>
      <p:sp>
        <p:nvSpPr>
          <p:cNvPr id="25" name="Text 17"/>
          <p:cNvSpPr txBox="1"/>
          <p:nvPr/>
        </p:nvSpPr>
        <p:spPr>
          <a:xfrm>
            <a:off x="4709160" y="3364992"/>
            <a:ext cx="3977640" cy="502920"/>
          </a:xfrm>
          <a:prstGeom prst="rect">
            <a:avLst/>
          </a:prstGeom>
          <a:noFill/>
          <a:ln/>
        </p:spPr>
        <p:txBody>
          <a:bodyPr wrap="square" lIns="0" tIns="0" rIns="0" bIns="0" rtlCol="0" anchor="ctr"/>
          <a:lstStyle/>
          <a:p>
            <a:pPr indent="0" marL="0">
              <a:buNone/>
            </a:pPr>
            <a:r>
              <a:rPr lang="en-US" sz="1200" dirty="0">
                <a:solidFill>
                  <a:srgbClr val="2B2B2B"/>
                </a:solidFill>
                <a:latin typeface="Calibri" pitchFamily="34" charset="0"/>
                <a:ea typeface="Calibri" pitchFamily="34" charset="-122"/>
                <a:cs typeface="Calibri" pitchFamily="34" charset="-120"/>
              </a:rPr>
              <a:t>Merchants set up houses for charity and medicine; the poor and sick are cared for</a:t>
            </a:r>
            <a:endParaRPr lang="en-US" sz="1200" dirty="0"/>
          </a:p>
        </p:txBody>
      </p:sp>
      <p:sp>
        <p:nvSpPr>
          <p:cNvPr id="26" name="Shape 18"/>
          <p:cNvSpPr/>
          <p:nvPr/>
        </p:nvSpPr>
        <p:spPr>
          <a:xfrm>
            <a:off x="4114800" y="3968496"/>
            <a:ext cx="457200" cy="457200"/>
          </a:xfrm>
          <a:prstGeom prst="ellipse">
            <a:avLst/>
          </a:prstGeom>
          <a:solidFill>
            <a:srgbClr val="D9A441"/>
          </a:solidFill>
          <a:ln w="12700">
            <a:solidFill>
              <a:srgbClr val="D9A441"/>
            </a:solidFill>
            <a:prstDash val="solid"/>
          </a:ln>
        </p:spPr>
      </p:sp>
      <p:pic>
        <p:nvPicPr>
          <p:cNvPr id="27" name="Image 5" descr="preencoded.png">    </p:cNvPr>
          <p:cNvPicPr>
            <a:picLocks noChangeAspect="1"/>
          </p:cNvPicPr>
          <p:nvPr/>
        </p:nvPicPr>
        <p:blipFill>
          <a:blip r:embed="rId6"/>
          <a:stretch>
            <a:fillRect/>
          </a:stretch>
        </p:blipFill>
        <p:spPr>
          <a:xfrm>
            <a:off x="4229100" y="4082796"/>
            <a:ext cx="228600" cy="228600"/>
          </a:xfrm>
          <a:prstGeom prst="rect">
            <a:avLst/>
          </a:prstGeom>
        </p:spPr>
      </p:pic>
      <p:sp>
        <p:nvSpPr>
          <p:cNvPr id="28" name="Text 19"/>
          <p:cNvSpPr txBox="1"/>
          <p:nvPr/>
        </p:nvSpPr>
        <p:spPr>
          <a:xfrm>
            <a:off x="4709160" y="3968496"/>
            <a:ext cx="3977640" cy="502920"/>
          </a:xfrm>
          <a:prstGeom prst="rect">
            <a:avLst/>
          </a:prstGeom>
          <a:noFill/>
          <a:ln/>
        </p:spPr>
        <p:txBody>
          <a:bodyPr wrap="square" lIns="0" tIns="0" rIns="0" bIns="0" rtlCol="0" anchor="ctr"/>
          <a:lstStyle/>
          <a:p>
            <a:pPr indent="0" marL="0">
              <a:buNone/>
            </a:pPr>
            <a:r>
              <a:rPr lang="en-US" sz="1200" dirty="0">
                <a:solidFill>
                  <a:srgbClr val="2B2B2B"/>
                </a:solidFill>
                <a:latin typeface="Calibri" pitchFamily="34" charset="0"/>
                <a:ea typeface="Calibri" pitchFamily="34" charset="-122"/>
                <a:cs typeface="Calibri" pitchFamily="34" charset="-120"/>
              </a:rPr>
              <a:t>Prosperous cities with foreign merchants and well-kept lanes</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675120" cy="640080"/>
          </a:xfrm>
          <a:prstGeom prst="rect">
            <a:avLst/>
          </a:prstGeom>
          <a:noFill/>
          <a:ln/>
        </p:spPr>
        <p:txBody>
          <a:bodyPr wrap="square" lIns="0" tIns="0" rIns="0" bIns="0" rtlCol="0" anchor="ctr"/>
          <a:lstStyle/>
          <a:p>
            <a:pPr indent="0" marL="0">
              <a:buNone/>
            </a:pPr>
            <a:r>
              <a:rPr lang="en-US" sz="2600" b="1" dirty="0">
                <a:solidFill>
                  <a:srgbClr val="1F2A44"/>
                </a:solidFill>
                <a:latin typeface="Cambria" pitchFamily="34" charset="0"/>
                <a:ea typeface="Cambria" pitchFamily="34" charset="-122"/>
                <a:cs typeface="Cambria" pitchFamily="34" charset="-120"/>
              </a:rPr>
              <a:t>Reading a Source Critically</a:t>
            </a:r>
            <a:endParaRPr lang="en-US" sz="2600" dirty="0"/>
          </a:p>
        </p:txBody>
      </p:sp>
      <p:sp>
        <p:nvSpPr>
          <p:cNvPr id="3" name="Shape 1"/>
          <p:cNvSpPr/>
          <p:nvPr/>
        </p:nvSpPr>
        <p:spPr>
          <a:xfrm>
            <a:off x="7223760" y="411480"/>
            <a:ext cx="1463040" cy="292608"/>
          </a:xfrm>
          <a:prstGeom prst="roundRect">
            <a:avLst>
              <a:gd name="adj" fmla="val 31250"/>
            </a:avLst>
          </a:prstGeom>
          <a:solidFill>
            <a:srgbClr val="FBF1D9"/>
          </a:solidFill>
          <a:ln w="12700">
            <a:solidFill>
              <a:srgbClr val="FBF1D9"/>
            </a:solidFill>
            <a:prstDash val="solid"/>
          </a:ln>
        </p:spPr>
      </p:sp>
      <p:sp>
        <p:nvSpPr>
          <p:cNvPr id="4" name="Text 2"/>
          <p:cNvSpPr txBox="1"/>
          <p:nvPr/>
        </p:nvSpPr>
        <p:spPr>
          <a:xfrm>
            <a:off x="7223760" y="411480"/>
            <a:ext cx="1463040" cy="292608"/>
          </a:xfrm>
          <a:prstGeom prst="rect">
            <a:avLst/>
          </a:prstGeom>
          <a:noFill/>
          <a:ln/>
        </p:spPr>
        <p:txBody>
          <a:bodyPr wrap="square" lIns="0" tIns="0" rIns="0" bIns="0" rtlCol="0" anchor="ctr"/>
          <a:lstStyle/>
          <a:p>
            <a:pPr algn="ctr" indent="0" marL="0">
              <a:buNone/>
            </a:pPr>
            <a:r>
              <a:rPr lang="en-US" sz="1000" b="1" dirty="0">
                <a:solidFill>
                  <a:srgbClr val="B5533C"/>
                </a:solidFill>
                <a:latin typeface="Calibri" pitchFamily="34" charset="0"/>
                <a:ea typeface="Calibri" pitchFamily="34" charset="-122"/>
                <a:cs typeface="Calibri" pitchFamily="34" charset="-120"/>
              </a:rPr>
              <a:t>CRITICAL THINKING</a:t>
            </a:r>
            <a:endParaRPr lang="en-US" sz="1000" dirty="0"/>
          </a:p>
        </p:txBody>
      </p:sp>
      <p:sp>
        <p:nvSpPr>
          <p:cNvPr id="5" name="Text 3"/>
          <p:cNvSpPr txBox="1"/>
          <p:nvPr/>
        </p:nvSpPr>
        <p:spPr>
          <a:xfrm>
            <a:off x="457200" y="4800600"/>
            <a:ext cx="5486400" cy="228600"/>
          </a:xfrm>
          <a:prstGeom prst="rect">
            <a:avLst/>
          </a:prstGeom>
          <a:noFill/>
          <a:ln/>
        </p:spPr>
        <p:txBody>
          <a:bodyPr wrap="square" lIns="0" tIns="0" rIns="0" bIns="0" rtlCol="0" anchor="ctr"/>
          <a:lstStyle/>
          <a:p>
            <a:pPr indent="0" marL="0">
              <a:buNone/>
            </a:pPr>
            <a:r>
              <a:rPr lang="en-US" sz="900" dirty="0">
                <a:solidFill>
                  <a:srgbClr val="6B7280"/>
                </a:solidFill>
                <a:latin typeface="Calibri" pitchFamily="34" charset="0"/>
                <a:ea typeface="Calibri" pitchFamily="34" charset="-122"/>
                <a:cs typeface="Calibri" pitchFamily="34" charset="-120"/>
              </a:rPr>
              <a:t>Class 7 History | Ch. 7: The Gupta Era</a:t>
            </a:r>
            <a:endParaRPr lang="en-US" sz="900" dirty="0"/>
          </a:p>
        </p:txBody>
      </p:sp>
      <p:sp>
        <p:nvSpPr>
          <p:cNvPr id="6" name="Text 4"/>
          <p:cNvSpPr txBox="1"/>
          <p:nvPr/>
        </p:nvSpPr>
        <p:spPr>
          <a:xfrm>
            <a:off x="8138160" y="4800600"/>
            <a:ext cx="548640" cy="228600"/>
          </a:xfrm>
          <a:prstGeom prst="rect">
            <a:avLst/>
          </a:prstGeom>
          <a:noFill/>
          <a:ln/>
        </p:spPr>
        <p:txBody>
          <a:bodyPr wrap="square" lIns="0" tIns="0" rIns="0" bIns="0" rtlCol="0" anchor="ctr"/>
          <a:lstStyle/>
          <a:p>
            <a:pPr algn="r" indent="0" marL="0">
              <a:buNone/>
            </a:pPr>
            <a:r>
              <a:rPr lang="en-US" sz="900" dirty="0">
                <a:solidFill>
                  <a:srgbClr val="6B7280"/>
                </a:solidFill>
                <a:latin typeface="Calibri" pitchFamily="34" charset="0"/>
                <a:ea typeface="Calibri" pitchFamily="34" charset="-122"/>
                <a:cs typeface="Calibri" pitchFamily="34" charset="-120"/>
              </a:rPr>
              <a:t>12</a:t>
            </a:r>
            <a:endParaRPr lang="en-US" sz="900" dirty="0"/>
          </a:p>
        </p:txBody>
      </p:sp>
      <p:sp>
        <p:nvSpPr>
          <p:cNvPr id="8" name="Shape 5"/>
          <p:cNvSpPr/>
          <p:nvPr/>
        </p:nvSpPr>
        <p:spPr>
          <a:xfrm>
            <a:off x="457200" y="1097280"/>
            <a:ext cx="2606040" cy="1737360"/>
          </a:xfrm>
          <a:prstGeom prst="roundRect">
            <a:avLst>
              <a:gd name="adj" fmla="val 4211"/>
            </a:avLst>
          </a:prstGeom>
          <a:solidFill>
            <a:srgbClr val="EEF1F7"/>
          </a:solidFill>
          <a:ln w="12700">
            <a:solidFill>
              <a:srgbClr val="EEF1F7"/>
            </a:solidFill>
            <a:prstDash val="solid"/>
          </a:ln>
        </p:spPr>
      </p:sp>
      <p:sp>
        <p:nvSpPr>
          <p:cNvPr id="9" name="Shape 6"/>
          <p:cNvSpPr/>
          <p:nvPr/>
        </p:nvSpPr>
        <p:spPr>
          <a:xfrm>
            <a:off x="640080" y="1234440"/>
            <a:ext cx="502920" cy="502920"/>
          </a:xfrm>
          <a:prstGeom prst="ellipse">
            <a:avLst/>
          </a:prstGeom>
          <a:solidFill>
            <a:srgbClr val="1F2A44"/>
          </a:solidFill>
          <a:ln w="12700">
            <a:solidFill>
              <a:srgbClr val="1F2A44"/>
            </a:solidFill>
            <a:prstDash val="solid"/>
          </a:ln>
        </p:spPr>
      </p:sp>
      <p:pic>
        <p:nvPicPr>
          <p:cNvPr id="10" name="Image 0" descr="preencoded.png">    </p:cNvPr>
          <p:cNvPicPr>
            <a:picLocks noChangeAspect="1"/>
          </p:cNvPicPr>
          <p:nvPr/>
        </p:nvPicPr>
        <p:blipFill>
          <a:blip r:embed="rId1"/>
          <a:stretch>
            <a:fillRect/>
          </a:stretch>
        </p:blipFill>
        <p:spPr>
          <a:xfrm>
            <a:off x="765810" y="1360170"/>
            <a:ext cx="251460" cy="251460"/>
          </a:xfrm>
          <a:prstGeom prst="rect">
            <a:avLst/>
          </a:prstGeom>
        </p:spPr>
      </p:pic>
      <p:sp>
        <p:nvSpPr>
          <p:cNvPr id="11" name="Text 7"/>
          <p:cNvSpPr txBox="1"/>
          <p:nvPr/>
        </p:nvSpPr>
        <p:spPr>
          <a:xfrm>
            <a:off x="640080" y="1828800"/>
            <a:ext cx="2286000" cy="320040"/>
          </a:xfrm>
          <a:prstGeom prst="rect">
            <a:avLst/>
          </a:prstGeom>
          <a:noFill/>
          <a:ln/>
        </p:spPr>
        <p:txBody>
          <a:bodyPr wrap="square" lIns="0" tIns="0" rIns="0" bIns="0" rtlCol="0" anchor="t"/>
          <a:lstStyle/>
          <a:p>
            <a:pPr indent="0" marL="0">
              <a:buNone/>
            </a:pPr>
            <a:r>
              <a:rPr lang="en-US" sz="1500" b="1" dirty="0">
                <a:solidFill>
                  <a:srgbClr val="1F2A44"/>
                </a:solidFill>
                <a:latin typeface="Calibri" pitchFamily="34" charset="0"/>
                <a:ea typeface="Calibri" pitchFamily="34" charset="-122"/>
                <a:cs typeface="Calibri" pitchFamily="34" charset="-120"/>
              </a:rPr>
              <a:t>Whose view?</a:t>
            </a:r>
            <a:endParaRPr lang="en-US" sz="1500" dirty="0"/>
          </a:p>
        </p:txBody>
      </p:sp>
      <p:sp>
        <p:nvSpPr>
          <p:cNvPr id="12" name="Text 8"/>
          <p:cNvSpPr txBox="1"/>
          <p:nvPr/>
        </p:nvSpPr>
        <p:spPr>
          <a:xfrm>
            <a:off x="640080" y="2176272"/>
            <a:ext cx="2286000" cy="640080"/>
          </a:xfrm>
          <a:prstGeom prst="rect">
            <a:avLst/>
          </a:prstGeom>
          <a:noFill/>
          <a:ln/>
        </p:spPr>
        <p:txBody>
          <a:bodyPr wrap="square" lIns="0" tIns="0" rIns="0" bIns="0" rtlCol="0" anchor="t"/>
          <a:lstStyle/>
          <a:p>
            <a:pPr indent="0" marL="0">
              <a:buNone/>
            </a:pPr>
            <a:r>
              <a:rPr lang="en-US" sz="1200" dirty="0">
                <a:solidFill>
                  <a:srgbClr val="2B2B2B"/>
                </a:solidFill>
                <a:latin typeface="Calibri" pitchFamily="34" charset="0"/>
                <a:ea typeface="Calibri" pitchFamily="34" charset="-122"/>
                <a:cs typeface="Calibri" pitchFamily="34" charset="-120"/>
              </a:rPr>
              <a:t>A source reflects only the writer's perspective.</a:t>
            </a:r>
            <a:endParaRPr lang="en-US" sz="1200" dirty="0"/>
          </a:p>
        </p:txBody>
      </p:sp>
      <p:sp>
        <p:nvSpPr>
          <p:cNvPr id="13" name="Shape 9"/>
          <p:cNvSpPr/>
          <p:nvPr/>
        </p:nvSpPr>
        <p:spPr>
          <a:xfrm>
            <a:off x="3246120" y="1097280"/>
            <a:ext cx="2606040" cy="1737360"/>
          </a:xfrm>
          <a:prstGeom prst="roundRect">
            <a:avLst>
              <a:gd name="adj" fmla="val 4211"/>
            </a:avLst>
          </a:prstGeom>
          <a:solidFill>
            <a:srgbClr val="EEF1F7"/>
          </a:solidFill>
          <a:ln w="12700">
            <a:solidFill>
              <a:srgbClr val="EEF1F7"/>
            </a:solidFill>
            <a:prstDash val="solid"/>
          </a:ln>
        </p:spPr>
      </p:sp>
      <p:sp>
        <p:nvSpPr>
          <p:cNvPr id="14" name="Shape 10"/>
          <p:cNvSpPr/>
          <p:nvPr/>
        </p:nvSpPr>
        <p:spPr>
          <a:xfrm>
            <a:off x="3429000" y="1234440"/>
            <a:ext cx="502920" cy="502920"/>
          </a:xfrm>
          <a:prstGeom prst="ellipse">
            <a:avLst/>
          </a:prstGeom>
          <a:solidFill>
            <a:srgbClr val="1F2A44"/>
          </a:solidFill>
          <a:ln w="12700">
            <a:solidFill>
              <a:srgbClr val="1F2A44"/>
            </a:solidFill>
            <a:prstDash val="solid"/>
          </a:ln>
        </p:spPr>
      </p:sp>
      <p:pic>
        <p:nvPicPr>
          <p:cNvPr id="15" name="Image 1" descr="preencoded.png">    </p:cNvPr>
          <p:cNvPicPr>
            <a:picLocks noChangeAspect="1"/>
          </p:cNvPicPr>
          <p:nvPr/>
        </p:nvPicPr>
        <p:blipFill>
          <a:blip r:embed="rId2"/>
          <a:stretch>
            <a:fillRect/>
          </a:stretch>
        </p:blipFill>
        <p:spPr>
          <a:xfrm>
            <a:off x="3554730" y="1360170"/>
            <a:ext cx="251460" cy="251460"/>
          </a:xfrm>
          <a:prstGeom prst="rect">
            <a:avLst/>
          </a:prstGeom>
        </p:spPr>
      </p:pic>
      <p:sp>
        <p:nvSpPr>
          <p:cNvPr id="16" name="Text 11"/>
          <p:cNvSpPr txBox="1"/>
          <p:nvPr/>
        </p:nvSpPr>
        <p:spPr>
          <a:xfrm>
            <a:off x="3429000" y="1828800"/>
            <a:ext cx="2286000" cy="320040"/>
          </a:xfrm>
          <a:prstGeom prst="rect">
            <a:avLst/>
          </a:prstGeom>
          <a:noFill/>
          <a:ln/>
        </p:spPr>
        <p:txBody>
          <a:bodyPr wrap="square" lIns="0" tIns="0" rIns="0" bIns="0" rtlCol="0" anchor="t"/>
          <a:lstStyle/>
          <a:p>
            <a:pPr indent="0" marL="0">
              <a:buNone/>
            </a:pPr>
            <a:r>
              <a:rPr lang="en-US" sz="1500" b="1" dirty="0">
                <a:solidFill>
                  <a:srgbClr val="1F2A44"/>
                </a:solidFill>
                <a:latin typeface="Calibri" pitchFamily="34" charset="0"/>
                <a:ea typeface="Calibri" pitchFamily="34" charset="-122"/>
                <a:cs typeface="Calibri" pitchFamily="34" charset="-120"/>
              </a:rPr>
              <a:t>When and how much?</a:t>
            </a:r>
            <a:endParaRPr lang="en-US" sz="1500" dirty="0"/>
          </a:p>
        </p:txBody>
      </p:sp>
      <p:sp>
        <p:nvSpPr>
          <p:cNvPr id="17" name="Text 12"/>
          <p:cNvSpPr txBox="1"/>
          <p:nvPr/>
        </p:nvSpPr>
        <p:spPr>
          <a:xfrm>
            <a:off x="3429000" y="2176272"/>
            <a:ext cx="2286000" cy="640080"/>
          </a:xfrm>
          <a:prstGeom prst="rect">
            <a:avLst/>
          </a:prstGeom>
          <a:noFill/>
          <a:ln/>
        </p:spPr>
        <p:txBody>
          <a:bodyPr wrap="square" lIns="0" tIns="0" rIns="0" bIns="0" rtlCol="0" anchor="t"/>
          <a:lstStyle/>
          <a:p>
            <a:pPr indent="0" marL="0">
              <a:buNone/>
            </a:pPr>
            <a:r>
              <a:rPr lang="en-US" sz="1200" dirty="0">
                <a:solidFill>
                  <a:srgbClr val="2B2B2B"/>
                </a:solidFill>
                <a:latin typeface="Calibri" pitchFamily="34" charset="0"/>
                <a:ea typeface="Calibri" pitchFamily="34" charset="-122"/>
                <a:cs typeface="Calibri" pitchFamily="34" charset="-120"/>
              </a:rPr>
              <a:t>It captures one point in time and a limited part of society.</a:t>
            </a:r>
            <a:endParaRPr lang="en-US" sz="1200" dirty="0"/>
          </a:p>
        </p:txBody>
      </p:sp>
      <p:sp>
        <p:nvSpPr>
          <p:cNvPr id="18" name="Shape 13"/>
          <p:cNvSpPr/>
          <p:nvPr/>
        </p:nvSpPr>
        <p:spPr>
          <a:xfrm>
            <a:off x="6035040" y="1097280"/>
            <a:ext cx="2606040" cy="1737360"/>
          </a:xfrm>
          <a:prstGeom prst="roundRect">
            <a:avLst>
              <a:gd name="adj" fmla="val 4211"/>
            </a:avLst>
          </a:prstGeom>
          <a:solidFill>
            <a:srgbClr val="EEF1F7"/>
          </a:solidFill>
          <a:ln w="12700">
            <a:solidFill>
              <a:srgbClr val="EEF1F7"/>
            </a:solidFill>
            <a:prstDash val="solid"/>
          </a:ln>
        </p:spPr>
      </p:sp>
      <p:sp>
        <p:nvSpPr>
          <p:cNvPr id="19" name="Shape 14"/>
          <p:cNvSpPr/>
          <p:nvPr/>
        </p:nvSpPr>
        <p:spPr>
          <a:xfrm>
            <a:off x="6217920" y="1234440"/>
            <a:ext cx="502920" cy="502920"/>
          </a:xfrm>
          <a:prstGeom prst="ellipse">
            <a:avLst/>
          </a:prstGeom>
          <a:solidFill>
            <a:srgbClr val="1F2A44"/>
          </a:solidFill>
          <a:ln w="12700">
            <a:solidFill>
              <a:srgbClr val="1F2A44"/>
            </a:solidFill>
            <a:prstDash val="solid"/>
          </a:ln>
        </p:spPr>
      </p:sp>
      <p:pic>
        <p:nvPicPr>
          <p:cNvPr id="20" name="Image 2" descr="preencoded.png">    </p:cNvPr>
          <p:cNvPicPr>
            <a:picLocks noChangeAspect="1"/>
          </p:cNvPicPr>
          <p:nvPr/>
        </p:nvPicPr>
        <p:blipFill>
          <a:blip r:embed="rId3"/>
          <a:stretch>
            <a:fillRect/>
          </a:stretch>
        </p:blipFill>
        <p:spPr>
          <a:xfrm>
            <a:off x="6343650" y="1360170"/>
            <a:ext cx="251460" cy="251460"/>
          </a:xfrm>
          <a:prstGeom prst="rect">
            <a:avLst/>
          </a:prstGeom>
        </p:spPr>
      </p:pic>
      <p:sp>
        <p:nvSpPr>
          <p:cNvPr id="21" name="Text 15"/>
          <p:cNvSpPr txBox="1"/>
          <p:nvPr/>
        </p:nvSpPr>
        <p:spPr>
          <a:xfrm>
            <a:off x="6217920" y="1828800"/>
            <a:ext cx="2286000" cy="320040"/>
          </a:xfrm>
          <a:prstGeom prst="rect">
            <a:avLst/>
          </a:prstGeom>
          <a:noFill/>
          <a:ln/>
        </p:spPr>
        <p:txBody>
          <a:bodyPr wrap="square" lIns="0" tIns="0" rIns="0" bIns="0" rtlCol="0" anchor="t"/>
          <a:lstStyle/>
          <a:p>
            <a:pPr indent="0" marL="0">
              <a:buNone/>
            </a:pPr>
            <a:r>
              <a:rPr lang="en-US" sz="1500" b="1" dirty="0">
                <a:solidFill>
                  <a:srgbClr val="1F2A44"/>
                </a:solidFill>
                <a:latin typeface="Calibri" pitchFamily="34" charset="0"/>
                <a:ea typeface="Calibri" pitchFamily="34" charset="-122"/>
                <a:cs typeface="Calibri" pitchFamily="34" charset="-120"/>
              </a:rPr>
              <a:t>Corroborate</a:t>
            </a:r>
            <a:endParaRPr lang="en-US" sz="1500" dirty="0"/>
          </a:p>
        </p:txBody>
      </p:sp>
      <p:sp>
        <p:nvSpPr>
          <p:cNvPr id="22" name="Text 16"/>
          <p:cNvSpPr txBox="1"/>
          <p:nvPr/>
        </p:nvSpPr>
        <p:spPr>
          <a:xfrm>
            <a:off x="6217920" y="2176272"/>
            <a:ext cx="2286000" cy="640080"/>
          </a:xfrm>
          <a:prstGeom prst="rect">
            <a:avLst/>
          </a:prstGeom>
          <a:noFill/>
          <a:ln/>
        </p:spPr>
        <p:txBody>
          <a:bodyPr wrap="square" lIns="0" tIns="0" rIns="0" bIns="0" rtlCol="0" anchor="t"/>
          <a:lstStyle/>
          <a:p>
            <a:pPr indent="0" marL="0">
              <a:buNone/>
            </a:pPr>
            <a:r>
              <a:rPr lang="en-US" sz="1200" dirty="0">
                <a:solidFill>
                  <a:srgbClr val="2B2B2B"/>
                </a:solidFill>
                <a:latin typeface="Calibri" pitchFamily="34" charset="0"/>
                <a:ea typeface="Calibri" pitchFamily="34" charset="-122"/>
                <a:cs typeface="Calibri" pitchFamily="34" charset="-120"/>
              </a:rPr>
              <a:t>Historians check more sources before drawing conclusions.</a:t>
            </a:r>
            <a:endParaRPr lang="en-US" sz="1200" dirty="0"/>
          </a:p>
        </p:txBody>
      </p:sp>
      <p:sp>
        <p:nvSpPr>
          <p:cNvPr id="23" name="Shape 17"/>
          <p:cNvSpPr/>
          <p:nvPr/>
        </p:nvSpPr>
        <p:spPr>
          <a:xfrm>
            <a:off x="457200" y="3017520"/>
            <a:ext cx="8138160" cy="1554480"/>
          </a:xfrm>
          <a:prstGeom prst="roundRect">
            <a:avLst>
              <a:gd name="adj" fmla="val 4706"/>
            </a:avLst>
          </a:prstGeom>
          <a:solidFill>
            <a:srgbClr val="FBF1D9"/>
          </a:solidFill>
          <a:ln w="12700">
            <a:solidFill>
              <a:srgbClr val="FBF1D9"/>
            </a:solidFill>
            <a:prstDash val="solid"/>
          </a:ln>
        </p:spPr>
      </p:sp>
      <p:sp>
        <p:nvSpPr>
          <p:cNvPr id="24" name="Text 18"/>
          <p:cNvSpPr txBox="1"/>
          <p:nvPr/>
        </p:nvSpPr>
        <p:spPr>
          <a:xfrm>
            <a:off x="640080" y="3108960"/>
            <a:ext cx="7772400" cy="320040"/>
          </a:xfrm>
          <a:prstGeom prst="rect">
            <a:avLst/>
          </a:prstGeom>
          <a:noFill/>
          <a:ln/>
        </p:spPr>
        <p:txBody>
          <a:bodyPr wrap="square" lIns="0" tIns="0" rIns="0" bIns="0" rtlCol="0" anchor="t"/>
          <a:lstStyle/>
          <a:p>
            <a:pPr indent="0" marL="0">
              <a:buNone/>
            </a:pPr>
            <a:r>
              <a:rPr lang="en-US" sz="1500" b="1" dirty="0">
                <a:solidFill>
                  <a:srgbClr val="B5533C"/>
                </a:solidFill>
                <a:latin typeface="Calibri" pitchFamily="34" charset="0"/>
                <a:ea typeface="Calibri" pitchFamily="34" charset="-122"/>
                <a:cs typeface="Calibri" pitchFamily="34" charset="-120"/>
              </a:rPr>
              <a:t>The other side of the same travelogue</a:t>
            </a:r>
            <a:endParaRPr lang="en-US" sz="1500" dirty="0"/>
          </a:p>
        </p:txBody>
      </p:sp>
      <p:sp>
        <p:nvSpPr>
          <p:cNvPr id="25" name="Text 19"/>
          <p:cNvSpPr txBox="1"/>
          <p:nvPr/>
        </p:nvSpPr>
        <p:spPr>
          <a:xfrm>
            <a:off x="640080" y="3474720"/>
            <a:ext cx="7772400" cy="1051560"/>
          </a:xfrm>
          <a:prstGeom prst="rect">
            <a:avLst/>
          </a:prstGeom>
          <a:noFill/>
          <a:ln/>
        </p:spPr>
        <p:txBody>
          <a:bodyPr wrap="square" lIns="0" tIns="0" rIns="0" bIns="0" rtlCol="0" anchor="t"/>
          <a:lstStyle/>
          <a:p>
            <a:pPr marL="342900" indent="-342900">
              <a:spcAft>
                <a:spcPts val="500"/>
              </a:spcAft>
              <a:buSzPct val="100000"/>
              <a:buChar char="•"/>
            </a:pPr>
            <a:r>
              <a:rPr lang="en-US" sz="1250" dirty="0">
                <a:solidFill>
                  <a:srgbClr val="2B2B2B"/>
                </a:solidFill>
                <a:latin typeface="Calibri" pitchFamily="34" charset="0"/>
                <a:ea typeface="Calibri" pitchFamily="34" charset="-122"/>
                <a:cs typeface="Calibri" pitchFamily="34" charset="-120"/>
              </a:rPr>
              <a:t>Faxian also describes the harsh treatment of the chaṇḍālas, regarded as outcastes and made to live outside the city limits</a:t>
            </a:r>
            <a:endParaRPr lang="en-US" sz="1250" dirty="0"/>
          </a:p>
          <a:p>
            <a:pPr marL="342900" indent="-342900">
              <a:spcAft>
                <a:spcPts val="500"/>
              </a:spcAft>
              <a:buSzPct val="100000"/>
              <a:buChar char="•"/>
            </a:pPr>
            <a:r>
              <a:rPr lang="en-US" sz="1250" dirty="0">
                <a:solidFill>
                  <a:srgbClr val="2B2B2B"/>
                </a:solidFill>
                <a:latin typeface="Calibri" pitchFamily="34" charset="0"/>
                <a:ea typeface="Calibri" pitchFamily="34" charset="-122"/>
                <a:cs typeface="Calibri" pitchFamily="34" charset="-120"/>
              </a:rPr>
              <a:t>Groups of historians can read the same source and reach different interpretations</a:t>
            </a:r>
            <a:endParaRPr lang="en-US" sz="1250" dirty="0"/>
          </a:p>
          <a:p>
            <a:pPr marL="342900" indent="-342900">
              <a:spcAft>
                <a:spcPts val="500"/>
              </a:spcAft>
              <a:buSzPct val="100000"/>
              <a:buChar char="•"/>
            </a:pPr>
            <a:r>
              <a:rPr lang="en-US" sz="1250" dirty="0">
                <a:solidFill>
                  <a:srgbClr val="2B2B2B"/>
                </a:solidFill>
                <a:latin typeface="Calibri" pitchFamily="34" charset="0"/>
                <a:ea typeface="Calibri" pitchFamily="34" charset="-122"/>
                <a:cs typeface="Calibri" pitchFamily="34" charset="-120"/>
              </a:rPr>
              <a:t>Lesson: assess multiple sources, perspectives and interpretations before concluding</a:t>
            </a:r>
            <a:endParaRPr lang="en-US" sz="12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675120" cy="640080"/>
          </a:xfrm>
          <a:prstGeom prst="rect">
            <a:avLst/>
          </a:prstGeom>
          <a:noFill/>
          <a:ln/>
        </p:spPr>
        <p:txBody>
          <a:bodyPr wrap="square" lIns="0" tIns="0" rIns="0" bIns="0" rtlCol="0" anchor="ctr"/>
          <a:lstStyle/>
          <a:p>
            <a:pPr indent="0" marL="0">
              <a:buNone/>
            </a:pPr>
            <a:r>
              <a:rPr lang="en-US" sz="2600" b="1" dirty="0">
                <a:solidFill>
                  <a:srgbClr val="1F2A44"/>
                </a:solidFill>
                <a:latin typeface="Cambria" pitchFamily="34" charset="0"/>
                <a:ea typeface="Cambria" pitchFamily="34" charset="-122"/>
                <a:cs typeface="Cambria" pitchFamily="34" charset="-120"/>
              </a:rPr>
              <a:t>Governance and Administration</a:t>
            </a:r>
            <a:endParaRPr lang="en-US" sz="2600" dirty="0"/>
          </a:p>
        </p:txBody>
      </p:sp>
      <p:sp>
        <p:nvSpPr>
          <p:cNvPr id="3" name="Shape 1"/>
          <p:cNvSpPr/>
          <p:nvPr/>
        </p:nvSpPr>
        <p:spPr>
          <a:xfrm>
            <a:off x="7223760" y="411480"/>
            <a:ext cx="1463040" cy="292608"/>
          </a:xfrm>
          <a:prstGeom prst="roundRect">
            <a:avLst>
              <a:gd name="adj" fmla="val 31250"/>
            </a:avLst>
          </a:prstGeom>
          <a:solidFill>
            <a:srgbClr val="FBF1D9"/>
          </a:solidFill>
          <a:ln w="12700">
            <a:solidFill>
              <a:srgbClr val="FBF1D9"/>
            </a:solidFill>
            <a:prstDash val="solid"/>
          </a:ln>
        </p:spPr>
      </p:sp>
      <p:sp>
        <p:nvSpPr>
          <p:cNvPr id="4" name="Text 2"/>
          <p:cNvSpPr txBox="1"/>
          <p:nvPr/>
        </p:nvSpPr>
        <p:spPr>
          <a:xfrm>
            <a:off x="7223760" y="411480"/>
            <a:ext cx="1463040" cy="292608"/>
          </a:xfrm>
          <a:prstGeom prst="rect">
            <a:avLst/>
          </a:prstGeom>
          <a:noFill/>
          <a:ln/>
        </p:spPr>
        <p:txBody>
          <a:bodyPr wrap="square" lIns="0" tIns="0" rIns="0" bIns="0" rtlCol="0" anchor="ctr"/>
          <a:lstStyle/>
          <a:p>
            <a:pPr algn="ctr" indent="0" marL="0">
              <a:buNone/>
            </a:pPr>
            <a:r>
              <a:rPr lang="en-US" sz="1000" b="1" dirty="0">
                <a:solidFill>
                  <a:srgbClr val="B5533C"/>
                </a:solidFill>
                <a:latin typeface="Calibri" pitchFamily="34" charset="0"/>
                <a:ea typeface="Calibri" pitchFamily="34" charset="-122"/>
                <a:cs typeface="Calibri" pitchFamily="34" charset="-120"/>
              </a:rPr>
              <a:t>CIVICS LINK</a:t>
            </a:r>
            <a:endParaRPr lang="en-US" sz="1000" dirty="0"/>
          </a:p>
        </p:txBody>
      </p:sp>
      <p:sp>
        <p:nvSpPr>
          <p:cNvPr id="5" name="Text 3"/>
          <p:cNvSpPr txBox="1"/>
          <p:nvPr/>
        </p:nvSpPr>
        <p:spPr>
          <a:xfrm>
            <a:off x="457200" y="4800600"/>
            <a:ext cx="5486400" cy="228600"/>
          </a:xfrm>
          <a:prstGeom prst="rect">
            <a:avLst/>
          </a:prstGeom>
          <a:noFill/>
          <a:ln/>
        </p:spPr>
        <p:txBody>
          <a:bodyPr wrap="square" lIns="0" tIns="0" rIns="0" bIns="0" rtlCol="0" anchor="ctr"/>
          <a:lstStyle/>
          <a:p>
            <a:pPr indent="0" marL="0">
              <a:buNone/>
            </a:pPr>
            <a:r>
              <a:rPr lang="en-US" sz="900" dirty="0">
                <a:solidFill>
                  <a:srgbClr val="6B7280"/>
                </a:solidFill>
                <a:latin typeface="Calibri" pitchFamily="34" charset="0"/>
                <a:ea typeface="Calibri" pitchFamily="34" charset="-122"/>
                <a:cs typeface="Calibri" pitchFamily="34" charset="-120"/>
              </a:rPr>
              <a:t>Class 7 History | Ch. 7: The Gupta Era</a:t>
            </a:r>
            <a:endParaRPr lang="en-US" sz="900" dirty="0"/>
          </a:p>
        </p:txBody>
      </p:sp>
      <p:sp>
        <p:nvSpPr>
          <p:cNvPr id="6" name="Text 4"/>
          <p:cNvSpPr txBox="1"/>
          <p:nvPr/>
        </p:nvSpPr>
        <p:spPr>
          <a:xfrm>
            <a:off x="8138160" y="4800600"/>
            <a:ext cx="548640" cy="228600"/>
          </a:xfrm>
          <a:prstGeom prst="rect">
            <a:avLst/>
          </a:prstGeom>
          <a:noFill/>
          <a:ln/>
        </p:spPr>
        <p:txBody>
          <a:bodyPr wrap="square" lIns="0" tIns="0" rIns="0" bIns="0" rtlCol="0" anchor="ctr"/>
          <a:lstStyle/>
          <a:p>
            <a:pPr algn="r" indent="0" marL="0">
              <a:buNone/>
            </a:pPr>
            <a:r>
              <a:rPr lang="en-US" sz="900" dirty="0">
                <a:solidFill>
                  <a:srgbClr val="6B7280"/>
                </a:solidFill>
                <a:latin typeface="Calibri" pitchFamily="34" charset="0"/>
                <a:ea typeface="Calibri" pitchFamily="34" charset="-122"/>
                <a:cs typeface="Calibri" pitchFamily="34" charset="-120"/>
              </a:rPr>
              <a:t>13</a:t>
            </a:r>
            <a:endParaRPr lang="en-US" sz="900" dirty="0"/>
          </a:p>
        </p:txBody>
      </p:sp>
      <p:sp>
        <p:nvSpPr>
          <p:cNvPr id="8" name="Shape 5"/>
          <p:cNvSpPr/>
          <p:nvPr/>
        </p:nvSpPr>
        <p:spPr>
          <a:xfrm>
            <a:off x="457200" y="1097280"/>
            <a:ext cx="8138160" cy="868680"/>
          </a:xfrm>
          <a:prstGeom prst="roundRect">
            <a:avLst>
              <a:gd name="adj" fmla="val 8421"/>
            </a:avLst>
          </a:prstGeom>
          <a:solidFill>
            <a:srgbClr val="1F2A44"/>
          </a:solidFill>
          <a:ln w="12700">
            <a:solidFill>
              <a:srgbClr val="1F2A44"/>
            </a:solidFill>
            <a:prstDash val="solid"/>
          </a:ln>
        </p:spPr>
      </p:sp>
      <p:sp>
        <p:nvSpPr>
          <p:cNvPr id="9" name="Text 6"/>
          <p:cNvSpPr txBox="1"/>
          <p:nvPr/>
        </p:nvSpPr>
        <p:spPr>
          <a:xfrm>
            <a:off x="640080" y="1161288"/>
            <a:ext cx="1828800" cy="274320"/>
          </a:xfrm>
          <a:prstGeom prst="rect">
            <a:avLst/>
          </a:prstGeom>
          <a:noFill/>
          <a:ln/>
        </p:spPr>
        <p:txBody>
          <a:bodyPr wrap="square" lIns="0" tIns="0" rIns="0" bIns="0" rtlCol="0" anchor="t"/>
          <a:lstStyle/>
          <a:p>
            <a:pPr indent="0" marL="0">
              <a:buNone/>
            </a:pPr>
            <a:r>
              <a:rPr lang="en-US" sz="1100" dirty="0">
                <a:solidFill>
                  <a:srgbClr val="AEB6CC"/>
                </a:solidFill>
                <a:latin typeface="Calibri" pitchFamily="34" charset="0"/>
                <a:ea typeface="Calibri" pitchFamily="34" charset="-122"/>
                <a:cs typeface="Calibri" pitchFamily="34" charset="-120"/>
              </a:rPr>
              <a:t>Earlier titles</a:t>
            </a:r>
            <a:endParaRPr lang="en-US" sz="1100" dirty="0"/>
          </a:p>
        </p:txBody>
      </p:sp>
      <p:sp>
        <p:nvSpPr>
          <p:cNvPr id="10" name="Text 7"/>
          <p:cNvSpPr txBox="1"/>
          <p:nvPr/>
        </p:nvSpPr>
        <p:spPr>
          <a:xfrm>
            <a:off x="640080" y="1417320"/>
            <a:ext cx="2560320" cy="411480"/>
          </a:xfrm>
          <a:prstGeom prst="rect">
            <a:avLst/>
          </a:prstGeom>
          <a:noFill/>
          <a:ln/>
        </p:spPr>
        <p:txBody>
          <a:bodyPr wrap="square" lIns="0" tIns="0" rIns="0" bIns="0" rtlCol="0" anchor="ctr"/>
          <a:lstStyle/>
          <a:p>
            <a:pPr indent="0" marL="0">
              <a:buNone/>
            </a:pPr>
            <a:r>
              <a:rPr lang="en-US" sz="1600" b="1" dirty="0">
                <a:solidFill>
                  <a:srgbClr val="FFFFFF"/>
                </a:solidFill>
                <a:latin typeface="Cambria" pitchFamily="34" charset="0"/>
                <a:ea typeface="Cambria" pitchFamily="34" charset="-122"/>
                <a:cs typeface="Cambria" pitchFamily="34" charset="-120"/>
              </a:rPr>
              <a:t>rājan  ·  mahārāja</a:t>
            </a:r>
            <a:endParaRPr lang="en-US" sz="1600" dirty="0"/>
          </a:p>
        </p:txBody>
      </p:sp>
      <p:sp>
        <p:nvSpPr>
          <p:cNvPr id="11" name="Shape 8"/>
          <p:cNvSpPr/>
          <p:nvPr/>
        </p:nvSpPr>
        <p:spPr>
          <a:xfrm>
            <a:off x="3291840" y="1371600"/>
            <a:ext cx="548640" cy="365760"/>
          </a:xfrm>
          <a:prstGeom prst="rightArrow">
            <a:avLst/>
          </a:prstGeom>
          <a:solidFill>
            <a:srgbClr val="D9A441"/>
          </a:solidFill>
          <a:ln w="12700">
            <a:solidFill>
              <a:srgbClr val="D9A441"/>
            </a:solidFill>
            <a:prstDash val="solid"/>
          </a:ln>
        </p:spPr>
      </p:sp>
      <p:sp>
        <p:nvSpPr>
          <p:cNvPr id="12" name="Text 9"/>
          <p:cNvSpPr txBox="1"/>
          <p:nvPr/>
        </p:nvSpPr>
        <p:spPr>
          <a:xfrm>
            <a:off x="4069080" y="1161288"/>
            <a:ext cx="4389120" cy="274320"/>
          </a:xfrm>
          <a:prstGeom prst="rect">
            <a:avLst/>
          </a:prstGeom>
          <a:noFill/>
          <a:ln/>
        </p:spPr>
        <p:txBody>
          <a:bodyPr wrap="square" lIns="0" tIns="0" rIns="0" bIns="0" rtlCol="0" anchor="t"/>
          <a:lstStyle/>
          <a:p>
            <a:pPr indent="0" marL="0">
              <a:buNone/>
            </a:pPr>
            <a:r>
              <a:rPr lang="en-US" sz="1100" dirty="0">
                <a:solidFill>
                  <a:srgbClr val="AEB6CC"/>
                </a:solidFill>
                <a:latin typeface="Calibri" pitchFamily="34" charset="0"/>
                <a:ea typeface="Calibri" pitchFamily="34" charset="-122"/>
                <a:cs typeface="Calibri" pitchFamily="34" charset="-120"/>
              </a:rPr>
              <a:t>Gupta titles: claim of supreme authority</a:t>
            </a:r>
            <a:endParaRPr lang="en-US" sz="1100" dirty="0"/>
          </a:p>
        </p:txBody>
      </p:sp>
      <p:sp>
        <p:nvSpPr>
          <p:cNvPr id="13" name="Text 10"/>
          <p:cNvSpPr txBox="1"/>
          <p:nvPr/>
        </p:nvSpPr>
        <p:spPr>
          <a:xfrm>
            <a:off x="4069080" y="1417320"/>
            <a:ext cx="4389120" cy="411480"/>
          </a:xfrm>
          <a:prstGeom prst="rect">
            <a:avLst/>
          </a:prstGeom>
          <a:noFill/>
          <a:ln/>
        </p:spPr>
        <p:txBody>
          <a:bodyPr wrap="square" lIns="0" tIns="0" rIns="0" bIns="0" rtlCol="0" anchor="ctr"/>
          <a:lstStyle/>
          <a:p>
            <a:pPr indent="0" marL="0">
              <a:buNone/>
            </a:pPr>
            <a:r>
              <a:rPr lang="en-US" sz="1600" b="1" dirty="0">
                <a:solidFill>
                  <a:srgbClr val="D9A441"/>
                </a:solidFill>
                <a:latin typeface="Cambria" pitchFamily="34" charset="0"/>
                <a:ea typeface="Cambria" pitchFamily="34" charset="-122"/>
                <a:cs typeface="Cambria" pitchFamily="34" charset="-120"/>
              </a:rPr>
              <a:t>mahārājadhirāja  ·  samrāṭ  ·  chakravartin</a:t>
            </a:r>
            <a:endParaRPr lang="en-US" sz="1600" dirty="0"/>
          </a:p>
        </p:txBody>
      </p:sp>
      <p:sp>
        <p:nvSpPr>
          <p:cNvPr id="14" name="Shape 11"/>
          <p:cNvSpPr/>
          <p:nvPr/>
        </p:nvSpPr>
        <p:spPr>
          <a:xfrm>
            <a:off x="457200" y="2148840"/>
            <a:ext cx="4023360" cy="1097280"/>
          </a:xfrm>
          <a:prstGeom prst="roundRect">
            <a:avLst>
              <a:gd name="adj" fmla="val 6667"/>
            </a:avLst>
          </a:prstGeom>
          <a:solidFill>
            <a:srgbClr val="EEF1F7"/>
          </a:solidFill>
          <a:ln w="12700">
            <a:solidFill>
              <a:srgbClr val="EEF1F7"/>
            </a:solidFill>
            <a:prstDash val="solid"/>
          </a:ln>
        </p:spPr>
      </p:sp>
      <p:sp>
        <p:nvSpPr>
          <p:cNvPr id="15" name="Shape 12"/>
          <p:cNvSpPr/>
          <p:nvPr/>
        </p:nvSpPr>
        <p:spPr>
          <a:xfrm>
            <a:off x="640080" y="2404872"/>
            <a:ext cx="566928" cy="566928"/>
          </a:xfrm>
          <a:prstGeom prst="ellipse">
            <a:avLst/>
          </a:prstGeom>
          <a:solidFill>
            <a:srgbClr val="D9A441"/>
          </a:solidFill>
          <a:ln w="12700">
            <a:solidFill>
              <a:srgbClr val="D9A441"/>
            </a:solidFill>
            <a:prstDash val="solid"/>
          </a:ln>
        </p:spPr>
      </p:sp>
      <p:pic>
        <p:nvPicPr>
          <p:cNvPr id="16" name="Image 0" descr="preencoded.png">    </p:cNvPr>
          <p:cNvPicPr>
            <a:picLocks noChangeAspect="1"/>
          </p:cNvPicPr>
          <p:nvPr/>
        </p:nvPicPr>
        <p:blipFill>
          <a:blip r:embed="rId1"/>
          <a:stretch>
            <a:fillRect/>
          </a:stretch>
        </p:blipFill>
        <p:spPr>
          <a:xfrm>
            <a:off x="781812" y="2546604"/>
            <a:ext cx="283464" cy="283464"/>
          </a:xfrm>
          <a:prstGeom prst="rect">
            <a:avLst/>
          </a:prstGeom>
        </p:spPr>
      </p:pic>
      <p:sp>
        <p:nvSpPr>
          <p:cNvPr id="17" name="Text 13"/>
          <p:cNvSpPr txBox="1"/>
          <p:nvPr/>
        </p:nvSpPr>
        <p:spPr>
          <a:xfrm>
            <a:off x="1371600" y="2258568"/>
            <a:ext cx="3017520" cy="320040"/>
          </a:xfrm>
          <a:prstGeom prst="rect">
            <a:avLst/>
          </a:prstGeom>
          <a:noFill/>
          <a:ln/>
        </p:spPr>
        <p:txBody>
          <a:bodyPr wrap="square" lIns="0" tIns="0" rIns="0" bIns="0" rtlCol="0" anchor="t"/>
          <a:lstStyle/>
          <a:p>
            <a:pPr indent="0" marL="0">
              <a:buNone/>
            </a:pPr>
            <a:r>
              <a:rPr lang="en-US" sz="1400" b="1" dirty="0">
                <a:solidFill>
                  <a:srgbClr val="1F2A44"/>
                </a:solidFill>
                <a:latin typeface="Calibri" pitchFamily="34" charset="0"/>
                <a:ea typeface="Calibri" pitchFamily="34" charset="-122"/>
                <a:cs typeface="Calibri" pitchFamily="34" charset="-120"/>
              </a:rPr>
              <a:t>Military conquest</a:t>
            </a:r>
            <a:endParaRPr lang="en-US" sz="1400" dirty="0"/>
          </a:p>
        </p:txBody>
      </p:sp>
      <p:sp>
        <p:nvSpPr>
          <p:cNvPr id="18" name="Text 14"/>
          <p:cNvSpPr txBox="1"/>
          <p:nvPr/>
        </p:nvSpPr>
        <p:spPr>
          <a:xfrm>
            <a:off x="1371600" y="2606040"/>
            <a:ext cx="3017520" cy="594360"/>
          </a:xfrm>
          <a:prstGeom prst="rect">
            <a:avLst/>
          </a:prstGeom>
          <a:noFill/>
          <a:ln/>
        </p:spPr>
        <p:txBody>
          <a:bodyPr wrap="square" lIns="0" tIns="0" rIns="0" bIns="0" rtlCol="0" anchor="t"/>
          <a:lstStyle/>
          <a:p>
            <a:pPr indent="0" marL="0">
              <a:buNone/>
            </a:pPr>
            <a:r>
              <a:rPr lang="en-US" sz="1150" dirty="0">
                <a:solidFill>
                  <a:srgbClr val="2B2B2B"/>
                </a:solidFill>
                <a:latin typeface="Calibri" pitchFamily="34" charset="0"/>
                <a:ea typeface="Calibri" pitchFamily="34" charset="-122"/>
                <a:cs typeface="Calibri" pitchFamily="34" charset="-120"/>
              </a:rPr>
              <a:t>Defeated rulers reinstated or submitted, and paid tribute.</a:t>
            </a:r>
            <a:endParaRPr lang="en-US" sz="1150" dirty="0"/>
          </a:p>
        </p:txBody>
      </p:sp>
      <p:sp>
        <p:nvSpPr>
          <p:cNvPr id="19" name="Shape 15"/>
          <p:cNvSpPr/>
          <p:nvPr/>
        </p:nvSpPr>
        <p:spPr>
          <a:xfrm>
            <a:off x="4663440" y="2148840"/>
            <a:ext cx="4023360" cy="1097280"/>
          </a:xfrm>
          <a:prstGeom prst="roundRect">
            <a:avLst>
              <a:gd name="adj" fmla="val 6667"/>
            </a:avLst>
          </a:prstGeom>
          <a:solidFill>
            <a:srgbClr val="EEF1F7"/>
          </a:solidFill>
          <a:ln w="12700">
            <a:solidFill>
              <a:srgbClr val="EEF1F7"/>
            </a:solidFill>
            <a:prstDash val="solid"/>
          </a:ln>
        </p:spPr>
      </p:sp>
      <p:sp>
        <p:nvSpPr>
          <p:cNvPr id="20" name="Shape 16"/>
          <p:cNvSpPr/>
          <p:nvPr/>
        </p:nvSpPr>
        <p:spPr>
          <a:xfrm>
            <a:off x="4846320" y="2404872"/>
            <a:ext cx="566928" cy="566928"/>
          </a:xfrm>
          <a:prstGeom prst="ellipse">
            <a:avLst/>
          </a:prstGeom>
          <a:solidFill>
            <a:srgbClr val="D9A441"/>
          </a:solidFill>
          <a:ln w="12700">
            <a:solidFill>
              <a:srgbClr val="D9A441"/>
            </a:solidFill>
            <a:prstDash val="solid"/>
          </a:ln>
        </p:spPr>
      </p:sp>
      <p:pic>
        <p:nvPicPr>
          <p:cNvPr id="21" name="Image 1" descr="preencoded.png">    </p:cNvPr>
          <p:cNvPicPr>
            <a:picLocks noChangeAspect="1"/>
          </p:cNvPicPr>
          <p:nvPr/>
        </p:nvPicPr>
        <p:blipFill>
          <a:blip r:embed="rId2"/>
          <a:stretch>
            <a:fillRect/>
          </a:stretch>
        </p:blipFill>
        <p:spPr>
          <a:xfrm>
            <a:off x="4988052" y="2546604"/>
            <a:ext cx="283464" cy="283464"/>
          </a:xfrm>
          <a:prstGeom prst="rect">
            <a:avLst/>
          </a:prstGeom>
        </p:spPr>
      </p:pic>
      <p:sp>
        <p:nvSpPr>
          <p:cNvPr id="22" name="Text 17"/>
          <p:cNvSpPr txBox="1"/>
          <p:nvPr/>
        </p:nvSpPr>
        <p:spPr>
          <a:xfrm>
            <a:off x="5577840" y="2258568"/>
            <a:ext cx="3017520" cy="320040"/>
          </a:xfrm>
          <a:prstGeom prst="rect">
            <a:avLst/>
          </a:prstGeom>
          <a:noFill/>
          <a:ln/>
        </p:spPr>
        <p:txBody>
          <a:bodyPr wrap="square" lIns="0" tIns="0" rIns="0" bIns="0" rtlCol="0" anchor="t"/>
          <a:lstStyle/>
          <a:p>
            <a:pPr indent="0" marL="0">
              <a:buNone/>
            </a:pPr>
            <a:r>
              <a:rPr lang="en-US" sz="1400" b="1" dirty="0">
                <a:solidFill>
                  <a:srgbClr val="1F2A44"/>
                </a:solidFill>
                <a:latin typeface="Calibri" pitchFamily="34" charset="0"/>
                <a:ea typeface="Calibri" pitchFamily="34" charset="-122"/>
                <a:cs typeface="Calibri" pitchFamily="34" charset="-120"/>
              </a:rPr>
              <a:t>Diplomacy and alliances</a:t>
            </a:r>
            <a:endParaRPr lang="en-US" sz="1400" dirty="0"/>
          </a:p>
        </p:txBody>
      </p:sp>
      <p:sp>
        <p:nvSpPr>
          <p:cNvPr id="23" name="Text 18"/>
          <p:cNvSpPr txBox="1"/>
          <p:nvPr/>
        </p:nvSpPr>
        <p:spPr>
          <a:xfrm>
            <a:off x="5577840" y="2606040"/>
            <a:ext cx="3017520" cy="594360"/>
          </a:xfrm>
          <a:prstGeom prst="rect">
            <a:avLst/>
          </a:prstGeom>
          <a:noFill/>
          <a:ln/>
        </p:spPr>
        <p:txBody>
          <a:bodyPr wrap="square" lIns="0" tIns="0" rIns="0" bIns="0" rtlCol="0" anchor="t"/>
          <a:lstStyle/>
          <a:p>
            <a:pPr indent="0" marL="0">
              <a:buNone/>
            </a:pPr>
            <a:r>
              <a:rPr lang="en-US" sz="1150" dirty="0">
                <a:solidFill>
                  <a:srgbClr val="2B2B2B"/>
                </a:solidFill>
                <a:latin typeface="Calibri" pitchFamily="34" charset="0"/>
                <a:ea typeface="Calibri" pitchFamily="34" charset="-122"/>
                <a:cs typeface="Calibri" pitchFamily="34" charset="-120"/>
              </a:rPr>
              <a:t>Includes matrimonial alliances, echoing Kauṭilya's mitra.</a:t>
            </a:r>
            <a:endParaRPr lang="en-US" sz="1150" dirty="0"/>
          </a:p>
        </p:txBody>
      </p:sp>
      <p:sp>
        <p:nvSpPr>
          <p:cNvPr id="24" name="Shape 19"/>
          <p:cNvSpPr/>
          <p:nvPr/>
        </p:nvSpPr>
        <p:spPr>
          <a:xfrm>
            <a:off x="457200" y="3392424"/>
            <a:ext cx="4023360" cy="1097280"/>
          </a:xfrm>
          <a:prstGeom prst="roundRect">
            <a:avLst>
              <a:gd name="adj" fmla="val 6667"/>
            </a:avLst>
          </a:prstGeom>
          <a:solidFill>
            <a:srgbClr val="EEF1F7"/>
          </a:solidFill>
          <a:ln w="12700">
            <a:solidFill>
              <a:srgbClr val="EEF1F7"/>
            </a:solidFill>
            <a:prstDash val="solid"/>
          </a:ln>
        </p:spPr>
      </p:sp>
      <p:sp>
        <p:nvSpPr>
          <p:cNvPr id="25" name="Shape 20"/>
          <p:cNvSpPr/>
          <p:nvPr/>
        </p:nvSpPr>
        <p:spPr>
          <a:xfrm>
            <a:off x="640080" y="3648456"/>
            <a:ext cx="566928" cy="566928"/>
          </a:xfrm>
          <a:prstGeom prst="ellipse">
            <a:avLst/>
          </a:prstGeom>
          <a:solidFill>
            <a:srgbClr val="D9A441"/>
          </a:solidFill>
          <a:ln w="12700">
            <a:solidFill>
              <a:srgbClr val="D9A441"/>
            </a:solidFill>
            <a:prstDash val="solid"/>
          </a:ln>
        </p:spPr>
      </p:sp>
      <p:pic>
        <p:nvPicPr>
          <p:cNvPr id="26" name="Image 2" descr="preencoded.png">    </p:cNvPr>
          <p:cNvPicPr>
            <a:picLocks noChangeAspect="1"/>
          </p:cNvPicPr>
          <p:nvPr/>
        </p:nvPicPr>
        <p:blipFill>
          <a:blip r:embed="rId3"/>
          <a:stretch>
            <a:fillRect/>
          </a:stretch>
        </p:blipFill>
        <p:spPr>
          <a:xfrm>
            <a:off x="781812" y="3790188"/>
            <a:ext cx="283464" cy="283464"/>
          </a:xfrm>
          <a:prstGeom prst="rect">
            <a:avLst/>
          </a:prstGeom>
        </p:spPr>
      </p:pic>
      <p:sp>
        <p:nvSpPr>
          <p:cNvPr id="27" name="Text 21"/>
          <p:cNvSpPr txBox="1"/>
          <p:nvPr/>
        </p:nvSpPr>
        <p:spPr>
          <a:xfrm>
            <a:off x="1371600" y="3502152"/>
            <a:ext cx="3017520" cy="320040"/>
          </a:xfrm>
          <a:prstGeom prst="rect">
            <a:avLst/>
          </a:prstGeom>
          <a:noFill/>
          <a:ln/>
        </p:spPr>
        <p:txBody>
          <a:bodyPr wrap="square" lIns="0" tIns="0" rIns="0" bIns="0" rtlCol="0" anchor="t"/>
          <a:lstStyle/>
          <a:p>
            <a:pPr indent="0" marL="0">
              <a:buNone/>
            </a:pPr>
            <a:r>
              <a:rPr lang="en-US" sz="1400" b="1" dirty="0">
                <a:solidFill>
                  <a:srgbClr val="1F2A44"/>
                </a:solidFill>
                <a:latin typeface="Calibri" pitchFamily="34" charset="0"/>
                <a:ea typeface="Calibri" pitchFamily="34" charset="-122"/>
                <a:cs typeface="Calibri" pitchFamily="34" charset="-120"/>
              </a:rPr>
              <a:t>Provinces and land grants</a:t>
            </a:r>
            <a:endParaRPr lang="en-US" sz="1400" dirty="0"/>
          </a:p>
        </p:txBody>
      </p:sp>
      <p:sp>
        <p:nvSpPr>
          <p:cNvPr id="28" name="Text 22"/>
          <p:cNvSpPr txBox="1"/>
          <p:nvPr/>
        </p:nvSpPr>
        <p:spPr>
          <a:xfrm>
            <a:off x="1371600" y="3849624"/>
            <a:ext cx="3017520" cy="594360"/>
          </a:xfrm>
          <a:prstGeom prst="rect">
            <a:avLst/>
          </a:prstGeom>
          <a:noFill/>
          <a:ln/>
        </p:spPr>
        <p:txBody>
          <a:bodyPr wrap="square" lIns="0" tIns="0" rIns="0" bIns="0" rtlCol="0" anchor="t"/>
          <a:lstStyle/>
          <a:p>
            <a:pPr indent="0" marL="0">
              <a:buNone/>
            </a:pPr>
            <a:r>
              <a:rPr lang="en-US" sz="1150" dirty="0">
                <a:solidFill>
                  <a:srgbClr val="2B2B2B"/>
                </a:solidFill>
                <a:latin typeface="Calibri" pitchFamily="34" charset="0"/>
                <a:ea typeface="Calibri" pitchFamily="34" charset="-122"/>
                <a:cs typeface="Calibri" pitchFamily="34" charset="-120"/>
              </a:rPr>
              <a:t>Land given to local rulers, priests and chieftains.</a:t>
            </a:r>
            <a:endParaRPr lang="en-US" sz="1150" dirty="0"/>
          </a:p>
        </p:txBody>
      </p:sp>
      <p:sp>
        <p:nvSpPr>
          <p:cNvPr id="29" name="Shape 23"/>
          <p:cNvSpPr/>
          <p:nvPr/>
        </p:nvSpPr>
        <p:spPr>
          <a:xfrm>
            <a:off x="4663440" y="3392424"/>
            <a:ext cx="4023360" cy="1097280"/>
          </a:xfrm>
          <a:prstGeom prst="roundRect">
            <a:avLst>
              <a:gd name="adj" fmla="val 6667"/>
            </a:avLst>
          </a:prstGeom>
          <a:solidFill>
            <a:srgbClr val="EEF1F7"/>
          </a:solidFill>
          <a:ln w="12700">
            <a:solidFill>
              <a:srgbClr val="EEF1F7"/>
            </a:solidFill>
            <a:prstDash val="solid"/>
          </a:ln>
        </p:spPr>
      </p:sp>
      <p:sp>
        <p:nvSpPr>
          <p:cNvPr id="30" name="Shape 24"/>
          <p:cNvSpPr/>
          <p:nvPr/>
        </p:nvSpPr>
        <p:spPr>
          <a:xfrm>
            <a:off x="4846320" y="3648456"/>
            <a:ext cx="566928" cy="566928"/>
          </a:xfrm>
          <a:prstGeom prst="ellipse">
            <a:avLst/>
          </a:prstGeom>
          <a:solidFill>
            <a:srgbClr val="D9A441"/>
          </a:solidFill>
          <a:ln w="12700">
            <a:solidFill>
              <a:srgbClr val="D9A441"/>
            </a:solidFill>
            <a:prstDash val="solid"/>
          </a:ln>
        </p:spPr>
      </p:sp>
      <p:pic>
        <p:nvPicPr>
          <p:cNvPr id="31" name="Image 3" descr="preencoded.png">    </p:cNvPr>
          <p:cNvPicPr>
            <a:picLocks noChangeAspect="1"/>
          </p:cNvPicPr>
          <p:nvPr/>
        </p:nvPicPr>
        <p:blipFill>
          <a:blip r:embed="rId4"/>
          <a:stretch>
            <a:fillRect/>
          </a:stretch>
        </p:blipFill>
        <p:spPr>
          <a:xfrm>
            <a:off x="4988052" y="3790188"/>
            <a:ext cx="283464" cy="283464"/>
          </a:xfrm>
          <a:prstGeom prst="rect">
            <a:avLst/>
          </a:prstGeom>
        </p:spPr>
      </p:pic>
      <p:sp>
        <p:nvSpPr>
          <p:cNvPr id="32" name="Text 25"/>
          <p:cNvSpPr txBox="1"/>
          <p:nvPr/>
        </p:nvSpPr>
        <p:spPr>
          <a:xfrm>
            <a:off x="5577840" y="3502152"/>
            <a:ext cx="3017520" cy="320040"/>
          </a:xfrm>
          <a:prstGeom prst="rect">
            <a:avLst/>
          </a:prstGeom>
          <a:noFill/>
          <a:ln/>
        </p:spPr>
        <p:txBody>
          <a:bodyPr wrap="square" lIns="0" tIns="0" rIns="0" bIns="0" rtlCol="0" anchor="t"/>
          <a:lstStyle/>
          <a:p>
            <a:pPr indent="0" marL="0">
              <a:buNone/>
            </a:pPr>
            <a:r>
              <a:rPr lang="en-US" sz="1400" b="1" dirty="0">
                <a:solidFill>
                  <a:srgbClr val="1F2A44"/>
                </a:solidFill>
                <a:latin typeface="Calibri" pitchFamily="34" charset="0"/>
                <a:ea typeface="Calibri" pitchFamily="34" charset="-122"/>
                <a:cs typeface="Calibri" pitchFamily="34" charset="-120"/>
              </a:rPr>
              <a:t>Records on copper plates</a:t>
            </a:r>
            <a:endParaRPr lang="en-US" sz="1400" dirty="0"/>
          </a:p>
        </p:txBody>
      </p:sp>
      <p:sp>
        <p:nvSpPr>
          <p:cNvPr id="33" name="Text 26"/>
          <p:cNvSpPr txBox="1"/>
          <p:nvPr/>
        </p:nvSpPr>
        <p:spPr>
          <a:xfrm>
            <a:off x="5577840" y="3849624"/>
            <a:ext cx="3017520" cy="594360"/>
          </a:xfrm>
          <a:prstGeom prst="rect">
            <a:avLst/>
          </a:prstGeom>
          <a:noFill/>
          <a:ln/>
        </p:spPr>
        <p:txBody>
          <a:bodyPr wrap="square" lIns="0" tIns="0" rIns="0" bIns="0" rtlCol="0" anchor="t"/>
          <a:lstStyle/>
          <a:p>
            <a:pPr indent="0" marL="0">
              <a:buNone/>
            </a:pPr>
            <a:r>
              <a:rPr lang="en-US" sz="1150" dirty="0">
                <a:solidFill>
                  <a:srgbClr val="2B2B2B"/>
                </a:solidFill>
                <a:latin typeface="Calibri" pitchFamily="34" charset="0"/>
                <a:ea typeface="Calibri" pitchFamily="34" charset="-122"/>
                <a:cs typeface="Calibri" pitchFamily="34" charset="-120"/>
              </a:rPr>
              <a:t>Grants inscribed for accurate records and tax collection.</a:t>
            </a:r>
            <a:endParaRPr lang="en-US" sz="11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675120" cy="640080"/>
          </a:xfrm>
          <a:prstGeom prst="rect">
            <a:avLst/>
          </a:prstGeom>
          <a:noFill/>
          <a:ln/>
        </p:spPr>
        <p:txBody>
          <a:bodyPr wrap="square" lIns="0" tIns="0" rIns="0" bIns="0" rtlCol="0" anchor="ctr"/>
          <a:lstStyle/>
          <a:p>
            <a:pPr indent="0" marL="0">
              <a:buNone/>
            </a:pPr>
            <a:r>
              <a:rPr lang="en-US" sz="2600" b="1" dirty="0">
                <a:solidFill>
                  <a:srgbClr val="1F2A44"/>
                </a:solidFill>
                <a:latin typeface="Cambria" pitchFamily="34" charset="0"/>
                <a:ea typeface="Cambria" pitchFamily="34" charset="-122"/>
                <a:cs typeface="Cambria" pitchFamily="34" charset="-120"/>
              </a:rPr>
              <a:t>Prabhāvatī Gupta: A Queen Regent</a:t>
            </a:r>
            <a:endParaRPr lang="en-US" sz="2600" dirty="0"/>
          </a:p>
        </p:txBody>
      </p:sp>
      <p:sp>
        <p:nvSpPr>
          <p:cNvPr id="3" name="Shape 1"/>
          <p:cNvSpPr/>
          <p:nvPr/>
        </p:nvSpPr>
        <p:spPr>
          <a:xfrm>
            <a:off x="7223760" y="411480"/>
            <a:ext cx="1463040" cy="292608"/>
          </a:xfrm>
          <a:prstGeom prst="roundRect">
            <a:avLst>
              <a:gd name="adj" fmla="val 31250"/>
            </a:avLst>
          </a:prstGeom>
          <a:solidFill>
            <a:srgbClr val="FBF1D9"/>
          </a:solidFill>
          <a:ln w="12700">
            <a:solidFill>
              <a:srgbClr val="FBF1D9"/>
            </a:solidFill>
            <a:prstDash val="solid"/>
          </a:ln>
        </p:spPr>
      </p:sp>
      <p:sp>
        <p:nvSpPr>
          <p:cNvPr id="4" name="Text 2"/>
          <p:cNvSpPr txBox="1"/>
          <p:nvPr/>
        </p:nvSpPr>
        <p:spPr>
          <a:xfrm>
            <a:off x="7223760" y="411480"/>
            <a:ext cx="1463040" cy="292608"/>
          </a:xfrm>
          <a:prstGeom prst="rect">
            <a:avLst/>
          </a:prstGeom>
          <a:noFill/>
          <a:ln/>
        </p:spPr>
        <p:txBody>
          <a:bodyPr wrap="square" lIns="0" tIns="0" rIns="0" bIns="0" rtlCol="0" anchor="ctr"/>
          <a:lstStyle/>
          <a:p>
            <a:pPr algn="ctr" indent="0" marL="0">
              <a:buNone/>
            </a:pPr>
            <a:r>
              <a:rPr lang="en-US" sz="1000" b="1" dirty="0">
                <a:solidFill>
                  <a:srgbClr val="B5533C"/>
                </a:solidFill>
                <a:latin typeface="Calibri" pitchFamily="34" charset="0"/>
                <a:ea typeface="Calibri" pitchFamily="34" charset="-122"/>
                <a:cs typeface="Calibri" pitchFamily="34" charset="-120"/>
              </a:rPr>
              <a:t>WOMEN IN HISTORY</a:t>
            </a:r>
            <a:endParaRPr lang="en-US" sz="1000" dirty="0"/>
          </a:p>
        </p:txBody>
      </p:sp>
      <p:sp>
        <p:nvSpPr>
          <p:cNvPr id="5" name="Text 3"/>
          <p:cNvSpPr txBox="1"/>
          <p:nvPr/>
        </p:nvSpPr>
        <p:spPr>
          <a:xfrm>
            <a:off x="457200" y="4800600"/>
            <a:ext cx="5486400" cy="228600"/>
          </a:xfrm>
          <a:prstGeom prst="rect">
            <a:avLst/>
          </a:prstGeom>
          <a:noFill/>
          <a:ln/>
        </p:spPr>
        <p:txBody>
          <a:bodyPr wrap="square" lIns="0" tIns="0" rIns="0" bIns="0" rtlCol="0" anchor="ctr"/>
          <a:lstStyle/>
          <a:p>
            <a:pPr indent="0" marL="0">
              <a:buNone/>
            </a:pPr>
            <a:r>
              <a:rPr lang="en-US" sz="900" dirty="0">
                <a:solidFill>
                  <a:srgbClr val="6B7280"/>
                </a:solidFill>
                <a:latin typeface="Calibri" pitchFamily="34" charset="0"/>
                <a:ea typeface="Calibri" pitchFamily="34" charset="-122"/>
                <a:cs typeface="Calibri" pitchFamily="34" charset="-120"/>
              </a:rPr>
              <a:t>Class 7 History | Ch. 7: The Gupta Era</a:t>
            </a:r>
            <a:endParaRPr lang="en-US" sz="900" dirty="0"/>
          </a:p>
        </p:txBody>
      </p:sp>
      <p:sp>
        <p:nvSpPr>
          <p:cNvPr id="6" name="Text 4"/>
          <p:cNvSpPr txBox="1"/>
          <p:nvPr/>
        </p:nvSpPr>
        <p:spPr>
          <a:xfrm>
            <a:off x="8138160" y="4800600"/>
            <a:ext cx="548640" cy="228600"/>
          </a:xfrm>
          <a:prstGeom prst="rect">
            <a:avLst/>
          </a:prstGeom>
          <a:noFill/>
          <a:ln/>
        </p:spPr>
        <p:txBody>
          <a:bodyPr wrap="square" lIns="0" tIns="0" rIns="0" bIns="0" rtlCol="0" anchor="ctr"/>
          <a:lstStyle/>
          <a:p>
            <a:pPr algn="r" indent="0" marL="0">
              <a:buNone/>
            </a:pPr>
            <a:r>
              <a:rPr lang="en-US" sz="900" dirty="0">
                <a:solidFill>
                  <a:srgbClr val="6B7280"/>
                </a:solidFill>
                <a:latin typeface="Calibri" pitchFamily="34" charset="0"/>
                <a:ea typeface="Calibri" pitchFamily="34" charset="-122"/>
                <a:cs typeface="Calibri" pitchFamily="34" charset="-120"/>
              </a:rPr>
              <a:t>14</a:t>
            </a:r>
            <a:endParaRPr lang="en-US" sz="900" dirty="0"/>
          </a:p>
        </p:txBody>
      </p:sp>
      <p:sp>
        <p:nvSpPr>
          <p:cNvPr id="8" name="Shape 5"/>
          <p:cNvSpPr/>
          <p:nvPr/>
        </p:nvSpPr>
        <p:spPr>
          <a:xfrm>
            <a:off x="1280160" y="1508760"/>
            <a:ext cx="6583680" cy="0"/>
          </a:xfrm>
          <a:prstGeom prst="line">
            <a:avLst/>
          </a:prstGeom>
          <a:noFill/>
          <a:ln w="38100">
            <a:solidFill>
              <a:srgbClr val="D9A441"/>
            </a:solidFill>
            <a:prstDash val="solid"/>
          </a:ln>
        </p:spPr>
      </p:sp>
      <p:sp>
        <p:nvSpPr>
          <p:cNvPr id="9" name="Shape 6"/>
          <p:cNvSpPr/>
          <p:nvPr/>
        </p:nvSpPr>
        <p:spPr>
          <a:xfrm>
            <a:off x="1005840" y="1234440"/>
            <a:ext cx="548640" cy="548640"/>
          </a:xfrm>
          <a:prstGeom prst="ellipse">
            <a:avLst/>
          </a:prstGeom>
          <a:solidFill>
            <a:srgbClr val="1F2A44"/>
          </a:solidFill>
          <a:ln w="25400">
            <a:solidFill>
              <a:srgbClr val="D9A441"/>
            </a:solidFill>
            <a:prstDash val="solid"/>
          </a:ln>
        </p:spPr>
      </p:sp>
      <p:sp>
        <p:nvSpPr>
          <p:cNvPr id="10" name="Text 7"/>
          <p:cNvSpPr txBox="1"/>
          <p:nvPr/>
        </p:nvSpPr>
        <p:spPr>
          <a:xfrm>
            <a:off x="1005840" y="1234440"/>
            <a:ext cx="548640" cy="548640"/>
          </a:xfrm>
          <a:prstGeom prst="rect">
            <a:avLst/>
          </a:prstGeom>
          <a:noFill/>
          <a:ln/>
        </p:spPr>
        <p:txBody>
          <a:bodyPr wrap="square" lIns="0" tIns="0" rIns="0" bIns="0" rtlCol="0" anchor="ctr"/>
          <a:lstStyle/>
          <a:p>
            <a:pPr algn="ctr" indent="0" marL="0">
              <a:buNone/>
            </a:pPr>
            <a:r>
              <a:rPr lang="en-US" sz="1600" b="1" dirty="0">
                <a:solidFill>
                  <a:srgbClr val="D9A441"/>
                </a:solidFill>
                <a:latin typeface="Cambria" pitchFamily="34" charset="0"/>
                <a:ea typeface="Cambria" pitchFamily="34" charset="-122"/>
                <a:cs typeface="Cambria" pitchFamily="34" charset="-120"/>
              </a:rPr>
              <a:t>1</a:t>
            </a:r>
            <a:endParaRPr lang="en-US" sz="1600" dirty="0"/>
          </a:p>
        </p:txBody>
      </p:sp>
      <p:sp>
        <p:nvSpPr>
          <p:cNvPr id="11" name="Text 8"/>
          <p:cNvSpPr txBox="1"/>
          <p:nvPr/>
        </p:nvSpPr>
        <p:spPr>
          <a:xfrm>
            <a:off x="530352" y="1920240"/>
            <a:ext cx="1499616" cy="914400"/>
          </a:xfrm>
          <a:prstGeom prst="rect">
            <a:avLst/>
          </a:prstGeom>
          <a:noFill/>
          <a:ln/>
        </p:spPr>
        <p:txBody>
          <a:bodyPr wrap="square" lIns="0" tIns="0" rIns="0" bIns="0" rtlCol="0" anchor="t"/>
          <a:lstStyle/>
          <a:p>
            <a:pPr algn="ctr" indent="0" marL="0">
              <a:buNone/>
            </a:pPr>
            <a:r>
              <a:rPr lang="en-US" sz="1150" dirty="0">
                <a:solidFill>
                  <a:srgbClr val="2B2B2B"/>
                </a:solidFill>
                <a:latin typeface="Calibri" pitchFamily="34" charset="0"/>
                <a:ea typeface="Calibri" pitchFamily="34" charset="-122"/>
                <a:cs typeface="Calibri" pitchFamily="34" charset="-120"/>
              </a:rPr>
              <a:t>Daughter of Chandragupta II</a:t>
            </a:r>
            <a:endParaRPr lang="en-US" sz="1150" dirty="0"/>
          </a:p>
        </p:txBody>
      </p:sp>
      <p:sp>
        <p:nvSpPr>
          <p:cNvPr id="12" name="Shape 9"/>
          <p:cNvSpPr/>
          <p:nvPr/>
        </p:nvSpPr>
        <p:spPr>
          <a:xfrm>
            <a:off x="2651760" y="1234440"/>
            <a:ext cx="548640" cy="548640"/>
          </a:xfrm>
          <a:prstGeom prst="ellipse">
            <a:avLst/>
          </a:prstGeom>
          <a:solidFill>
            <a:srgbClr val="1F2A44"/>
          </a:solidFill>
          <a:ln w="25400">
            <a:solidFill>
              <a:srgbClr val="D9A441"/>
            </a:solidFill>
            <a:prstDash val="solid"/>
          </a:ln>
        </p:spPr>
      </p:sp>
      <p:sp>
        <p:nvSpPr>
          <p:cNvPr id="13" name="Text 10"/>
          <p:cNvSpPr txBox="1"/>
          <p:nvPr/>
        </p:nvSpPr>
        <p:spPr>
          <a:xfrm>
            <a:off x="2651760" y="1234440"/>
            <a:ext cx="548640" cy="548640"/>
          </a:xfrm>
          <a:prstGeom prst="rect">
            <a:avLst/>
          </a:prstGeom>
          <a:noFill/>
          <a:ln/>
        </p:spPr>
        <p:txBody>
          <a:bodyPr wrap="square" lIns="0" tIns="0" rIns="0" bIns="0" rtlCol="0" anchor="ctr"/>
          <a:lstStyle/>
          <a:p>
            <a:pPr algn="ctr" indent="0" marL="0">
              <a:buNone/>
            </a:pPr>
            <a:r>
              <a:rPr lang="en-US" sz="1600" b="1" dirty="0">
                <a:solidFill>
                  <a:srgbClr val="D9A441"/>
                </a:solidFill>
                <a:latin typeface="Cambria" pitchFamily="34" charset="0"/>
                <a:ea typeface="Cambria" pitchFamily="34" charset="-122"/>
                <a:cs typeface="Cambria" pitchFamily="34" charset="-120"/>
              </a:rPr>
              <a:t>2</a:t>
            </a:r>
            <a:endParaRPr lang="en-US" sz="1600" dirty="0"/>
          </a:p>
        </p:txBody>
      </p:sp>
      <p:sp>
        <p:nvSpPr>
          <p:cNvPr id="14" name="Text 11"/>
          <p:cNvSpPr txBox="1"/>
          <p:nvPr/>
        </p:nvSpPr>
        <p:spPr>
          <a:xfrm>
            <a:off x="2176272" y="1920240"/>
            <a:ext cx="1499616" cy="914400"/>
          </a:xfrm>
          <a:prstGeom prst="rect">
            <a:avLst/>
          </a:prstGeom>
          <a:noFill/>
          <a:ln/>
        </p:spPr>
        <p:txBody>
          <a:bodyPr wrap="square" lIns="0" tIns="0" rIns="0" bIns="0" rtlCol="0" anchor="t"/>
          <a:lstStyle/>
          <a:p>
            <a:pPr algn="ctr" indent="0" marL="0">
              <a:buNone/>
            </a:pPr>
            <a:r>
              <a:rPr lang="en-US" sz="1150" dirty="0">
                <a:solidFill>
                  <a:srgbClr val="2B2B2B"/>
                </a:solidFill>
                <a:latin typeface="Calibri" pitchFamily="34" charset="0"/>
                <a:ea typeface="Calibri" pitchFamily="34" charset="-122"/>
                <a:cs typeface="Calibri" pitchFamily="34" charset="-120"/>
              </a:rPr>
              <a:t>Married a Vākāṭaka prince</a:t>
            </a:r>
            <a:endParaRPr lang="en-US" sz="1150" dirty="0"/>
          </a:p>
        </p:txBody>
      </p:sp>
      <p:sp>
        <p:nvSpPr>
          <p:cNvPr id="15" name="Shape 12"/>
          <p:cNvSpPr/>
          <p:nvPr/>
        </p:nvSpPr>
        <p:spPr>
          <a:xfrm>
            <a:off x="4297680" y="1234440"/>
            <a:ext cx="548640" cy="548640"/>
          </a:xfrm>
          <a:prstGeom prst="ellipse">
            <a:avLst/>
          </a:prstGeom>
          <a:solidFill>
            <a:srgbClr val="1F2A44"/>
          </a:solidFill>
          <a:ln w="25400">
            <a:solidFill>
              <a:srgbClr val="D9A441"/>
            </a:solidFill>
            <a:prstDash val="solid"/>
          </a:ln>
        </p:spPr>
      </p:sp>
      <p:sp>
        <p:nvSpPr>
          <p:cNvPr id="16" name="Text 13"/>
          <p:cNvSpPr txBox="1"/>
          <p:nvPr/>
        </p:nvSpPr>
        <p:spPr>
          <a:xfrm>
            <a:off x="4297680" y="1234440"/>
            <a:ext cx="548640" cy="548640"/>
          </a:xfrm>
          <a:prstGeom prst="rect">
            <a:avLst/>
          </a:prstGeom>
          <a:noFill/>
          <a:ln/>
        </p:spPr>
        <p:txBody>
          <a:bodyPr wrap="square" lIns="0" tIns="0" rIns="0" bIns="0" rtlCol="0" anchor="ctr"/>
          <a:lstStyle/>
          <a:p>
            <a:pPr algn="ctr" indent="0" marL="0">
              <a:buNone/>
            </a:pPr>
            <a:r>
              <a:rPr lang="en-US" sz="1600" b="1" dirty="0">
                <a:solidFill>
                  <a:srgbClr val="D9A441"/>
                </a:solidFill>
                <a:latin typeface="Cambria" pitchFamily="34" charset="0"/>
                <a:ea typeface="Cambria" pitchFamily="34" charset="-122"/>
                <a:cs typeface="Cambria" pitchFamily="34" charset="-120"/>
              </a:rPr>
              <a:t>3</a:t>
            </a:r>
            <a:endParaRPr lang="en-US" sz="1600" dirty="0"/>
          </a:p>
        </p:txBody>
      </p:sp>
      <p:sp>
        <p:nvSpPr>
          <p:cNvPr id="17" name="Text 14"/>
          <p:cNvSpPr txBox="1"/>
          <p:nvPr/>
        </p:nvSpPr>
        <p:spPr>
          <a:xfrm>
            <a:off x="3822192" y="1920240"/>
            <a:ext cx="1499616" cy="914400"/>
          </a:xfrm>
          <a:prstGeom prst="rect">
            <a:avLst/>
          </a:prstGeom>
          <a:noFill/>
          <a:ln/>
        </p:spPr>
        <p:txBody>
          <a:bodyPr wrap="square" lIns="0" tIns="0" rIns="0" bIns="0" rtlCol="0" anchor="t"/>
          <a:lstStyle/>
          <a:p>
            <a:pPr algn="ctr" indent="0" marL="0">
              <a:buNone/>
            </a:pPr>
            <a:r>
              <a:rPr lang="en-US" sz="1150" dirty="0">
                <a:solidFill>
                  <a:srgbClr val="2B2B2B"/>
                </a:solidFill>
                <a:latin typeface="Calibri" pitchFamily="34" charset="0"/>
                <a:ea typeface="Calibri" pitchFamily="34" charset="-122"/>
                <a:cs typeface="Calibri" pitchFamily="34" charset="-120"/>
              </a:rPr>
              <a:t>Prince dies early; she becomes regent</a:t>
            </a:r>
            <a:endParaRPr lang="en-US" sz="1150" dirty="0"/>
          </a:p>
        </p:txBody>
      </p:sp>
      <p:sp>
        <p:nvSpPr>
          <p:cNvPr id="18" name="Shape 15"/>
          <p:cNvSpPr/>
          <p:nvPr/>
        </p:nvSpPr>
        <p:spPr>
          <a:xfrm>
            <a:off x="5943600" y="1234440"/>
            <a:ext cx="548640" cy="548640"/>
          </a:xfrm>
          <a:prstGeom prst="ellipse">
            <a:avLst/>
          </a:prstGeom>
          <a:solidFill>
            <a:srgbClr val="1F2A44"/>
          </a:solidFill>
          <a:ln w="25400">
            <a:solidFill>
              <a:srgbClr val="D9A441"/>
            </a:solidFill>
            <a:prstDash val="solid"/>
          </a:ln>
        </p:spPr>
      </p:sp>
      <p:sp>
        <p:nvSpPr>
          <p:cNvPr id="19" name="Text 16"/>
          <p:cNvSpPr txBox="1"/>
          <p:nvPr/>
        </p:nvSpPr>
        <p:spPr>
          <a:xfrm>
            <a:off x="5943600" y="1234440"/>
            <a:ext cx="548640" cy="548640"/>
          </a:xfrm>
          <a:prstGeom prst="rect">
            <a:avLst/>
          </a:prstGeom>
          <a:noFill/>
          <a:ln/>
        </p:spPr>
        <p:txBody>
          <a:bodyPr wrap="square" lIns="0" tIns="0" rIns="0" bIns="0" rtlCol="0" anchor="ctr"/>
          <a:lstStyle/>
          <a:p>
            <a:pPr algn="ctr" indent="0" marL="0">
              <a:buNone/>
            </a:pPr>
            <a:r>
              <a:rPr lang="en-US" sz="1600" b="1" dirty="0">
                <a:solidFill>
                  <a:srgbClr val="D9A441"/>
                </a:solidFill>
                <a:latin typeface="Cambria" pitchFamily="34" charset="0"/>
                <a:ea typeface="Cambria" pitchFamily="34" charset="-122"/>
                <a:cs typeface="Cambria" pitchFamily="34" charset="-120"/>
              </a:rPr>
              <a:t>4</a:t>
            </a:r>
            <a:endParaRPr lang="en-US" sz="1600" dirty="0"/>
          </a:p>
        </p:txBody>
      </p:sp>
      <p:sp>
        <p:nvSpPr>
          <p:cNvPr id="20" name="Text 17"/>
          <p:cNvSpPr txBox="1"/>
          <p:nvPr/>
        </p:nvSpPr>
        <p:spPr>
          <a:xfrm>
            <a:off x="5468112" y="1920240"/>
            <a:ext cx="1499616" cy="914400"/>
          </a:xfrm>
          <a:prstGeom prst="rect">
            <a:avLst/>
          </a:prstGeom>
          <a:noFill/>
          <a:ln/>
        </p:spPr>
        <p:txBody>
          <a:bodyPr wrap="square" lIns="0" tIns="0" rIns="0" bIns="0" rtlCol="0" anchor="t"/>
          <a:lstStyle/>
          <a:p>
            <a:pPr algn="ctr" indent="0" marL="0">
              <a:buNone/>
            </a:pPr>
            <a:r>
              <a:rPr lang="en-US" sz="1150" dirty="0">
                <a:solidFill>
                  <a:srgbClr val="2B2B2B"/>
                </a:solidFill>
                <a:latin typeface="Calibri" pitchFamily="34" charset="0"/>
                <a:ea typeface="Calibri" pitchFamily="34" charset="-122"/>
                <a:cs typeface="Calibri" pitchFamily="34" charset="-120"/>
              </a:rPr>
              <a:t>Keeps Gupta-Vākāṭaka ties strong; 'mother of two kings'</a:t>
            </a:r>
            <a:endParaRPr lang="en-US" sz="1150" dirty="0"/>
          </a:p>
        </p:txBody>
      </p:sp>
      <p:sp>
        <p:nvSpPr>
          <p:cNvPr id="21" name="Shape 18"/>
          <p:cNvSpPr/>
          <p:nvPr/>
        </p:nvSpPr>
        <p:spPr>
          <a:xfrm>
            <a:off x="7589520" y="1234440"/>
            <a:ext cx="548640" cy="548640"/>
          </a:xfrm>
          <a:prstGeom prst="ellipse">
            <a:avLst/>
          </a:prstGeom>
          <a:solidFill>
            <a:srgbClr val="1F2A44"/>
          </a:solidFill>
          <a:ln w="25400">
            <a:solidFill>
              <a:srgbClr val="D9A441"/>
            </a:solidFill>
            <a:prstDash val="solid"/>
          </a:ln>
        </p:spPr>
      </p:sp>
      <p:sp>
        <p:nvSpPr>
          <p:cNvPr id="22" name="Text 19"/>
          <p:cNvSpPr txBox="1"/>
          <p:nvPr/>
        </p:nvSpPr>
        <p:spPr>
          <a:xfrm>
            <a:off x="7589520" y="1234440"/>
            <a:ext cx="548640" cy="548640"/>
          </a:xfrm>
          <a:prstGeom prst="rect">
            <a:avLst/>
          </a:prstGeom>
          <a:noFill/>
          <a:ln/>
        </p:spPr>
        <p:txBody>
          <a:bodyPr wrap="square" lIns="0" tIns="0" rIns="0" bIns="0" rtlCol="0" anchor="ctr"/>
          <a:lstStyle/>
          <a:p>
            <a:pPr algn="ctr" indent="0" marL="0">
              <a:buNone/>
            </a:pPr>
            <a:r>
              <a:rPr lang="en-US" sz="1600" b="1" dirty="0">
                <a:solidFill>
                  <a:srgbClr val="D9A441"/>
                </a:solidFill>
                <a:latin typeface="Cambria" pitchFamily="34" charset="0"/>
                <a:ea typeface="Cambria" pitchFamily="34" charset="-122"/>
                <a:cs typeface="Cambria" pitchFamily="34" charset="-120"/>
              </a:rPr>
              <a:t>5</a:t>
            </a:r>
            <a:endParaRPr lang="en-US" sz="1600" dirty="0"/>
          </a:p>
        </p:txBody>
      </p:sp>
      <p:sp>
        <p:nvSpPr>
          <p:cNvPr id="23" name="Text 20"/>
          <p:cNvSpPr txBox="1"/>
          <p:nvPr/>
        </p:nvSpPr>
        <p:spPr>
          <a:xfrm>
            <a:off x="7114032" y="1920240"/>
            <a:ext cx="1499616" cy="914400"/>
          </a:xfrm>
          <a:prstGeom prst="rect">
            <a:avLst/>
          </a:prstGeom>
          <a:noFill/>
          <a:ln/>
        </p:spPr>
        <p:txBody>
          <a:bodyPr wrap="square" lIns="0" tIns="0" rIns="0" bIns="0" rtlCol="0" anchor="t"/>
          <a:lstStyle/>
          <a:p>
            <a:pPr algn="ctr" indent="0" marL="0">
              <a:buNone/>
            </a:pPr>
            <a:r>
              <a:rPr lang="en-US" sz="1150" dirty="0">
                <a:solidFill>
                  <a:srgbClr val="2B2B2B"/>
                </a:solidFill>
                <a:latin typeface="Calibri" pitchFamily="34" charset="0"/>
                <a:ea typeface="Calibri" pitchFamily="34" charset="-122"/>
                <a:cs typeface="Calibri" pitchFamily="34" charset="-120"/>
              </a:rPr>
              <a:t>Builds seven Viṣhṇu temples, incl. Ramagiri (Ramtek)</a:t>
            </a:r>
            <a:endParaRPr lang="en-US" sz="1150" dirty="0"/>
          </a:p>
        </p:txBody>
      </p:sp>
      <p:sp>
        <p:nvSpPr>
          <p:cNvPr id="24" name="Shape 21"/>
          <p:cNvSpPr/>
          <p:nvPr/>
        </p:nvSpPr>
        <p:spPr>
          <a:xfrm>
            <a:off x="457200" y="3063240"/>
            <a:ext cx="4023360" cy="1508760"/>
          </a:xfrm>
          <a:prstGeom prst="roundRect">
            <a:avLst>
              <a:gd name="adj" fmla="val 4848"/>
            </a:avLst>
          </a:prstGeom>
          <a:solidFill>
            <a:srgbClr val="FBF1D9"/>
          </a:solidFill>
          <a:ln w="12700">
            <a:solidFill>
              <a:srgbClr val="FBF1D9"/>
            </a:solidFill>
            <a:prstDash val="solid"/>
          </a:ln>
        </p:spPr>
      </p:sp>
      <p:sp>
        <p:nvSpPr>
          <p:cNvPr id="25" name="Text 22"/>
          <p:cNvSpPr txBox="1"/>
          <p:nvPr/>
        </p:nvSpPr>
        <p:spPr>
          <a:xfrm>
            <a:off x="640080" y="3154680"/>
            <a:ext cx="3657600" cy="320040"/>
          </a:xfrm>
          <a:prstGeom prst="rect">
            <a:avLst/>
          </a:prstGeom>
          <a:noFill/>
          <a:ln/>
        </p:spPr>
        <p:txBody>
          <a:bodyPr wrap="square" lIns="0" tIns="0" rIns="0" bIns="0" rtlCol="0" anchor="t"/>
          <a:lstStyle/>
          <a:p>
            <a:pPr indent="0" marL="0">
              <a:buNone/>
            </a:pPr>
            <a:r>
              <a:rPr lang="en-US" sz="1400" b="1" dirty="0">
                <a:solidFill>
                  <a:srgbClr val="B5533C"/>
                </a:solidFill>
                <a:latin typeface="Calibri" pitchFamily="34" charset="0"/>
                <a:ea typeface="Calibri" pitchFamily="34" charset="-122"/>
                <a:cs typeface="Calibri" pitchFamily="34" charset="-120"/>
              </a:rPr>
              <a:t>Regent ruler</a:t>
            </a:r>
            <a:endParaRPr lang="en-US" sz="1400" dirty="0"/>
          </a:p>
        </p:txBody>
      </p:sp>
      <p:sp>
        <p:nvSpPr>
          <p:cNvPr id="26" name="Text 23"/>
          <p:cNvSpPr txBox="1"/>
          <p:nvPr/>
        </p:nvSpPr>
        <p:spPr>
          <a:xfrm>
            <a:off x="640080" y="3520440"/>
            <a:ext cx="3657600" cy="1005840"/>
          </a:xfrm>
          <a:prstGeom prst="rect">
            <a:avLst/>
          </a:prstGeom>
          <a:noFill/>
          <a:ln/>
        </p:spPr>
        <p:txBody>
          <a:bodyPr wrap="square" lIns="0" tIns="0" rIns="0" bIns="0" rtlCol="0" anchor="t"/>
          <a:lstStyle/>
          <a:p>
            <a:pPr indent="0" marL="0">
              <a:buNone/>
            </a:pPr>
            <a:r>
              <a:rPr lang="en-US" sz="1250" dirty="0">
                <a:solidFill>
                  <a:srgbClr val="2B2B2B"/>
                </a:solidFill>
                <a:latin typeface="Calibri" pitchFamily="34" charset="0"/>
                <a:ea typeface="Calibri" pitchFamily="34" charset="-122"/>
                <a:cs typeface="Calibri" pitchFamily="34" charset="-120"/>
              </a:rPr>
              <a:t>A regent governs a kingdom temporarily for a monarch who is unable to do so, until they can.</a:t>
            </a:r>
            <a:endParaRPr lang="en-US" sz="1250" dirty="0"/>
          </a:p>
        </p:txBody>
      </p:sp>
      <p:sp>
        <p:nvSpPr>
          <p:cNvPr id="27" name="Shape 24"/>
          <p:cNvSpPr/>
          <p:nvPr/>
        </p:nvSpPr>
        <p:spPr>
          <a:xfrm>
            <a:off x="4663440" y="3063240"/>
            <a:ext cx="4023360" cy="1508760"/>
          </a:xfrm>
          <a:prstGeom prst="roundRect">
            <a:avLst>
              <a:gd name="adj" fmla="val 4848"/>
            </a:avLst>
          </a:prstGeom>
          <a:solidFill>
            <a:srgbClr val="EEF1F7"/>
          </a:solidFill>
          <a:ln w="12700">
            <a:solidFill>
              <a:srgbClr val="EEF1F7"/>
            </a:solidFill>
            <a:prstDash val="solid"/>
          </a:ln>
        </p:spPr>
      </p:sp>
      <p:sp>
        <p:nvSpPr>
          <p:cNvPr id="28" name="Text 25"/>
          <p:cNvSpPr txBox="1"/>
          <p:nvPr/>
        </p:nvSpPr>
        <p:spPr>
          <a:xfrm>
            <a:off x="4846320" y="3154680"/>
            <a:ext cx="3657600" cy="320040"/>
          </a:xfrm>
          <a:prstGeom prst="rect">
            <a:avLst/>
          </a:prstGeom>
          <a:noFill/>
          <a:ln/>
        </p:spPr>
        <p:txBody>
          <a:bodyPr wrap="square" lIns="0" tIns="0" rIns="0" bIns="0" rtlCol="0" anchor="t"/>
          <a:lstStyle/>
          <a:p>
            <a:pPr indent="0" marL="0">
              <a:buNone/>
            </a:pPr>
            <a:r>
              <a:rPr lang="en-US" sz="1400" b="1" dirty="0">
                <a:solidFill>
                  <a:srgbClr val="1F2A44"/>
                </a:solidFill>
                <a:latin typeface="Calibri" pitchFamily="34" charset="0"/>
                <a:ea typeface="Calibri" pitchFamily="34" charset="-122"/>
                <a:cs typeface="Calibri" pitchFamily="34" charset="-120"/>
              </a:rPr>
              <a:t>Observe and infer (Fig. 7.10)</a:t>
            </a:r>
            <a:endParaRPr lang="en-US" sz="1400" dirty="0"/>
          </a:p>
        </p:txBody>
      </p:sp>
      <p:sp>
        <p:nvSpPr>
          <p:cNvPr id="29" name="Text 26"/>
          <p:cNvSpPr txBox="1"/>
          <p:nvPr/>
        </p:nvSpPr>
        <p:spPr>
          <a:xfrm>
            <a:off x="4846320" y="3520440"/>
            <a:ext cx="3657600" cy="1005840"/>
          </a:xfrm>
          <a:prstGeom prst="rect">
            <a:avLst/>
          </a:prstGeom>
          <a:noFill/>
          <a:ln/>
        </p:spPr>
        <p:txBody>
          <a:bodyPr wrap="square" lIns="0" tIns="0" rIns="0" bIns="0" rtlCol="0" anchor="t"/>
          <a:lstStyle/>
          <a:p>
            <a:pPr indent="0" marL="0">
              <a:buNone/>
            </a:pPr>
            <a:r>
              <a:rPr lang="en-US" sz="1250" dirty="0">
                <a:solidFill>
                  <a:srgbClr val="2B2B2B"/>
                </a:solidFill>
                <a:latin typeface="Calibri" pitchFamily="34" charset="0"/>
                <a:ea typeface="Calibri" pitchFamily="34" charset="-122"/>
                <a:cs typeface="Calibri" pitchFamily="34" charset="-120"/>
              </a:rPr>
              <a:t>Look at her attire, posture, the people around her and the court setting. What do they suggest about her role and the times?</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675120" cy="640080"/>
          </a:xfrm>
          <a:prstGeom prst="rect">
            <a:avLst/>
          </a:prstGeom>
          <a:noFill/>
          <a:ln/>
        </p:spPr>
        <p:txBody>
          <a:bodyPr wrap="square" lIns="0" tIns="0" rIns="0" bIns="0" rtlCol="0" anchor="ctr"/>
          <a:lstStyle/>
          <a:p>
            <a:pPr indent="0" marL="0">
              <a:buNone/>
            </a:pPr>
            <a:r>
              <a:rPr lang="en-US" sz="2600" b="1" dirty="0">
                <a:solidFill>
                  <a:srgbClr val="1F2A44"/>
                </a:solidFill>
                <a:latin typeface="Cambria" pitchFamily="34" charset="0"/>
                <a:ea typeface="Cambria" pitchFamily="34" charset="-122"/>
                <a:cs typeface="Cambria" pitchFamily="34" charset="-120"/>
              </a:rPr>
              <a:t>Revenue and Thriving Trade</a:t>
            </a:r>
            <a:endParaRPr lang="en-US" sz="2600" dirty="0"/>
          </a:p>
        </p:txBody>
      </p:sp>
      <p:sp>
        <p:nvSpPr>
          <p:cNvPr id="3" name="Shape 1"/>
          <p:cNvSpPr/>
          <p:nvPr/>
        </p:nvSpPr>
        <p:spPr>
          <a:xfrm>
            <a:off x="7223760" y="411480"/>
            <a:ext cx="1463040" cy="292608"/>
          </a:xfrm>
          <a:prstGeom prst="roundRect">
            <a:avLst>
              <a:gd name="adj" fmla="val 31250"/>
            </a:avLst>
          </a:prstGeom>
          <a:solidFill>
            <a:srgbClr val="FBF1D9"/>
          </a:solidFill>
          <a:ln w="12700">
            <a:solidFill>
              <a:srgbClr val="FBF1D9"/>
            </a:solidFill>
            <a:prstDash val="solid"/>
          </a:ln>
        </p:spPr>
      </p:sp>
      <p:sp>
        <p:nvSpPr>
          <p:cNvPr id="4" name="Text 2"/>
          <p:cNvSpPr txBox="1"/>
          <p:nvPr/>
        </p:nvSpPr>
        <p:spPr>
          <a:xfrm>
            <a:off x="7223760" y="411480"/>
            <a:ext cx="1463040" cy="292608"/>
          </a:xfrm>
          <a:prstGeom prst="rect">
            <a:avLst/>
          </a:prstGeom>
          <a:noFill/>
          <a:ln/>
        </p:spPr>
        <p:txBody>
          <a:bodyPr wrap="square" lIns="0" tIns="0" rIns="0" bIns="0" rtlCol="0" anchor="ctr"/>
          <a:lstStyle/>
          <a:p>
            <a:pPr algn="ctr" indent="0" marL="0">
              <a:buNone/>
            </a:pPr>
            <a:r>
              <a:rPr lang="en-US" sz="1000" b="1" dirty="0">
                <a:solidFill>
                  <a:srgbClr val="B5533C"/>
                </a:solidFill>
                <a:latin typeface="Calibri" pitchFamily="34" charset="0"/>
                <a:ea typeface="Calibri" pitchFamily="34" charset="-122"/>
                <a:cs typeface="Calibri" pitchFamily="34" charset="-120"/>
              </a:rPr>
              <a:t>ECONOMICS LINK</a:t>
            </a:r>
            <a:endParaRPr lang="en-US" sz="1000" dirty="0"/>
          </a:p>
        </p:txBody>
      </p:sp>
      <p:sp>
        <p:nvSpPr>
          <p:cNvPr id="5" name="Text 3"/>
          <p:cNvSpPr txBox="1"/>
          <p:nvPr/>
        </p:nvSpPr>
        <p:spPr>
          <a:xfrm>
            <a:off x="457200" y="4800600"/>
            <a:ext cx="5486400" cy="228600"/>
          </a:xfrm>
          <a:prstGeom prst="rect">
            <a:avLst/>
          </a:prstGeom>
          <a:noFill/>
          <a:ln/>
        </p:spPr>
        <p:txBody>
          <a:bodyPr wrap="square" lIns="0" tIns="0" rIns="0" bIns="0" rtlCol="0" anchor="ctr"/>
          <a:lstStyle/>
          <a:p>
            <a:pPr indent="0" marL="0">
              <a:buNone/>
            </a:pPr>
            <a:r>
              <a:rPr lang="en-US" sz="900" dirty="0">
                <a:solidFill>
                  <a:srgbClr val="6B7280"/>
                </a:solidFill>
                <a:latin typeface="Calibri" pitchFamily="34" charset="0"/>
                <a:ea typeface="Calibri" pitchFamily="34" charset="-122"/>
                <a:cs typeface="Calibri" pitchFamily="34" charset="-120"/>
              </a:rPr>
              <a:t>Class 7 History | Ch. 7: The Gupta Era</a:t>
            </a:r>
            <a:endParaRPr lang="en-US" sz="900" dirty="0"/>
          </a:p>
        </p:txBody>
      </p:sp>
      <p:sp>
        <p:nvSpPr>
          <p:cNvPr id="6" name="Text 4"/>
          <p:cNvSpPr txBox="1"/>
          <p:nvPr/>
        </p:nvSpPr>
        <p:spPr>
          <a:xfrm>
            <a:off x="8138160" y="4800600"/>
            <a:ext cx="548640" cy="228600"/>
          </a:xfrm>
          <a:prstGeom prst="rect">
            <a:avLst/>
          </a:prstGeom>
          <a:noFill/>
          <a:ln/>
        </p:spPr>
        <p:txBody>
          <a:bodyPr wrap="square" lIns="0" tIns="0" rIns="0" bIns="0" rtlCol="0" anchor="ctr"/>
          <a:lstStyle/>
          <a:p>
            <a:pPr algn="r" indent="0" marL="0">
              <a:buNone/>
            </a:pPr>
            <a:r>
              <a:rPr lang="en-US" sz="900" dirty="0">
                <a:solidFill>
                  <a:srgbClr val="6B7280"/>
                </a:solidFill>
                <a:latin typeface="Calibri" pitchFamily="34" charset="0"/>
                <a:ea typeface="Calibri" pitchFamily="34" charset="-122"/>
                <a:cs typeface="Calibri" pitchFamily="34" charset="-120"/>
              </a:rPr>
              <a:t>15</a:t>
            </a:r>
            <a:endParaRPr lang="en-US" sz="900" dirty="0"/>
          </a:p>
        </p:txBody>
      </p:sp>
      <p:sp>
        <p:nvSpPr>
          <p:cNvPr id="8" name="Shape 5"/>
          <p:cNvSpPr/>
          <p:nvPr/>
        </p:nvSpPr>
        <p:spPr>
          <a:xfrm>
            <a:off x="457200" y="1097280"/>
            <a:ext cx="4023360" cy="3474720"/>
          </a:xfrm>
          <a:prstGeom prst="roundRect">
            <a:avLst>
              <a:gd name="adj" fmla="val 2105"/>
            </a:avLst>
          </a:prstGeom>
          <a:solidFill>
            <a:srgbClr val="EEF1F7"/>
          </a:solidFill>
          <a:ln w="12700">
            <a:solidFill>
              <a:srgbClr val="EEF1F7"/>
            </a:solidFill>
            <a:prstDash val="solid"/>
          </a:ln>
        </p:spPr>
      </p:sp>
      <p:sp>
        <p:nvSpPr>
          <p:cNvPr id="9" name="Shape 6"/>
          <p:cNvSpPr/>
          <p:nvPr/>
        </p:nvSpPr>
        <p:spPr>
          <a:xfrm>
            <a:off x="640080" y="1234440"/>
            <a:ext cx="548640" cy="548640"/>
          </a:xfrm>
          <a:prstGeom prst="ellipse">
            <a:avLst/>
          </a:prstGeom>
          <a:solidFill>
            <a:srgbClr val="1F2A44"/>
          </a:solidFill>
          <a:ln w="12700">
            <a:solidFill>
              <a:srgbClr val="1F2A44"/>
            </a:solidFill>
            <a:prstDash val="solid"/>
          </a:ln>
        </p:spPr>
      </p:sp>
      <p:pic>
        <p:nvPicPr>
          <p:cNvPr id="10" name="Image 0" descr="preencoded.png">    </p:cNvPr>
          <p:cNvPicPr>
            <a:picLocks noChangeAspect="1"/>
          </p:cNvPicPr>
          <p:nvPr/>
        </p:nvPicPr>
        <p:blipFill>
          <a:blip r:embed="rId1"/>
          <a:stretch>
            <a:fillRect/>
          </a:stretch>
        </p:blipFill>
        <p:spPr>
          <a:xfrm>
            <a:off x="777240" y="1371600"/>
            <a:ext cx="274320" cy="274320"/>
          </a:xfrm>
          <a:prstGeom prst="rect">
            <a:avLst/>
          </a:prstGeom>
        </p:spPr>
      </p:pic>
      <p:sp>
        <p:nvSpPr>
          <p:cNvPr id="11" name="Text 7"/>
          <p:cNvSpPr txBox="1"/>
          <p:nvPr/>
        </p:nvSpPr>
        <p:spPr>
          <a:xfrm>
            <a:off x="1325880" y="1280160"/>
            <a:ext cx="3017520" cy="457200"/>
          </a:xfrm>
          <a:prstGeom prst="rect">
            <a:avLst/>
          </a:prstGeom>
          <a:noFill/>
          <a:ln/>
        </p:spPr>
        <p:txBody>
          <a:bodyPr wrap="square" lIns="0" tIns="0" rIns="0" bIns="0" rtlCol="0" anchor="ctr"/>
          <a:lstStyle/>
          <a:p>
            <a:pPr indent="0" marL="0">
              <a:buNone/>
            </a:pPr>
            <a:r>
              <a:rPr lang="en-US" sz="1500" b="1" dirty="0">
                <a:solidFill>
                  <a:srgbClr val="1F2A44"/>
                </a:solidFill>
                <a:latin typeface="Calibri" pitchFamily="34" charset="0"/>
                <a:ea typeface="Calibri" pitchFamily="34" charset="-122"/>
                <a:cs typeface="Calibri" pitchFamily="34" charset="-120"/>
              </a:rPr>
              <a:t>Where money came from</a:t>
            </a:r>
            <a:endParaRPr lang="en-US" sz="1500" dirty="0"/>
          </a:p>
        </p:txBody>
      </p:sp>
      <p:sp>
        <p:nvSpPr>
          <p:cNvPr id="12" name="Text 8"/>
          <p:cNvSpPr txBox="1"/>
          <p:nvPr/>
        </p:nvSpPr>
        <p:spPr>
          <a:xfrm>
            <a:off x="640080" y="1920240"/>
            <a:ext cx="3657600" cy="822960"/>
          </a:xfrm>
          <a:prstGeom prst="rect">
            <a:avLst/>
          </a:prstGeom>
          <a:noFill/>
          <a:ln/>
        </p:spPr>
        <p:txBody>
          <a:bodyPr wrap="square" lIns="0" tIns="0" rIns="0" bIns="0" rtlCol="0" anchor="t"/>
          <a:lstStyle/>
          <a:p>
            <a:pPr marL="342900" indent="-342900">
              <a:spcAft>
                <a:spcPts val="500"/>
              </a:spcAft>
              <a:buSzPct val="100000"/>
              <a:buChar char="•"/>
            </a:pPr>
            <a:r>
              <a:rPr lang="en-US" sz="1250" dirty="0">
                <a:solidFill>
                  <a:srgbClr val="2B2B2B"/>
                </a:solidFill>
                <a:latin typeface="Calibri" pitchFamily="34" charset="0"/>
                <a:ea typeface="Calibri" pitchFamily="34" charset="-122"/>
                <a:cs typeface="Calibri" pitchFamily="34" charset="-120"/>
              </a:rPr>
              <a:t>Primary source: land tax</a:t>
            </a:r>
            <a:endParaRPr lang="en-US" sz="1250" dirty="0"/>
          </a:p>
          <a:p>
            <a:pPr marL="342900" indent="-342900">
              <a:spcAft>
                <a:spcPts val="500"/>
              </a:spcAft>
              <a:buSzPct val="100000"/>
              <a:buChar char="•"/>
            </a:pPr>
            <a:r>
              <a:rPr lang="en-US" sz="1250" dirty="0">
                <a:solidFill>
                  <a:srgbClr val="2B2B2B"/>
                </a:solidFill>
                <a:latin typeface="Calibri" pitchFamily="34" charset="0"/>
                <a:ea typeface="Calibri" pitchFamily="34" charset="-122"/>
                <a:cs typeface="Calibri" pitchFamily="34" charset="-120"/>
              </a:rPr>
              <a:t>Also fines, taxes on mines, irrigation, trade and crafts</a:t>
            </a:r>
            <a:endParaRPr lang="en-US" sz="1250" dirty="0"/>
          </a:p>
        </p:txBody>
      </p:sp>
      <p:sp>
        <p:nvSpPr>
          <p:cNvPr id="13" name="Text 9"/>
          <p:cNvSpPr txBox="1"/>
          <p:nvPr/>
        </p:nvSpPr>
        <p:spPr>
          <a:xfrm>
            <a:off x="640080" y="2788920"/>
            <a:ext cx="3657600" cy="320040"/>
          </a:xfrm>
          <a:prstGeom prst="rect">
            <a:avLst/>
          </a:prstGeom>
          <a:noFill/>
          <a:ln/>
        </p:spPr>
        <p:txBody>
          <a:bodyPr wrap="square" lIns="0" tIns="0" rIns="0" bIns="0" rtlCol="0" anchor="t"/>
          <a:lstStyle/>
          <a:p>
            <a:pPr indent="0" marL="0">
              <a:buNone/>
            </a:pPr>
            <a:r>
              <a:rPr lang="en-US" sz="1400" b="1" dirty="0">
                <a:solidFill>
                  <a:srgbClr val="B5533C"/>
                </a:solidFill>
                <a:latin typeface="Calibri" pitchFamily="34" charset="0"/>
                <a:ea typeface="Calibri" pitchFamily="34" charset="-122"/>
                <a:cs typeface="Calibri" pitchFamily="34" charset="-120"/>
              </a:rPr>
              <a:t>Where it was spent</a:t>
            </a:r>
            <a:endParaRPr lang="en-US" sz="1400" dirty="0"/>
          </a:p>
        </p:txBody>
      </p:sp>
      <p:sp>
        <p:nvSpPr>
          <p:cNvPr id="14" name="Text 10"/>
          <p:cNvSpPr txBox="1"/>
          <p:nvPr/>
        </p:nvSpPr>
        <p:spPr>
          <a:xfrm>
            <a:off x="640080" y="3108960"/>
            <a:ext cx="3657600" cy="1371600"/>
          </a:xfrm>
          <a:prstGeom prst="rect">
            <a:avLst/>
          </a:prstGeom>
          <a:noFill/>
          <a:ln/>
        </p:spPr>
        <p:txBody>
          <a:bodyPr wrap="square" lIns="0" tIns="0" rIns="0" bIns="0" rtlCol="0" anchor="t"/>
          <a:lstStyle/>
          <a:p>
            <a:pPr marL="342900" indent="-342900">
              <a:spcAft>
                <a:spcPts val="500"/>
              </a:spcAft>
              <a:buSzPct val="100000"/>
              <a:buChar char="•"/>
            </a:pPr>
            <a:r>
              <a:rPr lang="en-US" sz="1250" dirty="0">
                <a:solidFill>
                  <a:srgbClr val="2B2B2B"/>
                </a:solidFill>
                <a:latin typeface="Calibri" pitchFamily="34" charset="0"/>
                <a:ea typeface="Calibri" pitchFamily="34" charset="-122"/>
                <a:cs typeface="Calibri" pitchFamily="34" charset="-120"/>
              </a:rPr>
              <a:t>Administration and the army</a:t>
            </a:r>
            <a:endParaRPr lang="en-US" sz="1250" dirty="0"/>
          </a:p>
          <a:p>
            <a:pPr marL="342900" indent="-342900">
              <a:spcAft>
                <a:spcPts val="500"/>
              </a:spcAft>
              <a:buSzPct val="100000"/>
              <a:buChar char="•"/>
            </a:pPr>
            <a:r>
              <a:rPr lang="en-US" sz="1250" dirty="0">
                <a:solidFill>
                  <a:srgbClr val="2B2B2B"/>
                </a:solidFill>
                <a:latin typeface="Calibri" pitchFamily="34" charset="0"/>
                <a:ea typeface="Calibri" pitchFamily="34" charset="-122"/>
                <a:cs typeface="Calibri" pitchFamily="34" charset="-120"/>
              </a:rPr>
              <a:t>Temples and infrastructure</a:t>
            </a:r>
            <a:endParaRPr lang="en-US" sz="1250" dirty="0"/>
          </a:p>
          <a:p>
            <a:pPr marL="342900" indent="-342900">
              <a:spcAft>
                <a:spcPts val="500"/>
              </a:spcAft>
              <a:buSzPct val="100000"/>
              <a:buChar char="•"/>
            </a:pPr>
            <a:r>
              <a:rPr lang="en-US" sz="1250" dirty="0">
                <a:solidFill>
                  <a:srgbClr val="2B2B2B"/>
                </a:solidFill>
                <a:latin typeface="Calibri" pitchFamily="34" charset="0"/>
                <a:ea typeface="Calibri" pitchFamily="34" charset="-122"/>
                <a:cs typeface="Calibri" pitchFamily="34" charset="-120"/>
              </a:rPr>
              <a:t>Scholars and artists</a:t>
            </a:r>
            <a:endParaRPr lang="en-US" sz="1250" dirty="0"/>
          </a:p>
        </p:txBody>
      </p:sp>
      <p:sp>
        <p:nvSpPr>
          <p:cNvPr id="15" name="Shape 11"/>
          <p:cNvSpPr/>
          <p:nvPr/>
        </p:nvSpPr>
        <p:spPr>
          <a:xfrm>
            <a:off x="4663440" y="1097280"/>
            <a:ext cx="4023360" cy="3474720"/>
          </a:xfrm>
          <a:prstGeom prst="roundRect">
            <a:avLst>
              <a:gd name="adj" fmla="val 2105"/>
            </a:avLst>
          </a:prstGeom>
          <a:solidFill>
            <a:srgbClr val="FBF1D9"/>
          </a:solidFill>
          <a:ln w="12700">
            <a:solidFill>
              <a:srgbClr val="FBF1D9"/>
            </a:solidFill>
            <a:prstDash val="solid"/>
          </a:ln>
        </p:spPr>
      </p:sp>
      <p:sp>
        <p:nvSpPr>
          <p:cNvPr id="16" name="Shape 12"/>
          <p:cNvSpPr/>
          <p:nvPr/>
        </p:nvSpPr>
        <p:spPr>
          <a:xfrm>
            <a:off x="4846320" y="1234440"/>
            <a:ext cx="548640" cy="548640"/>
          </a:xfrm>
          <a:prstGeom prst="ellipse">
            <a:avLst/>
          </a:prstGeom>
          <a:solidFill>
            <a:srgbClr val="B5533C"/>
          </a:solidFill>
          <a:ln w="12700">
            <a:solidFill>
              <a:srgbClr val="B5533C"/>
            </a:solidFill>
            <a:prstDash val="solid"/>
          </a:ln>
        </p:spPr>
      </p:sp>
      <p:pic>
        <p:nvPicPr>
          <p:cNvPr id="17" name="Image 1" descr="preencoded.png">    </p:cNvPr>
          <p:cNvPicPr>
            <a:picLocks noChangeAspect="1"/>
          </p:cNvPicPr>
          <p:nvPr/>
        </p:nvPicPr>
        <p:blipFill>
          <a:blip r:embed="rId2"/>
          <a:stretch>
            <a:fillRect/>
          </a:stretch>
        </p:blipFill>
        <p:spPr>
          <a:xfrm>
            <a:off x="4983480" y="1371600"/>
            <a:ext cx="274320" cy="274320"/>
          </a:xfrm>
          <a:prstGeom prst="rect">
            <a:avLst/>
          </a:prstGeom>
        </p:spPr>
      </p:pic>
      <p:sp>
        <p:nvSpPr>
          <p:cNvPr id="18" name="Text 13"/>
          <p:cNvSpPr txBox="1"/>
          <p:nvPr/>
        </p:nvSpPr>
        <p:spPr>
          <a:xfrm>
            <a:off x="5532120" y="1280160"/>
            <a:ext cx="3017520" cy="457200"/>
          </a:xfrm>
          <a:prstGeom prst="rect">
            <a:avLst/>
          </a:prstGeom>
          <a:noFill/>
          <a:ln/>
        </p:spPr>
        <p:txBody>
          <a:bodyPr wrap="square" lIns="0" tIns="0" rIns="0" bIns="0" rtlCol="0" anchor="ctr"/>
          <a:lstStyle/>
          <a:p>
            <a:pPr indent="0" marL="0">
              <a:buNone/>
            </a:pPr>
            <a:r>
              <a:rPr lang="en-US" sz="1500" b="1" dirty="0">
                <a:solidFill>
                  <a:srgbClr val="1F2A44"/>
                </a:solidFill>
                <a:latin typeface="Calibri" pitchFamily="34" charset="0"/>
                <a:ea typeface="Calibri" pitchFamily="34" charset="-122"/>
                <a:cs typeface="Calibri" pitchFamily="34" charset="-120"/>
              </a:rPr>
              <a:t>Trade across the seas</a:t>
            </a:r>
            <a:endParaRPr lang="en-US" sz="1500" dirty="0"/>
          </a:p>
        </p:txBody>
      </p:sp>
      <p:sp>
        <p:nvSpPr>
          <p:cNvPr id="19" name="Text 14"/>
          <p:cNvSpPr txBox="1"/>
          <p:nvPr/>
        </p:nvSpPr>
        <p:spPr>
          <a:xfrm>
            <a:off x="4846320" y="1920240"/>
            <a:ext cx="3657600" cy="502920"/>
          </a:xfrm>
          <a:prstGeom prst="rect">
            <a:avLst/>
          </a:prstGeom>
          <a:noFill/>
          <a:ln/>
        </p:spPr>
        <p:txBody>
          <a:bodyPr wrap="square" lIns="0" tIns="0" rIns="0" bIns="0" rtlCol="0" anchor="t"/>
          <a:lstStyle/>
          <a:p>
            <a:pPr indent="0" marL="0">
              <a:buNone/>
            </a:pPr>
            <a:r>
              <a:rPr lang="en-US" sz="1250" dirty="0">
                <a:solidFill>
                  <a:srgbClr val="2B2B2B"/>
                </a:solidFill>
                <a:latin typeface="Calibri" pitchFamily="34" charset="0"/>
                <a:ea typeface="Calibri" pitchFamily="34" charset="-122"/>
                <a:cs typeface="Calibri" pitchFamily="34" charset="-120"/>
              </a:rPr>
              <a:t>Partners: Mediterranean world, Southeast Asia, China</a:t>
            </a:r>
            <a:endParaRPr lang="en-US" sz="1250" dirty="0"/>
          </a:p>
        </p:txBody>
      </p:sp>
      <p:sp>
        <p:nvSpPr>
          <p:cNvPr id="20" name="Shape 15"/>
          <p:cNvSpPr/>
          <p:nvPr/>
        </p:nvSpPr>
        <p:spPr>
          <a:xfrm>
            <a:off x="4846320" y="2514600"/>
            <a:ext cx="841248" cy="365760"/>
          </a:xfrm>
          <a:prstGeom prst="roundRect">
            <a:avLst>
              <a:gd name="adj" fmla="val 30000"/>
            </a:avLst>
          </a:prstGeom>
          <a:solidFill>
            <a:srgbClr val="1F2A44"/>
          </a:solidFill>
          <a:ln w="12700">
            <a:solidFill>
              <a:srgbClr val="1F2A44"/>
            </a:solidFill>
            <a:prstDash val="solid"/>
          </a:ln>
        </p:spPr>
      </p:sp>
      <p:sp>
        <p:nvSpPr>
          <p:cNvPr id="21" name="Text 16"/>
          <p:cNvSpPr txBox="1"/>
          <p:nvPr/>
        </p:nvSpPr>
        <p:spPr>
          <a:xfrm>
            <a:off x="4846320" y="2514600"/>
            <a:ext cx="841248" cy="365760"/>
          </a:xfrm>
          <a:prstGeom prst="rect">
            <a:avLst/>
          </a:prstGeom>
          <a:noFill/>
          <a:ln/>
        </p:spPr>
        <p:txBody>
          <a:bodyPr wrap="square" lIns="0" tIns="0" rIns="0" bIns="0" rtlCol="0" anchor="ctr"/>
          <a:lstStyle/>
          <a:p>
            <a:pPr algn="ctr" indent="0" marL="0">
              <a:buNone/>
            </a:pPr>
            <a:r>
              <a:rPr lang="en-US" sz="1050" b="1" dirty="0">
                <a:solidFill>
                  <a:srgbClr val="D9A441"/>
                </a:solidFill>
                <a:latin typeface="Calibri" pitchFamily="34" charset="0"/>
                <a:ea typeface="Calibri" pitchFamily="34" charset="-122"/>
                <a:cs typeface="Calibri" pitchFamily="34" charset="-120"/>
              </a:rPr>
              <a:t>Textiles</a:t>
            </a:r>
            <a:endParaRPr lang="en-US" sz="1050" dirty="0"/>
          </a:p>
        </p:txBody>
      </p:sp>
      <p:sp>
        <p:nvSpPr>
          <p:cNvPr id="22" name="Shape 17"/>
          <p:cNvSpPr/>
          <p:nvPr/>
        </p:nvSpPr>
        <p:spPr>
          <a:xfrm>
            <a:off x="5742432" y="2514600"/>
            <a:ext cx="841248" cy="365760"/>
          </a:xfrm>
          <a:prstGeom prst="roundRect">
            <a:avLst>
              <a:gd name="adj" fmla="val 30000"/>
            </a:avLst>
          </a:prstGeom>
          <a:solidFill>
            <a:srgbClr val="1F2A44"/>
          </a:solidFill>
          <a:ln w="12700">
            <a:solidFill>
              <a:srgbClr val="1F2A44"/>
            </a:solidFill>
            <a:prstDash val="solid"/>
          </a:ln>
        </p:spPr>
      </p:sp>
      <p:sp>
        <p:nvSpPr>
          <p:cNvPr id="23" name="Text 18"/>
          <p:cNvSpPr txBox="1"/>
          <p:nvPr/>
        </p:nvSpPr>
        <p:spPr>
          <a:xfrm>
            <a:off x="5742432" y="2514600"/>
            <a:ext cx="841248" cy="365760"/>
          </a:xfrm>
          <a:prstGeom prst="rect">
            <a:avLst/>
          </a:prstGeom>
          <a:noFill/>
          <a:ln/>
        </p:spPr>
        <p:txBody>
          <a:bodyPr wrap="square" lIns="0" tIns="0" rIns="0" bIns="0" rtlCol="0" anchor="ctr"/>
          <a:lstStyle/>
          <a:p>
            <a:pPr algn="ctr" indent="0" marL="0">
              <a:buNone/>
            </a:pPr>
            <a:r>
              <a:rPr lang="en-US" sz="1050" b="1" dirty="0">
                <a:solidFill>
                  <a:srgbClr val="D9A441"/>
                </a:solidFill>
                <a:latin typeface="Calibri" pitchFamily="34" charset="0"/>
                <a:ea typeface="Calibri" pitchFamily="34" charset="-122"/>
                <a:cs typeface="Calibri" pitchFamily="34" charset="-120"/>
              </a:rPr>
              <a:t>Spices</a:t>
            </a:r>
            <a:endParaRPr lang="en-US" sz="1050" dirty="0"/>
          </a:p>
        </p:txBody>
      </p:sp>
      <p:sp>
        <p:nvSpPr>
          <p:cNvPr id="24" name="Shape 19"/>
          <p:cNvSpPr/>
          <p:nvPr/>
        </p:nvSpPr>
        <p:spPr>
          <a:xfrm>
            <a:off x="6638544" y="2514600"/>
            <a:ext cx="841248" cy="365760"/>
          </a:xfrm>
          <a:prstGeom prst="roundRect">
            <a:avLst>
              <a:gd name="adj" fmla="val 30000"/>
            </a:avLst>
          </a:prstGeom>
          <a:solidFill>
            <a:srgbClr val="1F2A44"/>
          </a:solidFill>
          <a:ln w="12700">
            <a:solidFill>
              <a:srgbClr val="1F2A44"/>
            </a:solidFill>
            <a:prstDash val="solid"/>
          </a:ln>
        </p:spPr>
      </p:sp>
      <p:sp>
        <p:nvSpPr>
          <p:cNvPr id="25" name="Text 20"/>
          <p:cNvSpPr txBox="1"/>
          <p:nvPr/>
        </p:nvSpPr>
        <p:spPr>
          <a:xfrm>
            <a:off x="6638544" y="2514600"/>
            <a:ext cx="841248" cy="365760"/>
          </a:xfrm>
          <a:prstGeom prst="rect">
            <a:avLst/>
          </a:prstGeom>
          <a:noFill/>
          <a:ln/>
        </p:spPr>
        <p:txBody>
          <a:bodyPr wrap="square" lIns="0" tIns="0" rIns="0" bIns="0" rtlCol="0" anchor="ctr"/>
          <a:lstStyle/>
          <a:p>
            <a:pPr algn="ctr" indent="0" marL="0">
              <a:buNone/>
            </a:pPr>
            <a:r>
              <a:rPr lang="en-US" sz="1050" b="1" dirty="0">
                <a:solidFill>
                  <a:srgbClr val="D9A441"/>
                </a:solidFill>
                <a:latin typeface="Calibri" pitchFamily="34" charset="0"/>
                <a:ea typeface="Calibri" pitchFamily="34" charset="-122"/>
                <a:cs typeface="Calibri" pitchFamily="34" charset="-120"/>
              </a:rPr>
              <a:t>Ivory</a:t>
            </a:r>
            <a:endParaRPr lang="en-US" sz="1050" dirty="0"/>
          </a:p>
        </p:txBody>
      </p:sp>
      <p:sp>
        <p:nvSpPr>
          <p:cNvPr id="26" name="Shape 21"/>
          <p:cNvSpPr/>
          <p:nvPr/>
        </p:nvSpPr>
        <p:spPr>
          <a:xfrm>
            <a:off x="7534656" y="2514600"/>
            <a:ext cx="841248" cy="365760"/>
          </a:xfrm>
          <a:prstGeom prst="roundRect">
            <a:avLst>
              <a:gd name="adj" fmla="val 30000"/>
            </a:avLst>
          </a:prstGeom>
          <a:solidFill>
            <a:srgbClr val="1F2A44"/>
          </a:solidFill>
          <a:ln w="12700">
            <a:solidFill>
              <a:srgbClr val="1F2A44"/>
            </a:solidFill>
            <a:prstDash val="solid"/>
          </a:ln>
        </p:spPr>
      </p:sp>
      <p:sp>
        <p:nvSpPr>
          <p:cNvPr id="27" name="Text 22"/>
          <p:cNvSpPr txBox="1"/>
          <p:nvPr/>
        </p:nvSpPr>
        <p:spPr>
          <a:xfrm>
            <a:off x="7534656" y="2514600"/>
            <a:ext cx="841248" cy="365760"/>
          </a:xfrm>
          <a:prstGeom prst="rect">
            <a:avLst/>
          </a:prstGeom>
          <a:noFill/>
          <a:ln/>
        </p:spPr>
        <p:txBody>
          <a:bodyPr wrap="square" lIns="0" tIns="0" rIns="0" bIns="0" rtlCol="0" anchor="ctr"/>
          <a:lstStyle/>
          <a:p>
            <a:pPr algn="ctr" indent="0" marL="0">
              <a:buNone/>
            </a:pPr>
            <a:r>
              <a:rPr lang="en-US" sz="1050" b="1" dirty="0">
                <a:solidFill>
                  <a:srgbClr val="D9A441"/>
                </a:solidFill>
                <a:latin typeface="Calibri" pitchFamily="34" charset="0"/>
                <a:ea typeface="Calibri" pitchFamily="34" charset="-122"/>
                <a:cs typeface="Calibri" pitchFamily="34" charset="-120"/>
              </a:rPr>
              <a:t>Gemstones</a:t>
            </a:r>
            <a:endParaRPr lang="en-US" sz="1050" dirty="0"/>
          </a:p>
        </p:txBody>
      </p:sp>
      <p:sp>
        <p:nvSpPr>
          <p:cNvPr id="28" name="Text 23"/>
          <p:cNvSpPr txBox="1"/>
          <p:nvPr/>
        </p:nvSpPr>
        <p:spPr>
          <a:xfrm>
            <a:off x="4846320" y="3063240"/>
            <a:ext cx="3657600" cy="320040"/>
          </a:xfrm>
          <a:prstGeom prst="rect">
            <a:avLst/>
          </a:prstGeom>
          <a:noFill/>
          <a:ln/>
        </p:spPr>
        <p:txBody>
          <a:bodyPr wrap="square" lIns="0" tIns="0" rIns="0" bIns="0" rtlCol="0" anchor="t"/>
          <a:lstStyle/>
          <a:p>
            <a:pPr indent="0" marL="0">
              <a:buNone/>
            </a:pPr>
            <a:r>
              <a:rPr lang="en-US" sz="1300" b="1" dirty="0">
                <a:solidFill>
                  <a:srgbClr val="B5533C"/>
                </a:solidFill>
                <a:latin typeface="Calibri" pitchFamily="34" charset="0"/>
                <a:ea typeface="Calibri" pitchFamily="34" charset="-122"/>
                <a:cs typeface="Calibri" pitchFamily="34" charset="-120"/>
              </a:rPr>
              <a:t>Socotra Island, a key stop in the Arabian Sea</a:t>
            </a:r>
            <a:endParaRPr lang="en-US" sz="1300" dirty="0"/>
          </a:p>
        </p:txBody>
      </p:sp>
      <p:sp>
        <p:nvSpPr>
          <p:cNvPr id="29" name="Text 24"/>
          <p:cNvSpPr txBox="1"/>
          <p:nvPr/>
        </p:nvSpPr>
        <p:spPr>
          <a:xfrm>
            <a:off x="4846320" y="3401568"/>
            <a:ext cx="3657600" cy="1097280"/>
          </a:xfrm>
          <a:prstGeom prst="rect">
            <a:avLst/>
          </a:prstGeom>
          <a:noFill/>
          <a:ln/>
        </p:spPr>
        <p:txBody>
          <a:bodyPr wrap="square" lIns="0" tIns="0" rIns="0" bIns="0" rtlCol="0" anchor="t"/>
          <a:lstStyle/>
          <a:p>
            <a:pPr indent="0" marL="0">
              <a:buNone/>
            </a:pPr>
            <a:r>
              <a:rPr lang="en-US" sz="1200" dirty="0">
                <a:solidFill>
                  <a:srgbClr val="2B2B2B"/>
                </a:solidFill>
                <a:latin typeface="Calibri" pitchFamily="34" charset="0"/>
                <a:ea typeface="Calibri" pitchFamily="34" charset="-122"/>
                <a:cs typeface="Calibri" pitchFamily="34" charset="-120"/>
              </a:rPr>
              <a:t>Pottery, Brahmi inscriptions and a Buddhist stūpa design show Indian traders there, alongside traders from Egypt, Arabia, Rome and Greece.</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F2A44"/>
        </a:solidFill>
      </p:bgPr>
    </p:bg>
    <p:spTree>
      <p:nvGrpSpPr>
        <p:cNvPr id="1" name=""/>
        <p:cNvGrpSpPr/>
        <p:nvPr/>
      </p:nvGrpSpPr>
      <p:grpSpPr>
        <a:xfrm>
          <a:off x="0" y="0"/>
          <a:ext cx="0" cy="0"/>
          <a:chOff x="0" y="0"/>
          <a:chExt cx="0" cy="0"/>
        </a:xfrm>
      </p:grpSpPr>
      <p:sp>
        <p:nvSpPr>
          <p:cNvPr id="2" name="Text 0"/>
          <p:cNvSpPr txBox="1"/>
          <p:nvPr/>
        </p:nvSpPr>
        <p:spPr>
          <a:xfrm>
            <a:off x="457200" y="274320"/>
            <a:ext cx="6675120" cy="640080"/>
          </a:xfrm>
          <a:prstGeom prst="rect">
            <a:avLst/>
          </a:prstGeom>
          <a:noFill/>
          <a:ln/>
        </p:spPr>
        <p:txBody>
          <a:bodyPr wrap="square" lIns="0" tIns="0" rIns="0" bIns="0" rtlCol="0" anchor="ctr"/>
          <a:lstStyle/>
          <a:p>
            <a:pPr indent="0" marL="0">
              <a:buNone/>
            </a:pPr>
            <a:r>
              <a:rPr lang="en-US" sz="2600" b="1" dirty="0">
                <a:solidFill>
                  <a:srgbClr val="FFFFFF"/>
                </a:solidFill>
                <a:latin typeface="Cambria" pitchFamily="34" charset="0"/>
                <a:ea typeface="Cambria" pitchFamily="34" charset="-122"/>
                <a:cs typeface="Cambria" pitchFamily="34" charset="-120"/>
              </a:rPr>
              <a:t>Why the 'Classical Age'?</a:t>
            </a:r>
            <a:endParaRPr lang="en-US" sz="2600" dirty="0"/>
          </a:p>
        </p:txBody>
      </p:sp>
      <p:sp>
        <p:nvSpPr>
          <p:cNvPr id="3" name="Shape 1"/>
          <p:cNvSpPr/>
          <p:nvPr/>
        </p:nvSpPr>
        <p:spPr>
          <a:xfrm>
            <a:off x="7223760" y="411480"/>
            <a:ext cx="1463040" cy="292608"/>
          </a:xfrm>
          <a:prstGeom prst="roundRect">
            <a:avLst>
              <a:gd name="adj" fmla="val 31250"/>
            </a:avLst>
          </a:prstGeom>
          <a:solidFill>
            <a:srgbClr val="D9A441"/>
          </a:solidFill>
          <a:ln w="12700">
            <a:solidFill>
              <a:srgbClr val="D9A441"/>
            </a:solidFill>
            <a:prstDash val="solid"/>
          </a:ln>
        </p:spPr>
      </p:sp>
      <p:sp>
        <p:nvSpPr>
          <p:cNvPr id="4" name="Text 2"/>
          <p:cNvSpPr txBox="1"/>
          <p:nvPr/>
        </p:nvSpPr>
        <p:spPr>
          <a:xfrm>
            <a:off x="7223760" y="411480"/>
            <a:ext cx="1463040" cy="292608"/>
          </a:xfrm>
          <a:prstGeom prst="rect">
            <a:avLst/>
          </a:prstGeom>
          <a:noFill/>
          <a:ln/>
        </p:spPr>
        <p:txBody>
          <a:bodyPr wrap="square" lIns="0" tIns="0" rIns="0" bIns="0" rtlCol="0" anchor="ctr"/>
          <a:lstStyle/>
          <a:p>
            <a:pPr algn="ctr" indent="0" marL="0">
              <a:buNone/>
            </a:pPr>
            <a:r>
              <a:rPr lang="en-US" sz="1000" b="1" dirty="0">
                <a:solidFill>
                  <a:srgbClr val="1F2A44"/>
                </a:solidFill>
                <a:latin typeface="Calibri" pitchFamily="34" charset="0"/>
                <a:ea typeface="Calibri" pitchFamily="34" charset="-122"/>
                <a:cs typeface="Calibri" pitchFamily="34" charset="-120"/>
              </a:rPr>
              <a:t>BIG QUESTION 1</a:t>
            </a:r>
            <a:endParaRPr lang="en-US" sz="1000" dirty="0"/>
          </a:p>
        </p:txBody>
      </p:sp>
      <p:sp>
        <p:nvSpPr>
          <p:cNvPr id="5" name="Text 3"/>
          <p:cNvSpPr txBox="1"/>
          <p:nvPr/>
        </p:nvSpPr>
        <p:spPr>
          <a:xfrm>
            <a:off x="457200" y="4800600"/>
            <a:ext cx="5486400" cy="228600"/>
          </a:xfrm>
          <a:prstGeom prst="rect">
            <a:avLst/>
          </a:prstGeom>
          <a:noFill/>
          <a:ln/>
        </p:spPr>
        <p:txBody>
          <a:bodyPr wrap="square" lIns="0" tIns="0" rIns="0" bIns="0" rtlCol="0" anchor="ctr"/>
          <a:lstStyle/>
          <a:p>
            <a:pPr indent="0" marL="0">
              <a:buNone/>
            </a:pPr>
            <a:r>
              <a:rPr lang="en-US" sz="900" dirty="0">
                <a:solidFill>
                  <a:srgbClr val="AEB6CC"/>
                </a:solidFill>
                <a:latin typeface="Calibri" pitchFamily="34" charset="0"/>
                <a:ea typeface="Calibri" pitchFamily="34" charset="-122"/>
                <a:cs typeface="Calibri" pitchFamily="34" charset="-120"/>
              </a:rPr>
              <a:t>Class 7 History | Ch. 7: The Gupta Era</a:t>
            </a:r>
            <a:endParaRPr lang="en-US" sz="900" dirty="0"/>
          </a:p>
        </p:txBody>
      </p:sp>
      <p:sp>
        <p:nvSpPr>
          <p:cNvPr id="6" name="Text 4"/>
          <p:cNvSpPr txBox="1"/>
          <p:nvPr/>
        </p:nvSpPr>
        <p:spPr>
          <a:xfrm>
            <a:off x="8138160" y="4800600"/>
            <a:ext cx="548640" cy="228600"/>
          </a:xfrm>
          <a:prstGeom prst="rect">
            <a:avLst/>
          </a:prstGeom>
          <a:noFill/>
          <a:ln/>
        </p:spPr>
        <p:txBody>
          <a:bodyPr wrap="square" lIns="0" tIns="0" rIns="0" bIns="0" rtlCol="0" anchor="ctr"/>
          <a:lstStyle/>
          <a:p>
            <a:pPr algn="r" indent="0" marL="0">
              <a:buNone/>
            </a:pPr>
            <a:r>
              <a:rPr lang="en-US" sz="900" dirty="0">
                <a:solidFill>
                  <a:srgbClr val="AEB6CC"/>
                </a:solidFill>
                <a:latin typeface="Calibri" pitchFamily="34" charset="0"/>
                <a:ea typeface="Calibri" pitchFamily="34" charset="-122"/>
                <a:cs typeface="Calibri" pitchFamily="34" charset="-120"/>
              </a:rPr>
              <a:t>16</a:t>
            </a:r>
            <a:endParaRPr lang="en-US" sz="900" dirty="0"/>
          </a:p>
        </p:txBody>
      </p:sp>
      <p:sp>
        <p:nvSpPr>
          <p:cNvPr id="8" name="Shape 5"/>
          <p:cNvSpPr/>
          <p:nvPr/>
        </p:nvSpPr>
        <p:spPr>
          <a:xfrm>
            <a:off x="457200" y="1143000"/>
            <a:ext cx="1737360" cy="1554480"/>
          </a:xfrm>
          <a:prstGeom prst="roundRect">
            <a:avLst>
              <a:gd name="adj" fmla="val 4706"/>
            </a:avLst>
          </a:prstGeom>
          <a:solidFill>
            <a:srgbClr val="2E3B5E"/>
          </a:solidFill>
          <a:ln w="12700">
            <a:solidFill>
              <a:srgbClr val="2E3B5E"/>
            </a:solidFill>
            <a:prstDash val="solid"/>
          </a:ln>
        </p:spPr>
      </p:sp>
      <p:sp>
        <p:nvSpPr>
          <p:cNvPr id="9" name="Text 6"/>
          <p:cNvSpPr txBox="1"/>
          <p:nvPr/>
        </p:nvSpPr>
        <p:spPr>
          <a:xfrm>
            <a:off x="566928" y="1234440"/>
            <a:ext cx="1517904" cy="548640"/>
          </a:xfrm>
          <a:prstGeom prst="rect">
            <a:avLst/>
          </a:prstGeom>
          <a:noFill/>
          <a:ln/>
        </p:spPr>
        <p:txBody>
          <a:bodyPr wrap="square" lIns="0" tIns="0" rIns="0" bIns="0" rtlCol="0" anchor="ctr"/>
          <a:lstStyle/>
          <a:p>
            <a:pPr indent="0" marL="0">
              <a:buNone/>
            </a:pPr>
            <a:r>
              <a:rPr lang="en-US" sz="1400" b="1" dirty="0">
                <a:solidFill>
                  <a:srgbClr val="D9A441"/>
                </a:solidFill>
                <a:latin typeface="Cambria" pitchFamily="34" charset="0"/>
                <a:ea typeface="Cambria" pitchFamily="34" charset="-122"/>
                <a:cs typeface="Cambria" pitchFamily="34" charset="-120"/>
              </a:rPr>
              <a:t>Peace and stability</a:t>
            </a:r>
            <a:endParaRPr lang="en-US" sz="1400" dirty="0"/>
          </a:p>
        </p:txBody>
      </p:sp>
      <p:sp>
        <p:nvSpPr>
          <p:cNvPr id="10" name="Text 7"/>
          <p:cNvSpPr txBox="1"/>
          <p:nvPr/>
        </p:nvSpPr>
        <p:spPr>
          <a:xfrm>
            <a:off x="566928" y="1828800"/>
            <a:ext cx="1517904" cy="822960"/>
          </a:xfrm>
          <a:prstGeom prst="rect">
            <a:avLst/>
          </a:prstGeom>
          <a:noFill/>
          <a:ln/>
        </p:spPr>
        <p:txBody>
          <a:bodyPr wrap="square" lIns="0" tIns="0" rIns="0" bIns="0" rtlCol="0" anchor="t"/>
          <a:lstStyle/>
          <a:p>
            <a:pPr indent="0" marL="0">
              <a:buNone/>
            </a:pPr>
            <a:r>
              <a:rPr lang="en-US" sz="1200" dirty="0">
                <a:solidFill>
                  <a:srgbClr val="FFFFFF"/>
                </a:solidFill>
                <a:latin typeface="Calibri" pitchFamily="34" charset="0"/>
                <a:ea typeface="Calibri" pitchFamily="34" charset="-122"/>
                <a:cs typeface="Calibri" pitchFamily="34" charset="-120"/>
              </a:rPr>
              <a:t>A prolonged period of calm</a:t>
            </a:r>
            <a:endParaRPr lang="en-US" sz="1200" dirty="0"/>
          </a:p>
        </p:txBody>
      </p:sp>
      <p:sp>
        <p:nvSpPr>
          <p:cNvPr id="11" name="Shape 8"/>
          <p:cNvSpPr/>
          <p:nvPr/>
        </p:nvSpPr>
        <p:spPr>
          <a:xfrm>
            <a:off x="2240280" y="1783080"/>
            <a:ext cx="347472" cy="292608"/>
          </a:xfrm>
          <a:prstGeom prst="rightArrow">
            <a:avLst/>
          </a:prstGeom>
          <a:solidFill>
            <a:srgbClr val="D9A441"/>
          </a:solidFill>
          <a:ln w="12700">
            <a:solidFill>
              <a:srgbClr val="D9A441"/>
            </a:solidFill>
            <a:prstDash val="solid"/>
          </a:ln>
        </p:spPr>
      </p:sp>
      <p:sp>
        <p:nvSpPr>
          <p:cNvPr id="12" name="Shape 9"/>
          <p:cNvSpPr/>
          <p:nvPr/>
        </p:nvSpPr>
        <p:spPr>
          <a:xfrm>
            <a:off x="2624328" y="1143000"/>
            <a:ext cx="1737360" cy="1554480"/>
          </a:xfrm>
          <a:prstGeom prst="roundRect">
            <a:avLst>
              <a:gd name="adj" fmla="val 4706"/>
            </a:avLst>
          </a:prstGeom>
          <a:solidFill>
            <a:srgbClr val="2E3B5E"/>
          </a:solidFill>
          <a:ln w="12700">
            <a:solidFill>
              <a:srgbClr val="2E3B5E"/>
            </a:solidFill>
            <a:prstDash val="solid"/>
          </a:ln>
        </p:spPr>
      </p:sp>
      <p:sp>
        <p:nvSpPr>
          <p:cNvPr id="13" name="Text 10"/>
          <p:cNvSpPr txBox="1"/>
          <p:nvPr/>
        </p:nvSpPr>
        <p:spPr>
          <a:xfrm>
            <a:off x="2734056" y="1234440"/>
            <a:ext cx="1517904" cy="548640"/>
          </a:xfrm>
          <a:prstGeom prst="rect">
            <a:avLst/>
          </a:prstGeom>
          <a:noFill/>
          <a:ln/>
        </p:spPr>
        <p:txBody>
          <a:bodyPr wrap="square" lIns="0" tIns="0" rIns="0" bIns="0" rtlCol="0" anchor="ctr"/>
          <a:lstStyle/>
          <a:p>
            <a:pPr indent="0" marL="0">
              <a:buNone/>
            </a:pPr>
            <a:r>
              <a:rPr lang="en-US" sz="1400" b="1" dirty="0">
                <a:solidFill>
                  <a:srgbClr val="D9A441"/>
                </a:solidFill>
                <a:latin typeface="Cambria" pitchFamily="34" charset="0"/>
                <a:ea typeface="Cambria" pitchFamily="34" charset="-122"/>
                <a:cs typeface="Cambria" pitchFamily="34" charset="-120"/>
              </a:rPr>
              <a:t>Stronger economy</a:t>
            </a:r>
            <a:endParaRPr lang="en-US" sz="1400" dirty="0"/>
          </a:p>
        </p:txBody>
      </p:sp>
      <p:sp>
        <p:nvSpPr>
          <p:cNvPr id="14" name="Text 11"/>
          <p:cNvSpPr txBox="1"/>
          <p:nvPr/>
        </p:nvSpPr>
        <p:spPr>
          <a:xfrm>
            <a:off x="2734056" y="1828800"/>
            <a:ext cx="1517904" cy="822960"/>
          </a:xfrm>
          <a:prstGeom prst="rect">
            <a:avLst/>
          </a:prstGeom>
          <a:noFill/>
          <a:ln/>
        </p:spPr>
        <p:txBody>
          <a:bodyPr wrap="square" lIns="0" tIns="0" rIns="0" bIns="0" rtlCol="0" anchor="t"/>
          <a:lstStyle/>
          <a:p>
            <a:pPr indent="0" marL="0">
              <a:buNone/>
            </a:pPr>
            <a:r>
              <a:rPr lang="en-US" sz="1200" dirty="0">
                <a:solidFill>
                  <a:srgbClr val="FFFFFF"/>
                </a:solidFill>
                <a:latin typeface="Calibri" pitchFamily="34" charset="0"/>
                <a:ea typeface="Calibri" pitchFamily="34" charset="-122"/>
                <a:cs typeface="Calibri" pitchFamily="34" charset="-120"/>
              </a:rPr>
              <a:t>Trade and revenue grow</a:t>
            </a:r>
            <a:endParaRPr lang="en-US" sz="1200" dirty="0"/>
          </a:p>
        </p:txBody>
      </p:sp>
      <p:sp>
        <p:nvSpPr>
          <p:cNvPr id="15" name="Shape 12"/>
          <p:cNvSpPr/>
          <p:nvPr/>
        </p:nvSpPr>
        <p:spPr>
          <a:xfrm>
            <a:off x="4407408" y="1783080"/>
            <a:ext cx="347472" cy="292608"/>
          </a:xfrm>
          <a:prstGeom prst="rightArrow">
            <a:avLst/>
          </a:prstGeom>
          <a:solidFill>
            <a:srgbClr val="D9A441"/>
          </a:solidFill>
          <a:ln w="12700">
            <a:solidFill>
              <a:srgbClr val="D9A441"/>
            </a:solidFill>
            <a:prstDash val="solid"/>
          </a:ln>
        </p:spPr>
      </p:sp>
      <p:sp>
        <p:nvSpPr>
          <p:cNvPr id="16" name="Shape 13"/>
          <p:cNvSpPr/>
          <p:nvPr/>
        </p:nvSpPr>
        <p:spPr>
          <a:xfrm>
            <a:off x="4791456" y="1143000"/>
            <a:ext cx="1737360" cy="1554480"/>
          </a:xfrm>
          <a:prstGeom prst="roundRect">
            <a:avLst>
              <a:gd name="adj" fmla="val 4706"/>
            </a:avLst>
          </a:prstGeom>
          <a:solidFill>
            <a:srgbClr val="2E3B5E"/>
          </a:solidFill>
          <a:ln w="12700">
            <a:solidFill>
              <a:srgbClr val="2E3B5E"/>
            </a:solidFill>
            <a:prstDash val="solid"/>
          </a:ln>
        </p:spPr>
      </p:sp>
      <p:sp>
        <p:nvSpPr>
          <p:cNvPr id="17" name="Text 14"/>
          <p:cNvSpPr txBox="1"/>
          <p:nvPr/>
        </p:nvSpPr>
        <p:spPr>
          <a:xfrm>
            <a:off x="4901184" y="1234440"/>
            <a:ext cx="1517904" cy="548640"/>
          </a:xfrm>
          <a:prstGeom prst="rect">
            <a:avLst/>
          </a:prstGeom>
          <a:noFill/>
          <a:ln/>
        </p:spPr>
        <p:txBody>
          <a:bodyPr wrap="square" lIns="0" tIns="0" rIns="0" bIns="0" rtlCol="0" anchor="ctr"/>
          <a:lstStyle/>
          <a:p>
            <a:pPr indent="0" marL="0">
              <a:buNone/>
            </a:pPr>
            <a:r>
              <a:rPr lang="en-US" sz="1400" b="1" dirty="0">
                <a:solidFill>
                  <a:srgbClr val="D9A441"/>
                </a:solidFill>
                <a:latin typeface="Cambria" pitchFamily="34" charset="0"/>
                <a:ea typeface="Cambria" pitchFamily="34" charset="-122"/>
                <a:cs typeface="Cambria" pitchFamily="34" charset="-120"/>
              </a:rPr>
              <a:t>State patronage</a:t>
            </a:r>
            <a:endParaRPr lang="en-US" sz="1400" dirty="0"/>
          </a:p>
        </p:txBody>
      </p:sp>
      <p:sp>
        <p:nvSpPr>
          <p:cNvPr id="18" name="Text 15"/>
          <p:cNvSpPr txBox="1"/>
          <p:nvPr/>
        </p:nvSpPr>
        <p:spPr>
          <a:xfrm>
            <a:off x="4901184" y="1828800"/>
            <a:ext cx="1517904" cy="822960"/>
          </a:xfrm>
          <a:prstGeom prst="rect">
            <a:avLst/>
          </a:prstGeom>
          <a:noFill/>
          <a:ln/>
        </p:spPr>
        <p:txBody>
          <a:bodyPr wrap="square" lIns="0" tIns="0" rIns="0" bIns="0" rtlCol="0" anchor="t"/>
          <a:lstStyle/>
          <a:p>
            <a:pPr indent="0" marL="0">
              <a:buNone/>
            </a:pPr>
            <a:r>
              <a:rPr lang="en-US" sz="1200" dirty="0">
                <a:solidFill>
                  <a:srgbClr val="FFFFFF"/>
                </a:solidFill>
                <a:latin typeface="Calibri" pitchFamily="34" charset="0"/>
                <a:ea typeface="Calibri" pitchFamily="34" charset="-122"/>
                <a:cs typeface="Calibri" pitchFamily="34" charset="-120"/>
              </a:rPr>
              <a:t>Support for scholars, artists and scientists</a:t>
            </a:r>
            <a:endParaRPr lang="en-US" sz="1200" dirty="0"/>
          </a:p>
        </p:txBody>
      </p:sp>
      <p:sp>
        <p:nvSpPr>
          <p:cNvPr id="19" name="Shape 16"/>
          <p:cNvSpPr/>
          <p:nvPr/>
        </p:nvSpPr>
        <p:spPr>
          <a:xfrm>
            <a:off x="6574536" y="1783080"/>
            <a:ext cx="347472" cy="292608"/>
          </a:xfrm>
          <a:prstGeom prst="rightArrow">
            <a:avLst/>
          </a:prstGeom>
          <a:solidFill>
            <a:srgbClr val="D9A441"/>
          </a:solidFill>
          <a:ln w="12700">
            <a:solidFill>
              <a:srgbClr val="D9A441"/>
            </a:solidFill>
            <a:prstDash val="solid"/>
          </a:ln>
        </p:spPr>
      </p:sp>
      <p:sp>
        <p:nvSpPr>
          <p:cNvPr id="20" name="Shape 17"/>
          <p:cNvSpPr/>
          <p:nvPr/>
        </p:nvSpPr>
        <p:spPr>
          <a:xfrm>
            <a:off x="6958584" y="1143000"/>
            <a:ext cx="1737360" cy="1554480"/>
          </a:xfrm>
          <a:prstGeom prst="roundRect">
            <a:avLst>
              <a:gd name="adj" fmla="val 4706"/>
            </a:avLst>
          </a:prstGeom>
          <a:solidFill>
            <a:srgbClr val="2E3B5E"/>
          </a:solidFill>
          <a:ln w="12700">
            <a:solidFill>
              <a:srgbClr val="2E3B5E"/>
            </a:solidFill>
            <a:prstDash val="solid"/>
          </a:ln>
        </p:spPr>
      </p:sp>
      <p:sp>
        <p:nvSpPr>
          <p:cNvPr id="21" name="Text 18"/>
          <p:cNvSpPr txBox="1"/>
          <p:nvPr/>
        </p:nvSpPr>
        <p:spPr>
          <a:xfrm>
            <a:off x="7068312" y="1234440"/>
            <a:ext cx="1517904" cy="548640"/>
          </a:xfrm>
          <a:prstGeom prst="rect">
            <a:avLst/>
          </a:prstGeom>
          <a:noFill/>
          <a:ln/>
        </p:spPr>
        <p:txBody>
          <a:bodyPr wrap="square" lIns="0" tIns="0" rIns="0" bIns="0" rtlCol="0" anchor="ctr"/>
          <a:lstStyle/>
          <a:p>
            <a:pPr indent="0" marL="0">
              <a:buNone/>
            </a:pPr>
            <a:r>
              <a:rPr lang="en-US" sz="1400" b="1" dirty="0">
                <a:solidFill>
                  <a:srgbClr val="D9A441"/>
                </a:solidFill>
                <a:latin typeface="Cambria" pitchFamily="34" charset="0"/>
                <a:ea typeface="Cambria" pitchFamily="34" charset="-122"/>
                <a:cs typeface="Cambria" pitchFamily="34" charset="-120"/>
              </a:rPr>
              <a:t>Cultural growth</a:t>
            </a:r>
            <a:endParaRPr lang="en-US" sz="1400" dirty="0"/>
          </a:p>
        </p:txBody>
      </p:sp>
      <p:sp>
        <p:nvSpPr>
          <p:cNvPr id="22" name="Text 19"/>
          <p:cNvSpPr txBox="1"/>
          <p:nvPr/>
        </p:nvSpPr>
        <p:spPr>
          <a:xfrm>
            <a:off x="7068312" y="1828800"/>
            <a:ext cx="1517904" cy="822960"/>
          </a:xfrm>
          <a:prstGeom prst="rect">
            <a:avLst/>
          </a:prstGeom>
          <a:noFill/>
          <a:ln/>
        </p:spPr>
        <p:txBody>
          <a:bodyPr wrap="square" lIns="0" tIns="0" rIns="0" bIns="0" rtlCol="0" anchor="t"/>
          <a:lstStyle/>
          <a:p>
            <a:pPr indent="0" marL="0">
              <a:buNone/>
            </a:pPr>
            <a:r>
              <a:rPr lang="en-US" sz="1200" dirty="0">
                <a:solidFill>
                  <a:srgbClr val="FFFFFF"/>
                </a:solidFill>
                <a:latin typeface="Calibri" pitchFamily="34" charset="0"/>
                <a:ea typeface="Calibri" pitchFamily="34" charset="-122"/>
                <a:cs typeface="Calibri" pitchFamily="34" charset="-120"/>
              </a:rPr>
              <a:t>Notable achievements in many fields</a:t>
            </a:r>
            <a:endParaRPr lang="en-US" sz="1200" dirty="0"/>
          </a:p>
        </p:txBody>
      </p:sp>
      <p:sp>
        <p:nvSpPr>
          <p:cNvPr id="23" name="Shape 20"/>
          <p:cNvSpPr/>
          <p:nvPr/>
        </p:nvSpPr>
        <p:spPr>
          <a:xfrm>
            <a:off x="457200" y="2926080"/>
            <a:ext cx="4023360" cy="1645920"/>
          </a:xfrm>
          <a:prstGeom prst="roundRect">
            <a:avLst>
              <a:gd name="adj" fmla="val 4444"/>
            </a:avLst>
          </a:prstGeom>
          <a:solidFill>
            <a:srgbClr val="2E3B5E"/>
          </a:solidFill>
          <a:ln w="12700">
            <a:solidFill>
              <a:srgbClr val="2E3B5E"/>
            </a:solidFill>
            <a:prstDash val="solid"/>
          </a:ln>
        </p:spPr>
      </p:sp>
      <p:sp>
        <p:nvSpPr>
          <p:cNvPr id="24" name="Text 21"/>
          <p:cNvSpPr txBox="1"/>
          <p:nvPr/>
        </p:nvSpPr>
        <p:spPr>
          <a:xfrm>
            <a:off x="640080" y="3017520"/>
            <a:ext cx="3657600" cy="320040"/>
          </a:xfrm>
          <a:prstGeom prst="rect">
            <a:avLst/>
          </a:prstGeom>
          <a:noFill/>
          <a:ln/>
        </p:spPr>
        <p:txBody>
          <a:bodyPr wrap="square" lIns="0" tIns="0" rIns="0" bIns="0" rtlCol="0" anchor="t"/>
          <a:lstStyle/>
          <a:p>
            <a:pPr indent="0" marL="0">
              <a:buNone/>
            </a:pPr>
            <a:r>
              <a:rPr lang="en-US" sz="1400" b="1" dirty="0">
                <a:solidFill>
                  <a:srgbClr val="D9A441"/>
                </a:solidFill>
                <a:latin typeface="Calibri" pitchFamily="34" charset="0"/>
                <a:ea typeface="Calibri" pitchFamily="34" charset="-122"/>
                <a:cs typeface="Calibri" pitchFamily="34" charset="-120"/>
              </a:rPr>
              <a:t>An open, inclusive approach</a:t>
            </a:r>
            <a:endParaRPr lang="en-US" sz="1400" dirty="0"/>
          </a:p>
        </p:txBody>
      </p:sp>
      <p:sp>
        <p:nvSpPr>
          <p:cNvPr id="25" name="Text 22"/>
          <p:cNvSpPr txBox="1"/>
          <p:nvPr/>
        </p:nvSpPr>
        <p:spPr>
          <a:xfrm>
            <a:off x="640080" y="3383280"/>
            <a:ext cx="3657600" cy="1143000"/>
          </a:xfrm>
          <a:prstGeom prst="rect">
            <a:avLst/>
          </a:prstGeom>
          <a:noFill/>
          <a:ln/>
        </p:spPr>
        <p:txBody>
          <a:bodyPr wrap="square" lIns="0" tIns="0" rIns="0" bIns="0" rtlCol="0" anchor="t"/>
          <a:lstStyle/>
          <a:p>
            <a:pPr indent="0" marL="0">
              <a:buNone/>
            </a:pPr>
            <a:r>
              <a:rPr lang="en-US" sz="1250" dirty="0">
                <a:solidFill>
                  <a:srgbClr val="FFFFFF"/>
                </a:solidFill>
                <a:latin typeface="Calibri" pitchFamily="34" charset="0"/>
                <a:ea typeface="Calibri" pitchFamily="34" charset="-122"/>
                <a:cs typeface="Calibri" pitchFamily="34" charset="-120"/>
              </a:rPr>
              <a:t>Devout followers of Viṣhṇu, yet patrons of Buddhist institutions such as Nālandā university and several vihāras (monasteries).</a:t>
            </a:r>
            <a:endParaRPr lang="en-US" sz="1250" dirty="0"/>
          </a:p>
        </p:txBody>
      </p:sp>
      <p:sp>
        <p:nvSpPr>
          <p:cNvPr id="26" name="Shape 23"/>
          <p:cNvSpPr/>
          <p:nvPr/>
        </p:nvSpPr>
        <p:spPr>
          <a:xfrm>
            <a:off x="4663440" y="2926080"/>
            <a:ext cx="4023360" cy="1645920"/>
          </a:xfrm>
          <a:prstGeom prst="roundRect">
            <a:avLst>
              <a:gd name="adj" fmla="val 4444"/>
            </a:avLst>
          </a:prstGeom>
          <a:solidFill>
            <a:srgbClr val="2E3B5E"/>
          </a:solidFill>
          <a:ln w="12700">
            <a:solidFill>
              <a:srgbClr val="2E3B5E"/>
            </a:solidFill>
            <a:prstDash val="solid"/>
          </a:ln>
        </p:spPr>
      </p:sp>
      <p:sp>
        <p:nvSpPr>
          <p:cNvPr id="27" name="Text 24"/>
          <p:cNvSpPr txBox="1"/>
          <p:nvPr/>
        </p:nvSpPr>
        <p:spPr>
          <a:xfrm>
            <a:off x="4846320" y="3017520"/>
            <a:ext cx="3657600" cy="320040"/>
          </a:xfrm>
          <a:prstGeom prst="rect">
            <a:avLst/>
          </a:prstGeom>
          <a:noFill/>
          <a:ln/>
        </p:spPr>
        <p:txBody>
          <a:bodyPr wrap="square" lIns="0" tIns="0" rIns="0" bIns="0" rtlCol="0" anchor="t"/>
          <a:lstStyle/>
          <a:p>
            <a:pPr indent="0" marL="0">
              <a:buNone/>
            </a:pPr>
            <a:r>
              <a:rPr lang="en-US" sz="1400" b="1" dirty="0">
                <a:solidFill>
                  <a:srgbClr val="D9A441"/>
                </a:solidFill>
                <a:latin typeface="Calibri" pitchFamily="34" charset="0"/>
                <a:ea typeface="Calibri" pitchFamily="34" charset="-122"/>
                <a:cs typeface="Calibri" pitchFamily="34" charset="-120"/>
              </a:rPr>
              <a:t>Knowledge consolidated</a:t>
            </a:r>
            <a:endParaRPr lang="en-US" sz="1400" dirty="0"/>
          </a:p>
        </p:txBody>
      </p:sp>
      <p:sp>
        <p:nvSpPr>
          <p:cNvPr id="28" name="Text 25"/>
          <p:cNvSpPr txBox="1"/>
          <p:nvPr/>
        </p:nvSpPr>
        <p:spPr>
          <a:xfrm>
            <a:off x="4846320" y="3383280"/>
            <a:ext cx="3657600" cy="1143000"/>
          </a:xfrm>
          <a:prstGeom prst="rect">
            <a:avLst/>
          </a:prstGeom>
          <a:noFill/>
          <a:ln/>
        </p:spPr>
        <p:txBody>
          <a:bodyPr wrap="square" lIns="0" tIns="0" rIns="0" bIns="0" rtlCol="0" anchor="t"/>
          <a:lstStyle/>
          <a:p>
            <a:pPr indent="0" marL="0">
              <a:buNone/>
            </a:pPr>
            <a:r>
              <a:rPr lang="en-US" sz="1250" dirty="0">
                <a:solidFill>
                  <a:srgbClr val="FFFFFF"/>
                </a:solidFill>
                <a:latin typeface="Calibri" pitchFamily="34" charset="0"/>
                <a:ea typeface="Calibri" pitchFamily="34" charset="-122"/>
                <a:cs typeface="Calibri" pitchFamily="34" charset="-120"/>
              </a:rPr>
              <a:t>Knowledge from earlier eras was compiled into numerous texts: Sanskrit literature, Purāṇas, mathematics, astronomy, medicine and metallurgy.</a:t>
            </a:r>
            <a:endParaRPr lang="en-US" sz="12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675120" cy="640080"/>
          </a:xfrm>
          <a:prstGeom prst="rect">
            <a:avLst/>
          </a:prstGeom>
          <a:noFill/>
          <a:ln/>
        </p:spPr>
        <p:txBody>
          <a:bodyPr wrap="square" lIns="0" tIns="0" rIns="0" bIns="0" rtlCol="0" anchor="ctr"/>
          <a:lstStyle/>
          <a:p>
            <a:pPr indent="0" marL="0">
              <a:buNone/>
            </a:pPr>
            <a:r>
              <a:rPr lang="en-US" sz="2600" b="1" dirty="0">
                <a:solidFill>
                  <a:srgbClr val="1F2A44"/>
                </a:solidFill>
                <a:latin typeface="Cambria" pitchFamily="34" charset="0"/>
                <a:ea typeface="Cambria" pitchFamily="34" charset="-122"/>
                <a:cs typeface="Cambria" pitchFamily="34" charset="-120"/>
              </a:rPr>
              <a:t>Āryabhaṭa and Varāhamihira</a:t>
            </a:r>
            <a:endParaRPr lang="en-US" sz="2600" dirty="0"/>
          </a:p>
        </p:txBody>
      </p:sp>
      <p:sp>
        <p:nvSpPr>
          <p:cNvPr id="3" name="Shape 1"/>
          <p:cNvSpPr/>
          <p:nvPr/>
        </p:nvSpPr>
        <p:spPr>
          <a:xfrm>
            <a:off x="7223760" y="411480"/>
            <a:ext cx="1463040" cy="292608"/>
          </a:xfrm>
          <a:prstGeom prst="roundRect">
            <a:avLst>
              <a:gd name="adj" fmla="val 31250"/>
            </a:avLst>
          </a:prstGeom>
          <a:solidFill>
            <a:srgbClr val="FBF1D9"/>
          </a:solidFill>
          <a:ln w="12700">
            <a:solidFill>
              <a:srgbClr val="FBF1D9"/>
            </a:solidFill>
            <a:prstDash val="solid"/>
          </a:ln>
        </p:spPr>
      </p:sp>
      <p:sp>
        <p:nvSpPr>
          <p:cNvPr id="4" name="Text 2"/>
          <p:cNvSpPr txBox="1"/>
          <p:nvPr/>
        </p:nvSpPr>
        <p:spPr>
          <a:xfrm>
            <a:off x="7223760" y="411480"/>
            <a:ext cx="1463040" cy="292608"/>
          </a:xfrm>
          <a:prstGeom prst="rect">
            <a:avLst/>
          </a:prstGeom>
          <a:noFill/>
          <a:ln/>
        </p:spPr>
        <p:txBody>
          <a:bodyPr wrap="square" lIns="0" tIns="0" rIns="0" bIns="0" rtlCol="0" anchor="ctr"/>
          <a:lstStyle/>
          <a:p>
            <a:pPr algn="ctr" indent="0" marL="0">
              <a:buNone/>
            </a:pPr>
            <a:r>
              <a:rPr lang="en-US" sz="1000" b="1" dirty="0">
                <a:solidFill>
                  <a:srgbClr val="B5533C"/>
                </a:solidFill>
                <a:latin typeface="Calibri" pitchFamily="34" charset="0"/>
                <a:ea typeface="Calibri" pitchFamily="34" charset="-122"/>
                <a:cs typeface="Calibri" pitchFamily="34" charset="-120"/>
              </a:rPr>
              <a:t>IKS: SCIENCE</a:t>
            </a:r>
            <a:endParaRPr lang="en-US" sz="1000" dirty="0"/>
          </a:p>
        </p:txBody>
      </p:sp>
      <p:sp>
        <p:nvSpPr>
          <p:cNvPr id="5" name="Text 3"/>
          <p:cNvSpPr txBox="1"/>
          <p:nvPr/>
        </p:nvSpPr>
        <p:spPr>
          <a:xfrm>
            <a:off x="457200" y="4800600"/>
            <a:ext cx="5486400" cy="228600"/>
          </a:xfrm>
          <a:prstGeom prst="rect">
            <a:avLst/>
          </a:prstGeom>
          <a:noFill/>
          <a:ln/>
        </p:spPr>
        <p:txBody>
          <a:bodyPr wrap="square" lIns="0" tIns="0" rIns="0" bIns="0" rtlCol="0" anchor="ctr"/>
          <a:lstStyle/>
          <a:p>
            <a:pPr indent="0" marL="0">
              <a:buNone/>
            </a:pPr>
            <a:r>
              <a:rPr lang="en-US" sz="900" dirty="0">
                <a:solidFill>
                  <a:srgbClr val="6B7280"/>
                </a:solidFill>
                <a:latin typeface="Calibri" pitchFamily="34" charset="0"/>
                <a:ea typeface="Calibri" pitchFamily="34" charset="-122"/>
                <a:cs typeface="Calibri" pitchFamily="34" charset="-120"/>
              </a:rPr>
              <a:t>Class 7 History | Ch. 7: The Gupta Era</a:t>
            </a:r>
            <a:endParaRPr lang="en-US" sz="900" dirty="0"/>
          </a:p>
        </p:txBody>
      </p:sp>
      <p:sp>
        <p:nvSpPr>
          <p:cNvPr id="6" name="Text 4"/>
          <p:cNvSpPr txBox="1"/>
          <p:nvPr/>
        </p:nvSpPr>
        <p:spPr>
          <a:xfrm>
            <a:off x="8138160" y="4800600"/>
            <a:ext cx="548640" cy="228600"/>
          </a:xfrm>
          <a:prstGeom prst="rect">
            <a:avLst/>
          </a:prstGeom>
          <a:noFill/>
          <a:ln/>
        </p:spPr>
        <p:txBody>
          <a:bodyPr wrap="square" lIns="0" tIns="0" rIns="0" bIns="0" rtlCol="0" anchor="ctr"/>
          <a:lstStyle/>
          <a:p>
            <a:pPr algn="r" indent="0" marL="0">
              <a:buNone/>
            </a:pPr>
            <a:r>
              <a:rPr lang="en-US" sz="900" dirty="0">
                <a:solidFill>
                  <a:srgbClr val="6B7280"/>
                </a:solidFill>
                <a:latin typeface="Calibri" pitchFamily="34" charset="0"/>
                <a:ea typeface="Calibri" pitchFamily="34" charset="-122"/>
                <a:cs typeface="Calibri" pitchFamily="34" charset="-120"/>
              </a:rPr>
              <a:t>17</a:t>
            </a:r>
            <a:endParaRPr lang="en-US" sz="900" dirty="0"/>
          </a:p>
        </p:txBody>
      </p:sp>
      <p:sp>
        <p:nvSpPr>
          <p:cNvPr id="8" name="Shape 5"/>
          <p:cNvSpPr/>
          <p:nvPr/>
        </p:nvSpPr>
        <p:spPr>
          <a:xfrm>
            <a:off x="457200" y="1097280"/>
            <a:ext cx="4023360" cy="2971800"/>
          </a:xfrm>
          <a:prstGeom prst="roundRect">
            <a:avLst>
              <a:gd name="adj" fmla="val 2462"/>
            </a:avLst>
          </a:prstGeom>
          <a:solidFill>
            <a:srgbClr val="EEF1F7"/>
          </a:solidFill>
          <a:ln w="12700">
            <a:solidFill>
              <a:srgbClr val="EEF1F7"/>
            </a:solidFill>
            <a:prstDash val="solid"/>
          </a:ln>
        </p:spPr>
      </p:sp>
      <p:sp>
        <p:nvSpPr>
          <p:cNvPr id="9" name="Text 6"/>
          <p:cNvSpPr txBox="1"/>
          <p:nvPr/>
        </p:nvSpPr>
        <p:spPr>
          <a:xfrm>
            <a:off x="640080" y="1170432"/>
            <a:ext cx="3657600" cy="365760"/>
          </a:xfrm>
          <a:prstGeom prst="rect">
            <a:avLst/>
          </a:prstGeom>
          <a:noFill/>
          <a:ln/>
        </p:spPr>
        <p:txBody>
          <a:bodyPr wrap="square" lIns="0" tIns="0" rIns="0" bIns="0" rtlCol="0" anchor="t"/>
          <a:lstStyle/>
          <a:p>
            <a:pPr indent="0" marL="0">
              <a:buNone/>
            </a:pPr>
            <a:r>
              <a:rPr lang="en-US" sz="1800" b="1" dirty="0">
                <a:solidFill>
                  <a:srgbClr val="1F2A44"/>
                </a:solidFill>
                <a:latin typeface="Cambria" pitchFamily="34" charset="0"/>
                <a:ea typeface="Cambria" pitchFamily="34" charset="-122"/>
                <a:cs typeface="Cambria" pitchFamily="34" charset="-120"/>
              </a:rPr>
              <a:t>Āryabhaṭa</a:t>
            </a:r>
            <a:endParaRPr lang="en-US" sz="1800" dirty="0"/>
          </a:p>
        </p:txBody>
      </p:sp>
      <p:sp>
        <p:nvSpPr>
          <p:cNvPr id="10" name="Text 7"/>
          <p:cNvSpPr txBox="1"/>
          <p:nvPr/>
        </p:nvSpPr>
        <p:spPr>
          <a:xfrm>
            <a:off x="640080" y="1517904"/>
            <a:ext cx="3657600" cy="274320"/>
          </a:xfrm>
          <a:prstGeom prst="rect">
            <a:avLst/>
          </a:prstGeom>
          <a:noFill/>
          <a:ln/>
        </p:spPr>
        <p:txBody>
          <a:bodyPr wrap="square" lIns="0" tIns="0" rIns="0" bIns="0" rtlCol="0" anchor="t"/>
          <a:lstStyle/>
          <a:p>
            <a:pPr indent="0" marL="0">
              <a:buNone/>
            </a:pPr>
            <a:r>
              <a:rPr lang="en-US" sz="1100" i="1" dirty="0">
                <a:solidFill>
                  <a:srgbClr val="B5533C"/>
                </a:solidFill>
                <a:latin typeface="Calibri" pitchFamily="34" charset="0"/>
                <a:ea typeface="Calibri" pitchFamily="34" charset="-122"/>
                <a:cs typeface="Calibri" pitchFamily="34" charset="-120"/>
              </a:rPr>
              <a:t>Kusumapura (near Patna), c. 500 CE  |  Āryabhaṭīya</a:t>
            </a:r>
            <a:endParaRPr lang="en-US" sz="1100" dirty="0"/>
          </a:p>
        </p:txBody>
      </p:sp>
      <p:sp>
        <p:nvSpPr>
          <p:cNvPr id="11" name="Text 8"/>
          <p:cNvSpPr txBox="1"/>
          <p:nvPr/>
        </p:nvSpPr>
        <p:spPr>
          <a:xfrm>
            <a:off x="640080" y="1828800"/>
            <a:ext cx="3657600" cy="1371600"/>
          </a:xfrm>
          <a:prstGeom prst="rect">
            <a:avLst/>
          </a:prstGeom>
          <a:noFill/>
          <a:ln/>
        </p:spPr>
        <p:txBody>
          <a:bodyPr wrap="square" lIns="0" tIns="0" rIns="0" bIns="0" rtlCol="0" anchor="t"/>
          <a:lstStyle/>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Earth spins on its axis, causing day and night</a:t>
            </a:r>
            <a:endParaRPr lang="en-US" sz="1150" dirty="0"/>
          </a:p>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Correct explanation of solar and lunar eclipses</a:t>
            </a:r>
            <a:endParaRPr lang="en-US" sz="1150" dirty="0"/>
          </a:p>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Formulas for motions of the Sun, Moon and planets</a:t>
            </a:r>
            <a:endParaRPr lang="en-US" sz="1150" dirty="0"/>
          </a:p>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Techniques of calculation and equation-solving</a:t>
            </a:r>
            <a:endParaRPr lang="en-US" sz="1150" dirty="0"/>
          </a:p>
        </p:txBody>
      </p:sp>
      <p:sp>
        <p:nvSpPr>
          <p:cNvPr id="12" name="Shape 9"/>
          <p:cNvSpPr/>
          <p:nvPr/>
        </p:nvSpPr>
        <p:spPr>
          <a:xfrm>
            <a:off x="640080" y="3200400"/>
            <a:ext cx="3657600" cy="777240"/>
          </a:xfrm>
          <a:prstGeom prst="roundRect">
            <a:avLst>
              <a:gd name="adj" fmla="val 9412"/>
            </a:avLst>
          </a:prstGeom>
          <a:solidFill>
            <a:srgbClr val="1F2A44"/>
          </a:solidFill>
          <a:ln w="12700">
            <a:solidFill>
              <a:srgbClr val="1F2A44"/>
            </a:solidFill>
            <a:prstDash val="solid"/>
          </a:ln>
        </p:spPr>
      </p:sp>
      <p:sp>
        <p:nvSpPr>
          <p:cNvPr id="13" name="Text 10"/>
          <p:cNvSpPr txBox="1"/>
          <p:nvPr/>
        </p:nvSpPr>
        <p:spPr>
          <a:xfrm>
            <a:off x="640080" y="3246120"/>
            <a:ext cx="3657600" cy="365760"/>
          </a:xfrm>
          <a:prstGeom prst="rect">
            <a:avLst/>
          </a:prstGeom>
          <a:noFill/>
          <a:ln/>
        </p:spPr>
        <p:txBody>
          <a:bodyPr wrap="square" lIns="0" tIns="0" rIns="0" bIns="0" rtlCol="0" anchor="t"/>
          <a:lstStyle/>
          <a:p>
            <a:pPr algn="ctr" indent="0" marL="0">
              <a:buNone/>
            </a:pPr>
            <a:r>
              <a:rPr lang="en-US" sz="1300" b="1" dirty="0">
                <a:solidFill>
                  <a:srgbClr val="D9A441"/>
                </a:solidFill>
                <a:latin typeface="Calibri" pitchFamily="34" charset="0"/>
                <a:ea typeface="Calibri" pitchFamily="34" charset="-122"/>
                <a:cs typeface="Calibri" pitchFamily="34" charset="-120"/>
              </a:rPr>
              <a:t>Year: 365 d 6 h 12 m 30 s</a:t>
            </a:r>
            <a:endParaRPr lang="en-US" sz="1300" dirty="0"/>
          </a:p>
        </p:txBody>
      </p:sp>
      <p:sp>
        <p:nvSpPr>
          <p:cNvPr id="14" name="Text 11"/>
          <p:cNvSpPr txBox="1"/>
          <p:nvPr/>
        </p:nvSpPr>
        <p:spPr>
          <a:xfrm>
            <a:off x="640080" y="3611880"/>
            <a:ext cx="3657600" cy="320040"/>
          </a:xfrm>
          <a:prstGeom prst="rect">
            <a:avLst/>
          </a:prstGeom>
          <a:noFill/>
          <a:ln/>
        </p:spPr>
        <p:txBody>
          <a:bodyPr wrap="square" lIns="0" tIns="0" rIns="0" bIns="0" rtlCol="0" anchor="t"/>
          <a:lstStyle/>
          <a:p>
            <a:pPr algn="ctr" indent="0" marL="0">
              <a:buNone/>
            </a:pPr>
            <a:r>
              <a:rPr lang="en-US" sz="1150" dirty="0">
                <a:solidFill>
                  <a:srgbClr val="FFFFFF"/>
                </a:solidFill>
                <a:latin typeface="Calibri" pitchFamily="34" charset="0"/>
                <a:ea typeface="Calibri" pitchFamily="34" charset="-122"/>
                <a:cs typeface="Calibri" pitchFamily="34" charset="-120"/>
              </a:rPr>
              <a:t>Modern value: 365 d 5 h 48 m 45 s</a:t>
            </a:r>
            <a:endParaRPr lang="en-US" sz="1150" dirty="0"/>
          </a:p>
        </p:txBody>
      </p:sp>
      <p:sp>
        <p:nvSpPr>
          <p:cNvPr id="15" name="Shape 12"/>
          <p:cNvSpPr/>
          <p:nvPr/>
        </p:nvSpPr>
        <p:spPr>
          <a:xfrm>
            <a:off x="4663440" y="1097280"/>
            <a:ext cx="4023360" cy="2971800"/>
          </a:xfrm>
          <a:prstGeom prst="roundRect">
            <a:avLst>
              <a:gd name="adj" fmla="val 2462"/>
            </a:avLst>
          </a:prstGeom>
          <a:solidFill>
            <a:srgbClr val="FBF1D9"/>
          </a:solidFill>
          <a:ln w="12700">
            <a:solidFill>
              <a:srgbClr val="FBF1D9"/>
            </a:solidFill>
            <a:prstDash val="solid"/>
          </a:ln>
        </p:spPr>
      </p:sp>
      <p:sp>
        <p:nvSpPr>
          <p:cNvPr id="16" name="Text 13"/>
          <p:cNvSpPr txBox="1"/>
          <p:nvPr/>
        </p:nvSpPr>
        <p:spPr>
          <a:xfrm>
            <a:off x="4846320" y="1170432"/>
            <a:ext cx="3657600" cy="365760"/>
          </a:xfrm>
          <a:prstGeom prst="rect">
            <a:avLst/>
          </a:prstGeom>
          <a:noFill/>
          <a:ln/>
        </p:spPr>
        <p:txBody>
          <a:bodyPr wrap="square" lIns="0" tIns="0" rIns="0" bIns="0" rtlCol="0" anchor="t"/>
          <a:lstStyle/>
          <a:p>
            <a:pPr indent="0" marL="0">
              <a:buNone/>
            </a:pPr>
            <a:r>
              <a:rPr lang="en-US" sz="1800" b="1" dirty="0">
                <a:solidFill>
                  <a:srgbClr val="1F2A44"/>
                </a:solidFill>
                <a:latin typeface="Cambria" pitchFamily="34" charset="0"/>
                <a:ea typeface="Cambria" pitchFamily="34" charset="-122"/>
                <a:cs typeface="Cambria" pitchFamily="34" charset="-120"/>
              </a:rPr>
              <a:t>Varāhamihira</a:t>
            </a:r>
            <a:endParaRPr lang="en-US" sz="1800" dirty="0"/>
          </a:p>
        </p:txBody>
      </p:sp>
      <p:sp>
        <p:nvSpPr>
          <p:cNvPr id="17" name="Text 14"/>
          <p:cNvSpPr txBox="1"/>
          <p:nvPr/>
        </p:nvSpPr>
        <p:spPr>
          <a:xfrm>
            <a:off x="4846320" y="1517904"/>
            <a:ext cx="3657600" cy="274320"/>
          </a:xfrm>
          <a:prstGeom prst="rect">
            <a:avLst/>
          </a:prstGeom>
          <a:noFill/>
          <a:ln/>
        </p:spPr>
        <p:txBody>
          <a:bodyPr wrap="square" lIns="0" tIns="0" rIns="0" bIns="0" rtlCol="0" anchor="t"/>
          <a:lstStyle/>
          <a:p>
            <a:pPr indent="0" marL="0">
              <a:buNone/>
            </a:pPr>
            <a:r>
              <a:rPr lang="en-US" sz="1100" i="1" dirty="0">
                <a:solidFill>
                  <a:srgbClr val="B5533C"/>
                </a:solidFill>
                <a:latin typeface="Calibri" pitchFamily="34" charset="0"/>
                <a:ea typeface="Calibri" pitchFamily="34" charset="-122"/>
                <a:cs typeface="Calibri" pitchFamily="34" charset="-120"/>
              </a:rPr>
              <a:t>Ujjayinī, a city of learning  |  Bṛihat Samhitā</a:t>
            </a:r>
            <a:endParaRPr lang="en-US" sz="1100" dirty="0"/>
          </a:p>
        </p:txBody>
      </p:sp>
      <p:sp>
        <p:nvSpPr>
          <p:cNvPr id="18" name="Text 15"/>
          <p:cNvSpPr txBox="1"/>
          <p:nvPr/>
        </p:nvSpPr>
        <p:spPr>
          <a:xfrm>
            <a:off x="4846320" y="1828800"/>
            <a:ext cx="3657600" cy="2194560"/>
          </a:xfrm>
          <a:prstGeom prst="rect">
            <a:avLst/>
          </a:prstGeom>
          <a:noFill/>
          <a:ln/>
        </p:spPr>
        <p:txBody>
          <a:bodyPr wrap="square" lIns="0" tIns="0" rIns="0" bIns="0" rtlCol="0" anchor="t"/>
          <a:lstStyle/>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Mathematician, astronomer and astrologer</a:t>
            </a:r>
            <a:endParaRPr lang="en-US" sz="1150" dirty="0"/>
          </a:p>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An encyclopedic work: astronomy, weather forecasting, architecture, town planning, farming</a:t>
            </a:r>
            <a:endParaRPr lang="en-US" sz="1150" dirty="0"/>
          </a:p>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Observed the world, applied logic and combined it with traditional knowledge</a:t>
            </a:r>
            <a:endParaRPr lang="en-US" sz="1150" dirty="0"/>
          </a:p>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A pioneer in science</a:t>
            </a:r>
            <a:endParaRPr lang="en-US" sz="1150" dirty="0"/>
          </a:p>
        </p:txBody>
      </p:sp>
      <p:sp>
        <p:nvSpPr>
          <p:cNvPr id="19" name="Shape 16"/>
          <p:cNvSpPr/>
          <p:nvPr/>
        </p:nvSpPr>
        <p:spPr>
          <a:xfrm>
            <a:off x="457200" y="4206240"/>
            <a:ext cx="8138160" cy="411480"/>
          </a:xfrm>
          <a:prstGeom prst="roundRect">
            <a:avLst>
              <a:gd name="adj" fmla="val 17778"/>
            </a:avLst>
          </a:prstGeom>
          <a:solidFill>
            <a:srgbClr val="1F2A44"/>
          </a:solidFill>
          <a:ln w="12700">
            <a:solidFill>
              <a:srgbClr val="1F2A44"/>
            </a:solidFill>
            <a:prstDash val="solid"/>
          </a:ln>
        </p:spPr>
      </p:sp>
      <p:sp>
        <p:nvSpPr>
          <p:cNvPr id="20" name="Text 17"/>
          <p:cNvSpPr txBox="1"/>
          <p:nvPr/>
        </p:nvSpPr>
        <p:spPr>
          <a:xfrm>
            <a:off x="640080" y="4206240"/>
            <a:ext cx="7772400" cy="411480"/>
          </a:xfrm>
          <a:prstGeom prst="rect">
            <a:avLst/>
          </a:prstGeom>
          <a:noFill/>
          <a:ln/>
        </p:spPr>
        <p:txBody>
          <a:bodyPr wrap="square" lIns="0" tIns="0" rIns="0" bIns="0" rtlCol="0" anchor="ctr"/>
          <a:lstStyle/>
          <a:p>
            <a:pPr indent="0" marL="0">
              <a:buNone/>
            </a:pPr>
            <a:r>
              <a:rPr lang="en-US" sz="1200" dirty="0">
                <a:solidFill>
                  <a:srgbClr val="FFFFFF"/>
                </a:solidFill>
                <a:latin typeface="Calibri" pitchFamily="34" charset="0"/>
                <a:ea typeface="Calibri" pitchFamily="34" charset="-122"/>
                <a:cs typeface="Calibri" pitchFamily="34" charset="-120"/>
              </a:rPr>
              <a:t>Interview task: prepare questions you would ask each scholar if you met them in your time machine.</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675120" cy="640080"/>
          </a:xfrm>
          <a:prstGeom prst="rect">
            <a:avLst/>
          </a:prstGeom>
          <a:noFill/>
          <a:ln/>
        </p:spPr>
        <p:txBody>
          <a:bodyPr wrap="square" lIns="0" tIns="0" rIns="0" bIns="0" rtlCol="0" anchor="ctr"/>
          <a:lstStyle/>
          <a:p>
            <a:pPr indent="0" marL="0">
              <a:buNone/>
            </a:pPr>
            <a:r>
              <a:rPr lang="en-US" sz="2600" b="1" dirty="0">
                <a:solidFill>
                  <a:srgbClr val="1F2A44"/>
                </a:solidFill>
                <a:latin typeface="Cambria" pitchFamily="34" charset="0"/>
                <a:ea typeface="Cambria" pitchFamily="34" charset="-122"/>
                <a:cs typeface="Cambria" pitchFamily="34" charset="-120"/>
              </a:rPr>
              <a:t>Kālidāsa and Āyurveda</a:t>
            </a:r>
            <a:endParaRPr lang="en-US" sz="2600" dirty="0"/>
          </a:p>
        </p:txBody>
      </p:sp>
      <p:sp>
        <p:nvSpPr>
          <p:cNvPr id="3" name="Shape 1"/>
          <p:cNvSpPr/>
          <p:nvPr/>
        </p:nvSpPr>
        <p:spPr>
          <a:xfrm>
            <a:off x="7223760" y="411480"/>
            <a:ext cx="1463040" cy="292608"/>
          </a:xfrm>
          <a:prstGeom prst="roundRect">
            <a:avLst>
              <a:gd name="adj" fmla="val 31250"/>
            </a:avLst>
          </a:prstGeom>
          <a:solidFill>
            <a:srgbClr val="FBF1D9"/>
          </a:solidFill>
          <a:ln w="12700">
            <a:solidFill>
              <a:srgbClr val="FBF1D9"/>
            </a:solidFill>
            <a:prstDash val="solid"/>
          </a:ln>
        </p:spPr>
      </p:sp>
      <p:sp>
        <p:nvSpPr>
          <p:cNvPr id="4" name="Text 2"/>
          <p:cNvSpPr txBox="1"/>
          <p:nvPr/>
        </p:nvSpPr>
        <p:spPr>
          <a:xfrm>
            <a:off x="7223760" y="411480"/>
            <a:ext cx="1463040" cy="292608"/>
          </a:xfrm>
          <a:prstGeom prst="rect">
            <a:avLst/>
          </a:prstGeom>
          <a:noFill/>
          <a:ln/>
        </p:spPr>
        <p:txBody>
          <a:bodyPr wrap="square" lIns="0" tIns="0" rIns="0" bIns="0" rtlCol="0" anchor="ctr"/>
          <a:lstStyle/>
          <a:p>
            <a:pPr algn="ctr" indent="0" marL="0">
              <a:buNone/>
            </a:pPr>
            <a:r>
              <a:rPr lang="en-US" sz="1000" b="1" dirty="0">
                <a:solidFill>
                  <a:srgbClr val="B5533C"/>
                </a:solidFill>
                <a:latin typeface="Calibri" pitchFamily="34" charset="0"/>
                <a:ea typeface="Calibri" pitchFamily="34" charset="-122"/>
                <a:cs typeface="Calibri" pitchFamily="34" charset="-120"/>
              </a:rPr>
              <a:t>LITERATURE + IKS</a:t>
            </a:r>
            <a:endParaRPr lang="en-US" sz="1000" dirty="0"/>
          </a:p>
        </p:txBody>
      </p:sp>
      <p:sp>
        <p:nvSpPr>
          <p:cNvPr id="5" name="Text 3"/>
          <p:cNvSpPr txBox="1"/>
          <p:nvPr/>
        </p:nvSpPr>
        <p:spPr>
          <a:xfrm>
            <a:off x="457200" y="4800600"/>
            <a:ext cx="5486400" cy="228600"/>
          </a:xfrm>
          <a:prstGeom prst="rect">
            <a:avLst/>
          </a:prstGeom>
          <a:noFill/>
          <a:ln/>
        </p:spPr>
        <p:txBody>
          <a:bodyPr wrap="square" lIns="0" tIns="0" rIns="0" bIns="0" rtlCol="0" anchor="ctr"/>
          <a:lstStyle/>
          <a:p>
            <a:pPr indent="0" marL="0">
              <a:buNone/>
            </a:pPr>
            <a:r>
              <a:rPr lang="en-US" sz="900" dirty="0">
                <a:solidFill>
                  <a:srgbClr val="6B7280"/>
                </a:solidFill>
                <a:latin typeface="Calibri" pitchFamily="34" charset="0"/>
                <a:ea typeface="Calibri" pitchFamily="34" charset="-122"/>
                <a:cs typeface="Calibri" pitchFamily="34" charset="-120"/>
              </a:rPr>
              <a:t>Class 7 History | Ch. 7: The Gupta Era</a:t>
            </a:r>
            <a:endParaRPr lang="en-US" sz="900" dirty="0"/>
          </a:p>
        </p:txBody>
      </p:sp>
      <p:sp>
        <p:nvSpPr>
          <p:cNvPr id="6" name="Text 4"/>
          <p:cNvSpPr txBox="1"/>
          <p:nvPr/>
        </p:nvSpPr>
        <p:spPr>
          <a:xfrm>
            <a:off x="8138160" y="4800600"/>
            <a:ext cx="548640" cy="228600"/>
          </a:xfrm>
          <a:prstGeom prst="rect">
            <a:avLst/>
          </a:prstGeom>
          <a:noFill/>
          <a:ln/>
        </p:spPr>
        <p:txBody>
          <a:bodyPr wrap="square" lIns="0" tIns="0" rIns="0" bIns="0" rtlCol="0" anchor="ctr"/>
          <a:lstStyle/>
          <a:p>
            <a:pPr algn="r" indent="0" marL="0">
              <a:buNone/>
            </a:pPr>
            <a:r>
              <a:rPr lang="en-US" sz="900" dirty="0">
                <a:solidFill>
                  <a:srgbClr val="6B7280"/>
                </a:solidFill>
                <a:latin typeface="Calibri" pitchFamily="34" charset="0"/>
                <a:ea typeface="Calibri" pitchFamily="34" charset="-122"/>
                <a:cs typeface="Calibri" pitchFamily="34" charset="-120"/>
              </a:rPr>
              <a:t>18</a:t>
            </a:r>
            <a:endParaRPr lang="en-US" sz="900" dirty="0"/>
          </a:p>
        </p:txBody>
      </p:sp>
      <p:sp>
        <p:nvSpPr>
          <p:cNvPr id="8" name="Shape 5"/>
          <p:cNvSpPr/>
          <p:nvPr/>
        </p:nvSpPr>
        <p:spPr>
          <a:xfrm>
            <a:off x="457200" y="1097280"/>
            <a:ext cx="4023360" cy="3474720"/>
          </a:xfrm>
          <a:prstGeom prst="roundRect">
            <a:avLst>
              <a:gd name="adj" fmla="val 2105"/>
            </a:avLst>
          </a:prstGeom>
          <a:solidFill>
            <a:srgbClr val="EEF1F7"/>
          </a:solidFill>
          <a:ln w="12700">
            <a:solidFill>
              <a:srgbClr val="EEF1F7"/>
            </a:solidFill>
            <a:prstDash val="solid"/>
          </a:ln>
        </p:spPr>
      </p:sp>
      <p:sp>
        <p:nvSpPr>
          <p:cNvPr id="9" name="Shape 6"/>
          <p:cNvSpPr/>
          <p:nvPr/>
        </p:nvSpPr>
        <p:spPr>
          <a:xfrm>
            <a:off x="640080" y="1234440"/>
            <a:ext cx="548640" cy="548640"/>
          </a:xfrm>
          <a:prstGeom prst="ellipse">
            <a:avLst/>
          </a:prstGeom>
          <a:solidFill>
            <a:srgbClr val="1F2A44"/>
          </a:solidFill>
          <a:ln w="12700">
            <a:solidFill>
              <a:srgbClr val="1F2A44"/>
            </a:solidFill>
            <a:prstDash val="solid"/>
          </a:ln>
        </p:spPr>
      </p:sp>
      <p:pic>
        <p:nvPicPr>
          <p:cNvPr id="10" name="Image 0" descr="preencoded.png">    </p:cNvPr>
          <p:cNvPicPr>
            <a:picLocks noChangeAspect="1"/>
          </p:cNvPicPr>
          <p:nvPr/>
        </p:nvPicPr>
        <p:blipFill>
          <a:blip r:embed="rId1"/>
          <a:stretch>
            <a:fillRect/>
          </a:stretch>
        </p:blipFill>
        <p:spPr>
          <a:xfrm>
            <a:off x="777240" y="1371600"/>
            <a:ext cx="274320" cy="274320"/>
          </a:xfrm>
          <a:prstGeom prst="rect">
            <a:avLst/>
          </a:prstGeom>
        </p:spPr>
      </p:pic>
      <p:sp>
        <p:nvSpPr>
          <p:cNvPr id="11" name="Text 7"/>
          <p:cNvSpPr txBox="1"/>
          <p:nvPr/>
        </p:nvSpPr>
        <p:spPr>
          <a:xfrm>
            <a:off x="1325880" y="1280160"/>
            <a:ext cx="3017520" cy="457200"/>
          </a:xfrm>
          <a:prstGeom prst="rect">
            <a:avLst/>
          </a:prstGeom>
          <a:noFill/>
          <a:ln/>
        </p:spPr>
        <p:txBody>
          <a:bodyPr wrap="square" lIns="0" tIns="0" rIns="0" bIns="0" rtlCol="0" anchor="ctr"/>
          <a:lstStyle/>
          <a:p>
            <a:pPr indent="0" marL="0">
              <a:buNone/>
            </a:pPr>
            <a:r>
              <a:rPr lang="en-US" sz="1800" b="1" dirty="0">
                <a:solidFill>
                  <a:srgbClr val="1F2A44"/>
                </a:solidFill>
                <a:latin typeface="Cambria" pitchFamily="34" charset="0"/>
                <a:ea typeface="Cambria" pitchFamily="34" charset="-122"/>
                <a:cs typeface="Cambria" pitchFamily="34" charset="-120"/>
              </a:rPr>
              <a:t>Kālidāsa</a:t>
            </a:r>
            <a:endParaRPr lang="en-US" sz="1800" dirty="0"/>
          </a:p>
        </p:txBody>
      </p:sp>
      <p:sp>
        <p:nvSpPr>
          <p:cNvPr id="12" name="Text 8"/>
          <p:cNvSpPr txBox="1"/>
          <p:nvPr/>
        </p:nvSpPr>
        <p:spPr>
          <a:xfrm>
            <a:off x="640080" y="1965960"/>
            <a:ext cx="3657600" cy="2560320"/>
          </a:xfrm>
          <a:prstGeom prst="rect">
            <a:avLst/>
          </a:prstGeom>
          <a:noFill/>
          <a:ln/>
        </p:spPr>
        <p:txBody>
          <a:bodyPr wrap="square" lIns="0" tIns="0" rIns="0" bIns="0" rtlCol="0" anchor="t"/>
          <a:lstStyle/>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Little is known of his life; legend says ridicule motivated him to work hard</a:t>
            </a:r>
            <a:endParaRPr lang="en-US" sz="1200" dirty="0"/>
          </a:p>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Renowned for Sanskrit literature and refined poetry</a:t>
            </a:r>
            <a:endParaRPr lang="en-US" sz="1200" dirty="0"/>
          </a:p>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Meghadūtam ('The Cloud Messenger'): a banished yakṣha sends a message to his beloved through a passing cloud</a:t>
            </a:r>
            <a:endParaRPr lang="en-US" sz="1200" dirty="0"/>
          </a:p>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Describes the landscapes and weather of north India</a:t>
            </a:r>
            <a:endParaRPr lang="en-US" sz="1200" dirty="0"/>
          </a:p>
        </p:txBody>
      </p:sp>
      <p:sp>
        <p:nvSpPr>
          <p:cNvPr id="13" name="Shape 9"/>
          <p:cNvSpPr/>
          <p:nvPr/>
        </p:nvSpPr>
        <p:spPr>
          <a:xfrm>
            <a:off x="4663440" y="1097280"/>
            <a:ext cx="4023360" cy="3474720"/>
          </a:xfrm>
          <a:prstGeom prst="roundRect">
            <a:avLst>
              <a:gd name="adj" fmla="val 2105"/>
            </a:avLst>
          </a:prstGeom>
          <a:solidFill>
            <a:srgbClr val="FBF1D9"/>
          </a:solidFill>
          <a:ln w="12700">
            <a:solidFill>
              <a:srgbClr val="FBF1D9"/>
            </a:solidFill>
            <a:prstDash val="solid"/>
          </a:ln>
        </p:spPr>
      </p:sp>
      <p:sp>
        <p:nvSpPr>
          <p:cNvPr id="14" name="Shape 10"/>
          <p:cNvSpPr/>
          <p:nvPr/>
        </p:nvSpPr>
        <p:spPr>
          <a:xfrm>
            <a:off x="4846320" y="1234440"/>
            <a:ext cx="548640" cy="548640"/>
          </a:xfrm>
          <a:prstGeom prst="ellipse">
            <a:avLst/>
          </a:prstGeom>
          <a:solidFill>
            <a:srgbClr val="B5533C"/>
          </a:solidFill>
          <a:ln w="12700">
            <a:solidFill>
              <a:srgbClr val="B5533C"/>
            </a:solidFill>
            <a:prstDash val="solid"/>
          </a:ln>
        </p:spPr>
      </p:sp>
      <p:pic>
        <p:nvPicPr>
          <p:cNvPr id="15" name="Image 1" descr="preencoded.png">    </p:cNvPr>
          <p:cNvPicPr>
            <a:picLocks noChangeAspect="1"/>
          </p:cNvPicPr>
          <p:nvPr/>
        </p:nvPicPr>
        <p:blipFill>
          <a:blip r:embed="rId2"/>
          <a:stretch>
            <a:fillRect/>
          </a:stretch>
        </p:blipFill>
        <p:spPr>
          <a:xfrm>
            <a:off x="4983480" y="1371600"/>
            <a:ext cx="274320" cy="274320"/>
          </a:xfrm>
          <a:prstGeom prst="rect">
            <a:avLst/>
          </a:prstGeom>
        </p:spPr>
      </p:pic>
      <p:sp>
        <p:nvSpPr>
          <p:cNvPr id="16" name="Text 11"/>
          <p:cNvSpPr txBox="1"/>
          <p:nvPr/>
        </p:nvSpPr>
        <p:spPr>
          <a:xfrm>
            <a:off x="5532120" y="1280160"/>
            <a:ext cx="3017520" cy="457200"/>
          </a:xfrm>
          <a:prstGeom prst="rect">
            <a:avLst/>
          </a:prstGeom>
          <a:noFill/>
          <a:ln/>
        </p:spPr>
        <p:txBody>
          <a:bodyPr wrap="square" lIns="0" tIns="0" rIns="0" bIns="0" rtlCol="0" anchor="ctr"/>
          <a:lstStyle/>
          <a:p>
            <a:pPr indent="0" marL="0">
              <a:buNone/>
            </a:pPr>
            <a:r>
              <a:rPr lang="en-US" sz="1800" b="1" dirty="0">
                <a:solidFill>
                  <a:srgbClr val="1F2A44"/>
                </a:solidFill>
                <a:latin typeface="Cambria" pitchFamily="34" charset="0"/>
                <a:ea typeface="Cambria" pitchFamily="34" charset="-122"/>
                <a:cs typeface="Cambria" pitchFamily="34" charset="-120"/>
              </a:rPr>
              <a:t>Āyurveda codified</a:t>
            </a:r>
            <a:endParaRPr lang="en-US" sz="1800" dirty="0"/>
          </a:p>
        </p:txBody>
      </p:sp>
      <p:sp>
        <p:nvSpPr>
          <p:cNvPr id="17" name="Text 12"/>
          <p:cNvSpPr txBox="1"/>
          <p:nvPr/>
        </p:nvSpPr>
        <p:spPr>
          <a:xfrm>
            <a:off x="4846320" y="1965960"/>
            <a:ext cx="3657600" cy="2560320"/>
          </a:xfrm>
          <a:prstGeom prst="rect">
            <a:avLst/>
          </a:prstGeom>
          <a:noFill/>
          <a:ln/>
        </p:spPr>
        <p:txBody>
          <a:bodyPr wrap="square" lIns="0" tIns="0" rIns="0" bIns="0" rtlCol="0" anchor="t"/>
          <a:lstStyle/>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Roots go back several centuries BCE</a:t>
            </a:r>
            <a:endParaRPr lang="en-US" sz="1200" dirty="0"/>
          </a:p>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Charaka Saṃhitā and Suśhruta Saṃhitā given final shape in the Gupta period</a:t>
            </a:r>
            <a:endParaRPr lang="en-US" sz="1200" dirty="0"/>
          </a:p>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Diagnosis of diseases, treatments, diet, preparing medicines and surgical techniques</a:t>
            </a:r>
            <a:endParaRPr lang="en-US" sz="1200" dirty="0"/>
          </a:p>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Holistic healing: mind, body and nature are connected</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675120" cy="640080"/>
          </a:xfrm>
          <a:prstGeom prst="rect">
            <a:avLst/>
          </a:prstGeom>
          <a:noFill/>
          <a:ln/>
        </p:spPr>
        <p:txBody>
          <a:bodyPr wrap="square" lIns="0" tIns="0" rIns="0" bIns="0" rtlCol="0" anchor="ctr"/>
          <a:lstStyle/>
          <a:p>
            <a:pPr indent="0" marL="0">
              <a:buNone/>
            </a:pPr>
            <a:r>
              <a:rPr lang="en-US" sz="2600" b="1" dirty="0">
                <a:solidFill>
                  <a:srgbClr val="1F2A44"/>
                </a:solidFill>
                <a:latin typeface="Cambria" pitchFamily="34" charset="0"/>
                <a:ea typeface="Cambria" pitchFamily="34" charset="-122"/>
                <a:cs typeface="Cambria" pitchFamily="34" charset="-120"/>
              </a:rPr>
              <a:t>The Quest for Beauty: Gupta Art</a:t>
            </a:r>
            <a:endParaRPr lang="en-US" sz="2600" dirty="0"/>
          </a:p>
        </p:txBody>
      </p:sp>
      <p:sp>
        <p:nvSpPr>
          <p:cNvPr id="3" name="Shape 1"/>
          <p:cNvSpPr/>
          <p:nvPr/>
        </p:nvSpPr>
        <p:spPr>
          <a:xfrm>
            <a:off x="7223760" y="411480"/>
            <a:ext cx="1463040" cy="292608"/>
          </a:xfrm>
          <a:prstGeom prst="roundRect">
            <a:avLst>
              <a:gd name="adj" fmla="val 31250"/>
            </a:avLst>
          </a:prstGeom>
          <a:solidFill>
            <a:srgbClr val="FBF1D9"/>
          </a:solidFill>
          <a:ln w="12700">
            <a:solidFill>
              <a:srgbClr val="FBF1D9"/>
            </a:solidFill>
            <a:prstDash val="solid"/>
          </a:ln>
        </p:spPr>
      </p:sp>
      <p:sp>
        <p:nvSpPr>
          <p:cNvPr id="4" name="Text 2"/>
          <p:cNvSpPr txBox="1"/>
          <p:nvPr/>
        </p:nvSpPr>
        <p:spPr>
          <a:xfrm>
            <a:off x="7223760" y="411480"/>
            <a:ext cx="1463040" cy="292608"/>
          </a:xfrm>
          <a:prstGeom prst="rect">
            <a:avLst/>
          </a:prstGeom>
          <a:noFill/>
          <a:ln/>
        </p:spPr>
        <p:txBody>
          <a:bodyPr wrap="square" lIns="0" tIns="0" rIns="0" bIns="0" rtlCol="0" anchor="ctr"/>
          <a:lstStyle/>
          <a:p>
            <a:pPr algn="ctr" indent="0" marL="0">
              <a:buNone/>
            </a:pPr>
            <a:r>
              <a:rPr lang="en-US" sz="1000" b="1" dirty="0">
                <a:solidFill>
                  <a:srgbClr val="B5533C"/>
                </a:solidFill>
                <a:latin typeface="Calibri" pitchFamily="34" charset="0"/>
                <a:ea typeface="Calibri" pitchFamily="34" charset="-122"/>
                <a:cs typeface="Calibri" pitchFamily="34" charset="-120"/>
              </a:rPr>
              <a:t>ART INTEGRATION</a:t>
            </a:r>
            <a:endParaRPr lang="en-US" sz="1000" dirty="0"/>
          </a:p>
        </p:txBody>
      </p:sp>
      <p:sp>
        <p:nvSpPr>
          <p:cNvPr id="5" name="Text 3"/>
          <p:cNvSpPr txBox="1"/>
          <p:nvPr/>
        </p:nvSpPr>
        <p:spPr>
          <a:xfrm>
            <a:off x="457200" y="4800600"/>
            <a:ext cx="5486400" cy="228600"/>
          </a:xfrm>
          <a:prstGeom prst="rect">
            <a:avLst/>
          </a:prstGeom>
          <a:noFill/>
          <a:ln/>
        </p:spPr>
        <p:txBody>
          <a:bodyPr wrap="square" lIns="0" tIns="0" rIns="0" bIns="0" rtlCol="0" anchor="ctr"/>
          <a:lstStyle/>
          <a:p>
            <a:pPr indent="0" marL="0">
              <a:buNone/>
            </a:pPr>
            <a:r>
              <a:rPr lang="en-US" sz="900" dirty="0">
                <a:solidFill>
                  <a:srgbClr val="6B7280"/>
                </a:solidFill>
                <a:latin typeface="Calibri" pitchFamily="34" charset="0"/>
                <a:ea typeface="Calibri" pitchFamily="34" charset="-122"/>
                <a:cs typeface="Calibri" pitchFamily="34" charset="-120"/>
              </a:rPr>
              <a:t>Class 7 History | Ch. 7: The Gupta Era</a:t>
            </a:r>
            <a:endParaRPr lang="en-US" sz="900" dirty="0"/>
          </a:p>
        </p:txBody>
      </p:sp>
      <p:sp>
        <p:nvSpPr>
          <p:cNvPr id="6" name="Text 4"/>
          <p:cNvSpPr txBox="1"/>
          <p:nvPr/>
        </p:nvSpPr>
        <p:spPr>
          <a:xfrm>
            <a:off x="8138160" y="4800600"/>
            <a:ext cx="548640" cy="228600"/>
          </a:xfrm>
          <a:prstGeom prst="rect">
            <a:avLst/>
          </a:prstGeom>
          <a:noFill/>
          <a:ln/>
        </p:spPr>
        <p:txBody>
          <a:bodyPr wrap="square" lIns="0" tIns="0" rIns="0" bIns="0" rtlCol="0" anchor="ctr"/>
          <a:lstStyle/>
          <a:p>
            <a:pPr algn="r" indent="0" marL="0">
              <a:buNone/>
            </a:pPr>
            <a:r>
              <a:rPr lang="en-US" sz="900" dirty="0">
                <a:solidFill>
                  <a:srgbClr val="6B7280"/>
                </a:solidFill>
                <a:latin typeface="Calibri" pitchFamily="34" charset="0"/>
                <a:ea typeface="Calibri" pitchFamily="34" charset="-122"/>
                <a:cs typeface="Calibri" pitchFamily="34" charset="-120"/>
              </a:rPr>
              <a:t>19</a:t>
            </a:r>
            <a:endParaRPr lang="en-US" sz="900" dirty="0"/>
          </a:p>
        </p:txBody>
      </p:sp>
      <p:sp>
        <p:nvSpPr>
          <p:cNvPr id="8" name="Shape 5"/>
          <p:cNvSpPr/>
          <p:nvPr/>
        </p:nvSpPr>
        <p:spPr>
          <a:xfrm>
            <a:off x="457200" y="1097280"/>
            <a:ext cx="2606040" cy="1371600"/>
          </a:xfrm>
          <a:prstGeom prst="roundRect">
            <a:avLst>
              <a:gd name="adj" fmla="val 5333"/>
            </a:avLst>
          </a:prstGeom>
          <a:solidFill>
            <a:srgbClr val="EEF1F7"/>
          </a:solidFill>
          <a:ln w="12700">
            <a:solidFill>
              <a:srgbClr val="EEF1F7"/>
            </a:solidFill>
            <a:prstDash val="solid"/>
          </a:ln>
        </p:spPr>
      </p:sp>
      <p:sp>
        <p:nvSpPr>
          <p:cNvPr id="9" name="Shape 6"/>
          <p:cNvSpPr/>
          <p:nvPr/>
        </p:nvSpPr>
        <p:spPr>
          <a:xfrm>
            <a:off x="594360" y="1234440"/>
            <a:ext cx="411480" cy="411480"/>
          </a:xfrm>
          <a:prstGeom prst="ellipse">
            <a:avLst/>
          </a:prstGeom>
          <a:solidFill>
            <a:srgbClr val="1F2A44"/>
          </a:solidFill>
          <a:ln w="12700">
            <a:solidFill>
              <a:srgbClr val="1F2A44"/>
            </a:solidFill>
            <a:prstDash val="solid"/>
          </a:ln>
        </p:spPr>
      </p:sp>
      <p:pic>
        <p:nvPicPr>
          <p:cNvPr id="10" name="Image 0" descr="preencoded.png">    </p:cNvPr>
          <p:cNvPicPr>
            <a:picLocks noChangeAspect="1"/>
          </p:cNvPicPr>
          <p:nvPr/>
        </p:nvPicPr>
        <p:blipFill>
          <a:blip r:embed="rId1"/>
          <a:stretch>
            <a:fillRect/>
          </a:stretch>
        </p:blipFill>
        <p:spPr>
          <a:xfrm>
            <a:off x="697230" y="1337310"/>
            <a:ext cx="205740" cy="205740"/>
          </a:xfrm>
          <a:prstGeom prst="rect">
            <a:avLst/>
          </a:prstGeom>
        </p:spPr>
      </p:pic>
      <p:sp>
        <p:nvSpPr>
          <p:cNvPr id="11" name="Text 7"/>
          <p:cNvSpPr txBox="1"/>
          <p:nvPr/>
        </p:nvSpPr>
        <p:spPr>
          <a:xfrm>
            <a:off x="1097280" y="1207008"/>
            <a:ext cx="1920240" cy="457200"/>
          </a:xfrm>
          <a:prstGeom prst="rect">
            <a:avLst/>
          </a:prstGeom>
          <a:noFill/>
          <a:ln/>
        </p:spPr>
        <p:txBody>
          <a:bodyPr wrap="square" lIns="0" tIns="0" rIns="0" bIns="0" rtlCol="0" anchor="ctr"/>
          <a:lstStyle/>
          <a:p>
            <a:pPr indent="0" marL="0">
              <a:buNone/>
            </a:pPr>
            <a:r>
              <a:rPr lang="en-US" sz="1200" b="1" dirty="0">
                <a:solidFill>
                  <a:srgbClr val="1F2A44"/>
                </a:solidFill>
                <a:latin typeface="Calibri" pitchFamily="34" charset="0"/>
                <a:ea typeface="Calibri" pitchFamily="34" charset="-122"/>
                <a:cs typeface="Calibri" pitchFamily="34" charset="-120"/>
              </a:rPr>
              <a:t>Sārnāth (near Varanasi)</a:t>
            </a:r>
            <a:endParaRPr lang="en-US" sz="1200" dirty="0"/>
          </a:p>
        </p:txBody>
      </p:sp>
      <p:sp>
        <p:nvSpPr>
          <p:cNvPr id="12" name="Text 8"/>
          <p:cNvSpPr txBox="1"/>
          <p:nvPr/>
        </p:nvSpPr>
        <p:spPr>
          <a:xfrm>
            <a:off x="594360" y="1783080"/>
            <a:ext cx="2377440" cy="731520"/>
          </a:xfrm>
          <a:prstGeom prst="rect">
            <a:avLst/>
          </a:prstGeom>
          <a:noFill/>
          <a:ln/>
        </p:spPr>
        <p:txBody>
          <a:bodyPr wrap="square" lIns="0" tIns="0" rIns="0" bIns="0" rtlCol="0" anchor="t"/>
          <a:lstStyle/>
          <a:p>
            <a:pPr indent="0" marL="0">
              <a:buNone/>
            </a:pPr>
            <a:r>
              <a:rPr lang="en-US" sz="1100" dirty="0">
                <a:solidFill>
                  <a:srgbClr val="2B2B2B"/>
                </a:solidFill>
                <a:latin typeface="Calibri" pitchFamily="34" charset="0"/>
                <a:ea typeface="Calibri" pitchFamily="34" charset="-122"/>
                <a:cs typeface="Calibri" pitchFamily="34" charset="-120"/>
              </a:rPr>
              <a:t>Exquisite sculptures of the Buddha</a:t>
            </a:r>
            <a:endParaRPr lang="en-US" sz="1100" dirty="0"/>
          </a:p>
        </p:txBody>
      </p:sp>
      <p:sp>
        <p:nvSpPr>
          <p:cNvPr id="13" name="Shape 9"/>
          <p:cNvSpPr/>
          <p:nvPr/>
        </p:nvSpPr>
        <p:spPr>
          <a:xfrm>
            <a:off x="3246120" y="1097280"/>
            <a:ext cx="2606040" cy="1371600"/>
          </a:xfrm>
          <a:prstGeom prst="roundRect">
            <a:avLst>
              <a:gd name="adj" fmla="val 5333"/>
            </a:avLst>
          </a:prstGeom>
          <a:solidFill>
            <a:srgbClr val="FBF1D9"/>
          </a:solidFill>
          <a:ln w="12700">
            <a:solidFill>
              <a:srgbClr val="FBF1D9"/>
            </a:solidFill>
            <a:prstDash val="solid"/>
          </a:ln>
        </p:spPr>
      </p:sp>
      <p:sp>
        <p:nvSpPr>
          <p:cNvPr id="14" name="Shape 10"/>
          <p:cNvSpPr/>
          <p:nvPr/>
        </p:nvSpPr>
        <p:spPr>
          <a:xfrm>
            <a:off x="3383280" y="1234440"/>
            <a:ext cx="411480" cy="411480"/>
          </a:xfrm>
          <a:prstGeom prst="ellipse">
            <a:avLst/>
          </a:prstGeom>
          <a:solidFill>
            <a:srgbClr val="1F2A44"/>
          </a:solidFill>
          <a:ln w="12700">
            <a:solidFill>
              <a:srgbClr val="1F2A44"/>
            </a:solidFill>
            <a:prstDash val="solid"/>
          </a:ln>
        </p:spPr>
      </p:sp>
      <p:pic>
        <p:nvPicPr>
          <p:cNvPr id="15" name="Image 1" descr="preencoded.png">    </p:cNvPr>
          <p:cNvPicPr>
            <a:picLocks noChangeAspect="1"/>
          </p:cNvPicPr>
          <p:nvPr/>
        </p:nvPicPr>
        <p:blipFill>
          <a:blip r:embed="rId2"/>
          <a:stretch>
            <a:fillRect/>
          </a:stretch>
        </p:blipFill>
        <p:spPr>
          <a:xfrm>
            <a:off x="3486150" y="1337310"/>
            <a:ext cx="205740" cy="205740"/>
          </a:xfrm>
          <a:prstGeom prst="rect">
            <a:avLst/>
          </a:prstGeom>
        </p:spPr>
      </p:pic>
      <p:sp>
        <p:nvSpPr>
          <p:cNvPr id="16" name="Text 11"/>
          <p:cNvSpPr txBox="1"/>
          <p:nvPr/>
        </p:nvSpPr>
        <p:spPr>
          <a:xfrm>
            <a:off x="3886200" y="1207008"/>
            <a:ext cx="1920240" cy="457200"/>
          </a:xfrm>
          <a:prstGeom prst="rect">
            <a:avLst/>
          </a:prstGeom>
          <a:noFill/>
          <a:ln/>
        </p:spPr>
        <p:txBody>
          <a:bodyPr wrap="square" lIns="0" tIns="0" rIns="0" bIns="0" rtlCol="0" anchor="ctr"/>
          <a:lstStyle/>
          <a:p>
            <a:pPr indent="0" marL="0">
              <a:buNone/>
            </a:pPr>
            <a:r>
              <a:rPr lang="en-US" sz="1200" b="1" dirty="0">
                <a:solidFill>
                  <a:srgbClr val="1F2A44"/>
                </a:solidFill>
                <a:latin typeface="Calibri" pitchFamily="34" charset="0"/>
                <a:ea typeface="Calibri" pitchFamily="34" charset="-122"/>
                <a:cs typeface="Calibri" pitchFamily="34" charset="-120"/>
              </a:rPr>
              <a:t>Ajanta caves (Maharashtra)</a:t>
            </a:r>
            <a:endParaRPr lang="en-US" sz="1200" dirty="0"/>
          </a:p>
        </p:txBody>
      </p:sp>
      <p:sp>
        <p:nvSpPr>
          <p:cNvPr id="17" name="Text 12"/>
          <p:cNvSpPr txBox="1"/>
          <p:nvPr/>
        </p:nvSpPr>
        <p:spPr>
          <a:xfrm>
            <a:off x="3383280" y="1783080"/>
            <a:ext cx="2377440" cy="731520"/>
          </a:xfrm>
          <a:prstGeom prst="rect">
            <a:avLst/>
          </a:prstGeom>
          <a:noFill/>
          <a:ln/>
        </p:spPr>
        <p:txBody>
          <a:bodyPr wrap="square" lIns="0" tIns="0" rIns="0" bIns="0" rtlCol="0" anchor="t"/>
          <a:lstStyle/>
          <a:p>
            <a:pPr indent="0" marL="0">
              <a:buNone/>
            </a:pPr>
            <a:r>
              <a:rPr lang="en-US" sz="1100" dirty="0">
                <a:solidFill>
                  <a:srgbClr val="2B2B2B"/>
                </a:solidFill>
                <a:latin typeface="Calibri" pitchFamily="34" charset="0"/>
                <a:ea typeface="Calibri" pitchFamily="34" charset="-122"/>
                <a:cs typeface="Calibri" pitchFamily="34" charset="-120"/>
              </a:rPr>
              <a:t>Rock-cut caves and paintings, such as Padmapāṇi; backed by Guptas and Vākāṭakas</a:t>
            </a:r>
            <a:endParaRPr lang="en-US" sz="1100" dirty="0"/>
          </a:p>
        </p:txBody>
      </p:sp>
      <p:sp>
        <p:nvSpPr>
          <p:cNvPr id="18" name="Shape 13"/>
          <p:cNvSpPr/>
          <p:nvPr/>
        </p:nvSpPr>
        <p:spPr>
          <a:xfrm>
            <a:off x="6035040" y="1097280"/>
            <a:ext cx="2606040" cy="1371600"/>
          </a:xfrm>
          <a:prstGeom prst="roundRect">
            <a:avLst>
              <a:gd name="adj" fmla="val 5333"/>
            </a:avLst>
          </a:prstGeom>
          <a:solidFill>
            <a:srgbClr val="EEF1F7"/>
          </a:solidFill>
          <a:ln w="12700">
            <a:solidFill>
              <a:srgbClr val="EEF1F7"/>
            </a:solidFill>
            <a:prstDash val="solid"/>
          </a:ln>
        </p:spPr>
      </p:sp>
      <p:sp>
        <p:nvSpPr>
          <p:cNvPr id="19" name="Shape 14"/>
          <p:cNvSpPr/>
          <p:nvPr/>
        </p:nvSpPr>
        <p:spPr>
          <a:xfrm>
            <a:off x="6172200" y="1234440"/>
            <a:ext cx="411480" cy="411480"/>
          </a:xfrm>
          <a:prstGeom prst="ellipse">
            <a:avLst/>
          </a:prstGeom>
          <a:solidFill>
            <a:srgbClr val="1F2A44"/>
          </a:solidFill>
          <a:ln w="12700">
            <a:solidFill>
              <a:srgbClr val="1F2A44"/>
            </a:solidFill>
            <a:prstDash val="solid"/>
          </a:ln>
        </p:spPr>
      </p:sp>
      <p:pic>
        <p:nvPicPr>
          <p:cNvPr id="20" name="Image 2" descr="preencoded.png">    </p:cNvPr>
          <p:cNvPicPr>
            <a:picLocks noChangeAspect="1"/>
          </p:cNvPicPr>
          <p:nvPr/>
        </p:nvPicPr>
        <p:blipFill>
          <a:blip r:embed="rId3"/>
          <a:stretch>
            <a:fillRect/>
          </a:stretch>
        </p:blipFill>
        <p:spPr>
          <a:xfrm>
            <a:off x="6275070" y="1337310"/>
            <a:ext cx="205740" cy="205740"/>
          </a:xfrm>
          <a:prstGeom prst="rect">
            <a:avLst/>
          </a:prstGeom>
        </p:spPr>
      </p:pic>
      <p:sp>
        <p:nvSpPr>
          <p:cNvPr id="21" name="Text 15"/>
          <p:cNvSpPr txBox="1"/>
          <p:nvPr/>
        </p:nvSpPr>
        <p:spPr>
          <a:xfrm>
            <a:off x="6675120" y="1207008"/>
            <a:ext cx="1920240" cy="457200"/>
          </a:xfrm>
          <a:prstGeom prst="rect">
            <a:avLst/>
          </a:prstGeom>
          <a:noFill/>
          <a:ln/>
        </p:spPr>
        <p:txBody>
          <a:bodyPr wrap="square" lIns="0" tIns="0" rIns="0" bIns="0" rtlCol="0" anchor="ctr"/>
          <a:lstStyle/>
          <a:p>
            <a:pPr indent="0" marL="0">
              <a:buNone/>
            </a:pPr>
            <a:r>
              <a:rPr lang="en-US" sz="1200" b="1" dirty="0">
                <a:solidFill>
                  <a:srgbClr val="1F2A44"/>
                </a:solidFill>
                <a:latin typeface="Calibri" pitchFamily="34" charset="0"/>
                <a:ea typeface="Calibri" pitchFamily="34" charset="-122"/>
                <a:cs typeface="Calibri" pitchFamily="34" charset="-120"/>
              </a:rPr>
              <a:t>Udayagiri (Madhya Pradesh)</a:t>
            </a:r>
            <a:endParaRPr lang="en-US" sz="1200" dirty="0"/>
          </a:p>
        </p:txBody>
      </p:sp>
      <p:sp>
        <p:nvSpPr>
          <p:cNvPr id="22" name="Text 16"/>
          <p:cNvSpPr txBox="1"/>
          <p:nvPr/>
        </p:nvSpPr>
        <p:spPr>
          <a:xfrm>
            <a:off x="6172200" y="1783080"/>
            <a:ext cx="2377440" cy="731520"/>
          </a:xfrm>
          <a:prstGeom prst="rect">
            <a:avLst/>
          </a:prstGeom>
          <a:noFill/>
          <a:ln/>
        </p:spPr>
        <p:txBody>
          <a:bodyPr wrap="square" lIns="0" tIns="0" rIns="0" bIns="0" rtlCol="0" anchor="t"/>
          <a:lstStyle/>
          <a:p>
            <a:pPr indent="0" marL="0">
              <a:buNone/>
            </a:pPr>
            <a:r>
              <a:rPr lang="en-US" sz="1100" dirty="0">
                <a:solidFill>
                  <a:srgbClr val="2B2B2B"/>
                </a:solidFill>
                <a:latin typeface="Calibri" pitchFamily="34" charset="0"/>
                <a:ea typeface="Calibri" pitchFamily="34" charset="-122"/>
                <a:cs typeface="Calibri" pitchFamily="34" charset="-120"/>
              </a:rPr>
              <a:t>Rock-cut caves with detailed carvings of deities</a:t>
            </a:r>
            <a:endParaRPr lang="en-US" sz="1100" dirty="0"/>
          </a:p>
        </p:txBody>
      </p:sp>
      <p:sp>
        <p:nvSpPr>
          <p:cNvPr id="23" name="Shape 17"/>
          <p:cNvSpPr/>
          <p:nvPr/>
        </p:nvSpPr>
        <p:spPr>
          <a:xfrm>
            <a:off x="457200" y="2651760"/>
            <a:ext cx="2606040" cy="1371600"/>
          </a:xfrm>
          <a:prstGeom prst="roundRect">
            <a:avLst>
              <a:gd name="adj" fmla="val 5333"/>
            </a:avLst>
          </a:prstGeom>
          <a:solidFill>
            <a:srgbClr val="FBF1D9"/>
          </a:solidFill>
          <a:ln w="12700">
            <a:solidFill>
              <a:srgbClr val="FBF1D9"/>
            </a:solidFill>
            <a:prstDash val="solid"/>
          </a:ln>
        </p:spPr>
      </p:sp>
      <p:sp>
        <p:nvSpPr>
          <p:cNvPr id="24" name="Shape 18"/>
          <p:cNvSpPr/>
          <p:nvPr/>
        </p:nvSpPr>
        <p:spPr>
          <a:xfrm>
            <a:off x="594360" y="2788920"/>
            <a:ext cx="411480" cy="411480"/>
          </a:xfrm>
          <a:prstGeom prst="ellipse">
            <a:avLst/>
          </a:prstGeom>
          <a:solidFill>
            <a:srgbClr val="1F2A44"/>
          </a:solidFill>
          <a:ln w="12700">
            <a:solidFill>
              <a:srgbClr val="1F2A44"/>
            </a:solidFill>
            <a:prstDash val="solid"/>
          </a:ln>
        </p:spPr>
      </p:sp>
      <p:pic>
        <p:nvPicPr>
          <p:cNvPr id="25" name="Image 3" descr="preencoded.png">    </p:cNvPr>
          <p:cNvPicPr>
            <a:picLocks noChangeAspect="1"/>
          </p:cNvPicPr>
          <p:nvPr/>
        </p:nvPicPr>
        <p:blipFill>
          <a:blip r:embed="rId4"/>
          <a:stretch>
            <a:fillRect/>
          </a:stretch>
        </p:blipFill>
        <p:spPr>
          <a:xfrm>
            <a:off x="697230" y="2891790"/>
            <a:ext cx="205740" cy="205740"/>
          </a:xfrm>
          <a:prstGeom prst="rect">
            <a:avLst/>
          </a:prstGeom>
        </p:spPr>
      </p:pic>
      <p:sp>
        <p:nvSpPr>
          <p:cNvPr id="26" name="Text 19"/>
          <p:cNvSpPr txBox="1"/>
          <p:nvPr/>
        </p:nvSpPr>
        <p:spPr>
          <a:xfrm>
            <a:off x="1097280" y="2761488"/>
            <a:ext cx="1920240" cy="457200"/>
          </a:xfrm>
          <a:prstGeom prst="rect">
            <a:avLst/>
          </a:prstGeom>
          <a:noFill/>
          <a:ln/>
        </p:spPr>
        <p:txBody>
          <a:bodyPr wrap="square" lIns="0" tIns="0" rIns="0" bIns="0" rtlCol="0" anchor="ctr"/>
          <a:lstStyle/>
          <a:p>
            <a:pPr indent="0" marL="0">
              <a:buNone/>
            </a:pPr>
            <a:r>
              <a:rPr lang="en-US" sz="1200" b="1" dirty="0">
                <a:solidFill>
                  <a:srgbClr val="1F2A44"/>
                </a:solidFill>
                <a:latin typeface="Calibri" pitchFamily="34" charset="0"/>
                <a:ea typeface="Calibri" pitchFamily="34" charset="-122"/>
                <a:cs typeface="Calibri" pitchFamily="34" charset="-120"/>
              </a:rPr>
              <a:t>Deogarh (Uttar Pradesh)</a:t>
            </a:r>
            <a:endParaRPr lang="en-US" sz="1200" dirty="0"/>
          </a:p>
        </p:txBody>
      </p:sp>
      <p:sp>
        <p:nvSpPr>
          <p:cNvPr id="27" name="Text 20"/>
          <p:cNvSpPr txBox="1"/>
          <p:nvPr/>
        </p:nvSpPr>
        <p:spPr>
          <a:xfrm>
            <a:off x="594360" y="3337560"/>
            <a:ext cx="2377440" cy="731520"/>
          </a:xfrm>
          <a:prstGeom prst="rect">
            <a:avLst/>
          </a:prstGeom>
          <a:noFill/>
          <a:ln/>
        </p:spPr>
        <p:txBody>
          <a:bodyPr wrap="square" lIns="0" tIns="0" rIns="0" bIns="0" rtlCol="0" anchor="t"/>
          <a:lstStyle/>
          <a:p>
            <a:pPr indent="0" marL="0">
              <a:buNone/>
            </a:pPr>
            <a:r>
              <a:rPr lang="en-US" sz="1100" dirty="0">
                <a:solidFill>
                  <a:srgbClr val="2B2B2B"/>
                </a:solidFill>
                <a:latin typeface="Calibri" pitchFamily="34" charset="0"/>
                <a:ea typeface="Calibri" pitchFamily="34" charset="-122"/>
                <a:cs typeface="Calibri" pitchFamily="34" charset="-120"/>
              </a:rPr>
              <a:t>Daśhāvatāra temple; Viṣhṇu on Śheṣhnāg</a:t>
            </a:r>
            <a:endParaRPr lang="en-US" sz="1100" dirty="0"/>
          </a:p>
        </p:txBody>
      </p:sp>
      <p:sp>
        <p:nvSpPr>
          <p:cNvPr id="28" name="Shape 21"/>
          <p:cNvSpPr/>
          <p:nvPr/>
        </p:nvSpPr>
        <p:spPr>
          <a:xfrm>
            <a:off x="3246120" y="2651760"/>
            <a:ext cx="2606040" cy="1371600"/>
          </a:xfrm>
          <a:prstGeom prst="roundRect">
            <a:avLst>
              <a:gd name="adj" fmla="val 5333"/>
            </a:avLst>
          </a:prstGeom>
          <a:solidFill>
            <a:srgbClr val="EEF1F7"/>
          </a:solidFill>
          <a:ln w="12700">
            <a:solidFill>
              <a:srgbClr val="EEF1F7"/>
            </a:solidFill>
            <a:prstDash val="solid"/>
          </a:ln>
        </p:spPr>
      </p:sp>
      <p:sp>
        <p:nvSpPr>
          <p:cNvPr id="29" name="Shape 22"/>
          <p:cNvSpPr/>
          <p:nvPr/>
        </p:nvSpPr>
        <p:spPr>
          <a:xfrm>
            <a:off x="3383280" y="2788920"/>
            <a:ext cx="411480" cy="411480"/>
          </a:xfrm>
          <a:prstGeom prst="ellipse">
            <a:avLst/>
          </a:prstGeom>
          <a:solidFill>
            <a:srgbClr val="1F2A44"/>
          </a:solidFill>
          <a:ln w="12700">
            <a:solidFill>
              <a:srgbClr val="1F2A44"/>
            </a:solidFill>
            <a:prstDash val="solid"/>
          </a:ln>
        </p:spPr>
      </p:sp>
      <p:pic>
        <p:nvPicPr>
          <p:cNvPr id="30" name="Image 4" descr="preencoded.png">    </p:cNvPr>
          <p:cNvPicPr>
            <a:picLocks noChangeAspect="1"/>
          </p:cNvPicPr>
          <p:nvPr/>
        </p:nvPicPr>
        <p:blipFill>
          <a:blip r:embed="rId5"/>
          <a:stretch>
            <a:fillRect/>
          </a:stretch>
        </p:blipFill>
        <p:spPr>
          <a:xfrm>
            <a:off x="3486150" y="2891790"/>
            <a:ext cx="205740" cy="205740"/>
          </a:xfrm>
          <a:prstGeom prst="rect">
            <a:avLst/>
          </a:prstGeom>
        </p:spPr>
      </p:pic>
      <p:sp>
        <p:nvSpPr>
          <p:cNvPr id="31" name="Text 23"/>
          <p:cNvSpPr txBox="1"/>
          <p:nvPr/>
        </p:nvSpPr>
        <p:spPr>
          <a:xfrm>
            <a:off x="3886200" y="2761488"/>
            <a:ext cx="1920240" cy="457200"/>
          </a:xfrm>
          <a:prstGeom prst="rect">
            <a:avLst/>
          </a:prstGeom>
          <a:noFill/>
          <a:ln/>
        </p:spPr>
        <p:txBody>
          <a:bodyPr wrap="square" lIns="0" tIns="0" rIns="0" bIns="0" rtlCol="0" anchor="ctr"/>
          <a:lstStyle/>
          <a:p>
            <a:pPr indent="0" marL="0">
              <a:buNone/>
            </a:pPr>
            <a:r>
              <a:rPr lang="en-US" sz="1200" b="1" dirty="0">
                <a:solidFill>
                  <a:srgbClr val="1F2A44"/>
                </a:solidFill>
                <a:latin typeface="Calibri" pitchFamily="34" charset="0"/>
                <a:ea typeface="Calibri" pitchFamily="34" charset="-122"/>
                <a:cs typeface="Calibri" pitchFamily="34" charset="-120"/>
              </a:rPr>
              <a:t>Ahichchhatra terracottas</a:t>
            </a:r>
            <a:endParaRPr lang="en-US" sz="1200" dirty="0"/>
          </a:p>
        </p:txBody>
      </p:sp>
      <p:sp>
        <p:nvSpPr>
          <p:cNvPr id="32" name="Text 24"/>
          <p:cNvSpPr txBox="1"/>
          <p:nvPr/>
        </p:nvSpPr>
        <p:spPr>
          <a:xfrm>
            <a:off x="3383280" y="3337560"/>
            <a:ext cx="2377440" cy="731520"/>
          </a:xfrm>
          <a:prstGeom prst="rect">
            <a:avLst/>
          </a:prstGeom>
          <a:noFill/>
          <a:ln/>
        </p:spPr>
        <p:txBody>
          <a:bodyPr wrap="square" lIns="0" tIns="0" rIns="0" bIns="0" rtlCol="0" anchor="t"/>
          <a:lstStyle/>
          <a:p>
            <a:pPr indent="0" marL="0">
              <a:buNone/>
            </a:pPr>
            <a:r>
              <a:rPr lang="en-US" sz="1100" dirty="0">
                <a:solidFill>
                  <a:srgbClr val="2B2B2B"/>
                </a:solidFill>
                <a:latin typeface="Calibri" pitchFamily="34" charset="0"/>
                <a:ea typeface="Calibri" pitchFamily="34" charset="-122"/>
                <a:cs typeface="Calibri" pitchFamily="34" charset="-120"/>
              </a:rPr>
              <a:t>Gaṅgā stands on a makara, Yamunā on a tortoise</a:t>
            </a:r>
            <a:endParaRPr lang="en-US" sz="1100" dirty="0"/>
          </a:p>
        </p:txBody>
      </p:sp>
      <p:sp>
        <p:nvSpPr>
          <p:cNvPr id="33" name="Shape 25"/>
          <p:cNvSpPr/>
          <p:nvPr/>
        </p:nvSpPr>
        <p:spPr>
          <a:xfrm>
            <a:off x="6035040" y="2651760"/>
            <a:ext cx="2606040" cy="1371600"/>
          </a:xfrm>
          <a:prstGeom prst="roundRect">
            <a:avLst>
              <a:gd name="adj" fmla="val 5333"/>
            </a:avLst>
          </a:prstGeom>
          <a:solidFill>
            <a:srgbClr val="FBF1D9"/>
          </a:solidFill>
          <a:ln w="12700">
            <a:solidFill>
              <a:srgbClr val="FBF1D9"/>
            </a:solidFill>
            <a:prstDash val="solid"/>
          </a:ln>
        </p:spPr>
      </p:sp>
      <p:sp>
        <p:nvSpPr>
          <p:cNvPr id="34" name="Shape 26"/>
          <p:cNvSpPr/>
          <p:nvPr/>
        </p:nvSpPr>
        <p:spPr>
          <a:xfrm>
            <a:off x="6172200" y="2788920"/>
            <a:ext cx="411480" cy="411480"/>
          </a:xfrm>
          <a:prstGeom prst="ellipse">
            <a:avLst/>
          </a:prstGeom>
          <a:solidFill>
            <a:srgbClr val="1F2A44"/>
          </a:solidFill>
          <a:ln w="12700">
            <a:solidFill>
              <a:srgbClr val="1F2A44"/>
            </a:solidFill>
            <a:prstDash val="solid"/>
          </a:ln>
        </p:spPr>
      </p:sp>
      <p:pic>
        <p:nvPicPr>
          <p:cNvPr id="35" name="Image 5" descr="preencoded.png">    </p:cNvPr>
          <p:cNvPicPr>
            <a:picLocks noChangeAspect="1"/>
          </p:cNvPicPr>
          <p:nvPr/>
        </p:nvPicPr>
        <p:blipFill>
          <a:blip r:embed="rId6"/>
          <a:stretch>
            <a:fillRect/>
          </a:stretch>
        </p:blipFill>
        <p:spPr>
          <a:xfrm>
            <a:off x="6275070" y="2891790"/>
            <a:ext cx="205740" cy="205740"/>
          </a:xfrm>
          <a:prstGeom prst="rect">
            <a:avLst/>
          </a:prstGeom>
        </p:spPr>
      </p:pic>
      <p:sp>
        <p:nvSpPr>
          <p:cNvPr id="36" name="Text 27"/>
          <p:cNvSpPr txBox="1"/>
          <p:nvPr/>
        </p:nvSpPr>
        <p:spPr>
          <a:xfrm>
            <a:off x="6675120" y="2761488"/>
            <a:ext cx="1920240" cy="457200"/>
          </a:xfrm>
          <a:prstGeom prst="rect">
            <a:avLst/>
          </a:prstGeom>
          <a:noFill/>
          <a:ln/>
        </p:spPr>
        <p:txBody>
          <a:bodyPr wrap="square" lIns="0" tIns="0" rIns="0" bIns="0" rtlCol="0" anchor="ctr"/>
          <a:lstStyle/>
          <a:p>
            <a:pPr indent="0" marL="0">
              <a:buNone/>
            </a:pPr>
            <a:r>
              <a:rPr lang="en-US" sz="1200" b="1" dirty="0">
                <a:solidFill>
                  <a:srgbClr val="1F2A44"/>
                </a:solidFill>
                <a:latin typeface="Calibri" pitchFamily="34" charset="0"/>
                <a:ea typeface="Calibri" pitchFamily="34" charset="-122"/>
                <a:cs typeface="Calibri" pitchFamily="34" charset="-120"/>
              </a:rPr>
              <a:t>Near Sānchī (Madhya Pradesh)</a:t>
            </a:r>
            <a:endParaRPr lang="en-US" sz="1200" dirty="0"/>
          </a:p>
        </p:txBody>
      </p:sp>
      <p:sp>
        <p:nvSpPr>
          <p:cNvPr id="37" name="Text 28"/>
          <p:cNvSpPr txBox="1"/>
          <p:nvPr/>
        </p:nvSpPr>
        <p:spPr>
          <a:xfrm>
            <a:off x="6172200" y="3337560"/>
            <a:ext cx="2377440" cy="731520"/>
          </a:xfrm>
          <a:prstGeom prst="rect">
            <a:avLst/>
          </a:prstGeom>
          <a:noFill/>
          <a:ln/>
        </p:spPr>
        <p:txBody>
          <a:bodyPr wrap="square" lIns="0" tIns="0" rIns="0" bIns="0" rtlCol="0" anchor="t"/>
          <a:lstStyle/>
          <a:p>
            <a:pPr indent="0" marL="0">
              <a:buNone/>
            </a:pPr>
            <a:r>
              <a:rPr lang="en-US" sz="1100" dirty="0">
                <a:solidFill>
                  <a:srgbClr val="2B2B2B"/>
                </a:solidFill>
                <a:latin typeface="Calibri" pitchFamily="34" charset="0"/>
                <a:ea typeface="Calibri" pitchFamily="34" charset="-122"/>
                <a:cs typeface="Calibri" pitchFamily="34" charset="-120"/>
              </a:rPr>
              <a:t>Gupta-era temple; sculpted Mahābhārata battle of Arjuna and Karṇa</a:t>
            </a:r>
            <a:endParaRPr lang="en-US" sz="1100" dirty="0"/>
          </a:p>
        </p:txBody>
      </p:sp>
      <p:sp>
        <p:nvSpPr>
          <p:cNvPr id="38" name="Shape 29"/>
          <p:cNvSpPr/>
          <p:nvPr/>
        </p:nvSpPr>
        <p:spPr>
          <a:xfrm>
            <a:off x="457200" y="4297680"/>
            <a:ext cx="8138160" cy="365760"/>
          </a:xfrm>
          <a:prstGeom prst="roundRect">
            <a:avLst>
              <a:gd name="adj" fmla="val 20000"/>
            </a:avLst>
          </a:prstGeom>
          <a:solidFill>
            <a:srgbClr val="1F2A44"/>
          </a:solidFill>
          <a:ln w="12700">
            <a:solidFill>
              <a:srgbClr val="1F2A44"/>
            </a:solidFill>
            <a:prstDash val="solid"/>
          </a:ln>
        </p:spPr>
      </p:sp>
      <p:sp>
        <p:nvSpPr>
          <p:cNvPr id="39" name="Text 30"/>
          <p:cNvSpPr txBox="1"/>
          <p:nvPr/>
        </p:nvSpPr>
        <p:spPr>
          <a:xfrm>
            <a:off x="640080" y="4297680"/>
            <a:ext cx="7772400" cy="365760"/>
          </a:xfrm>
          <a:prstGeom prst="rect">
            <a:avLst/>
          </a:prstGeom>
          <a:noFill/>
          <a:ln/>
        </p:spPr>
        <p:txBody>
          <a:bodyPr wrap="square" lIns="0" tIns="0" rIns="0" bIns="0" rtlCol="0" anchor="ctr"/>
          <a:lstStyle/>
          <a:p>
            <a:pPr indent="0" marL="0">
              <a:buNone/>
            </a:pPr>
            <a:r>
              <a:rPr lang="en-US" sz="1200" dirty="0">
                <a:solidFill>
                  <a:srgbClr val="FFFFFF"/>
                </a:solidFill>
                <a:latin typeface="Calibri" pitchFamily="34" charset="0"/>
                <a:ea typeface="Calibri" pitchFamily="34" charset="-122"/>
                <a:cs typeface="Calibri" pitchFamily="34" charset="-120"/>
              </a:rPr>
              <a:t>Gupta art set high standards of aesthetics and beauty that left a lasting impact.</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675120" cy="640080"/>
          </a:xfrm>
          <a:prstGeom prst="rect">
            <a:avLst/>
          </a:prstGeom>
          <a:noFill/>
          <a:ln/>
        </p:spPr>
        <p:txBody>
          <a:bodyPr wrap="square" lIns="0" tIns="0" rIns="0" bIns="0" rtlCol="0" anchor="ctr"/>
          <a:lstStyle/>
          <a:p>
            <a:pPr indent="0" marL="0">
              <a:buNone/>
            </a:pPr>
            <a:r>
              <a:rPr lang="en-US" sz="2600" b="1" dirty="0">
                <a:solidFill>
                  <a:srgbClr val="1F2A44"/>
                </a:solidFill>
                <a:latin typeface="Cambria" pitchFamily="34" charset="0"/>
                <a:ea typeface="Cambria" pitchFamily="34" charset="-122"/>
                <a:cs typeface="Cambria" pitchFamily="34" charset="-120"/>
              </a:rPr>
              <a:t>Meanwhile: South, Centre, Northeast</a:t>
            </a:r>
            <a:endParaRPr lang="en-US" sz="2600" dirty="0"/>
          </a:p>
        </p:txBody>
      </p:sp>
      <p:sp>
        <p:nvSpPr>
          <p:cNvPr id="3" name="Shape 1"/>
          <p:cNvSpPr/>
          <p:nvPr/>
        </p:nvSpPr>
        <p:spPr>
          <a:xfrm>
            <a:off x="7223760" y="411480"/>
            <a:ext cx="1463040" cy="292608"/>
          </a:xfrm>
          <a:prstGeom prst="roundRect">
            <a:avLst>
              <a:gd name="adj" fmla="val 31250"/>
            </a:avLst>
          </a:prstGeom>
          <a:solidFill>
            <a:srgbClr val="FBF1D9"/>
          </a:solidFill>
          <a:ln w="12700">
            <a:solidFill>
              <a:srgbClr val="FBF1D9"/>
            </a:solidFill>
            <a:prstDash val="solid"/>
          </a:ln>
        </p:spPr>
      </p:sp>
      <p:sp>
        <p:nvSpPr>
          <p:cNvPr id="4" name="Text 2"/>
          <p:cNvSpPr txBox="1"/>
          <p:nvPr/>
        </p:nvSpPr>
        <p:spPr>
          <a:xfrm>
            <a:off x="7223760" y="411480"/>
            <a:ext cx="1463040" cy="292608"/>
          </a:xfrm>
          <a:prstGeom prst="rect">
            <a:avLst/>
          </a:prstGeom>
          <a:noFill/>
          <a:ln/>
        </p:spPr>
        <p:txBody>
          <a:bodyPr wrap="square" lIns="0" tIns="0" rIns="0" bIns="0" rtlCol="0" anchor="ctr"/>
          <a:lstStyle/>
          <a:p>
            <a:pPr algn="ctr" indent="0" marL="0">
              <a:buNone/>
            </a:pPr>
            <a:r>
              <a:rPr lang="en-US" sz="1000" b="1" dirty="0">
                <a:solidFill>
                  <a:srgbClr val="B5533C"/>
                </a:solidFill>
                <a:latin typeface="Calibri" pitchFamily="34" charset="0"/>
                <a:ea typeface="Calibri" pitchFamily="34" charset="-122"/>
                <a:cs typeface="Calibri" pitchFamily="34" charset="-120"/>
              </a:rPr>
              <a:t>BIG QUESTION 2</a:t>
            </a:r>
            <a:endParaRPr lang="en-US" sz="1000" dirty="0"/>
          </a:p>
        </p:txBody>
      </p:sp>
      <p:sp>
        <p:nvSpPr>
          <p:cNvPr id="5" name="Text 3"/>
          <p:cNvSpPr txBox="1"/>
          <p:nvPr/>
        </p:nvSpPr>
        <p:spPr>
          <a:xfrm>
            <a:off x="457200" y="4800600"/>
            <a:ext cx="5486400" cy="228600"/>
          </a:xfrm>
          <a:prstGeom prst="rect">
            <a:avLst/>
          </a:prstGeom>
          <a:noFill/>
          <a:ln/>
        </p:spPr>
        <p:txBody>
          <a:bodyPr wrap="square" lIns="0" tIns="0" rIns="0" bIns="0" rtlCol="0" anchor="ctr"/>
          <a:lstStyle/>
          <a:p>
            <a:pPr indent="0" marL="0">
              <a:buNone/>
            </a:pPr>
            <a:r>
              <a:rPr lang="en-US" sz="900" dirty="0">
                <a:solidFill>
                  <a:srgbClr val="6B7280"/>
                </a:solidFill>
                <a:latin typeface="Calibri" pitchFamily="34" charset="0"/>
                <a:ea typeface="Calibri" pitchFamily="34" charset="-122"/>
                <a:cs typeface="Calibri" pitchFamily="34" charset="-120"/>
              </a:rPr>
              <a:t>Class 7 History | Ch. 7: The Gupta Era</a:t>
            </a:r>
            <a:endParaRPr lang="en-US" sz="900" dirty="0"/>
          </a:p>
        </p:txBody>
      </p:sp>
      <p:sp>
        <p:nvSpPr>
          <p:cNvPr id="6" name="Text 4"/>
          <p:cNvSpPr txBox="1"/>
          <p:nvPr/>
        </p:nvSpPr>
        <p:spPr>
          <a:xfrm>
            <a:off x="8138160" y="4800600"/>
            <a:ext cx="548640" cy="228600"/>
          </a:xfrm>
          <a:prstGeom prst="rect">
            <a:avLst/>
          </a:prstGeom>
          <a:noFill/>
          <a:ln/>
        </p:spPr>
        <p:txBody>
          <a:bodyPr wrap="square" lIns="0" tIns="0" rIns="0" bIns="0" rtlCol="0" anchor="ctr"/>
          <a:lstStyle/>
          <a:p>
            <a:pPr algn="r" indent="0" marL="0">
              <a:buNone/>
            </a:pPr>
            <a:r>
              <a:rPr lang="en-US" sz="900" dirty="0">
                <a:solidFill>
                  <a:srgbClr val="6B7280"/>
                </a:solidFill>
                <a:latin typeface="Calibri" pitchFamily="34" charset="0"/>
                <a:ea typeface="Calibri" pitchFamily="34" charset="-122"/>
                <a:cs typeface="Calibri" pitchFamily="34" charset="-120"/>
              </a:rPr>
              <a:t>20</a:t>
            </a:r>
            <a:endParaRPr lang="en-US" sz="900" dirty="0"/>
          </a:p>
        </p:txBody>
      </p:sp>
      <p:sp>
        <p:nvSpPr>
          <p:cNvPr id="8" name="Shape 5"/>
          <p:cNvSpPr/>
          <p:nvPr/>
        </p:nvSpPr>
        <p:spPr>
          <a:xfrm>
            <a:off x="457200" y="1097280"/>
            <a:ext cx="2606040" cy="2834640"/>
          </a:xfrm>
          <a:prstGeom prst="roundRect">
            <a:avLst>
              <a:gd name="adj" fmla="val 2807"/>
            </a:avLst>
          </a:prstGeom>
          <a:solidFill>
            <a:srgbClr val="EEF1F7"/>
          </a:solidFill>
          <a:ln w="12700">
            <a:solidFill>
              <a:srgbClr val="EEF1F7"/>
            </a:solidFill>
            <a:prstDash val="solid"/>
          </a:ln>
        </p:spPr>
      </p:sp>
      <p:sp>
        <p:nvSpPr>
          <p:cNvPr id="9" name="Text 6"/>
          <p:cNvSpPr txBox="1"/>
          <p:nvPr/>
        </p:nvSpPr>
        <p:spPr>
          <a:xfrm>
            <a:off x="594360" y="1170432"/>
            <a:ext cx="2377440" cy="365760"/>
          </a:xfrm>
          <a:prstGeom prst="rect">
            <a:avLst/>
          </a:prstGeom>
          <a:noFill/>
          <a:ln/>
        </p:spPr>
        <p:txBody>
          <a:bodyPr wrap="square" lIns="0" tIns="0" rIns="0" bIns="0" rtlCol="0" anchor="t"/>
          <a:lstStyle/>
          <a:p>
            <a:pPr indent="0" marL="0">
              <a:buNone/>
            </a:pPr>
            <a:r>
              <a:rPr lang="en-US" sz="1500" b="1" dirty="0">
                <a:solidFill>
                  <a:srgbClr val="1F2A44"/>
                </a:solidFill>
                <a:latin typeface="Cambria" pitchFamily="34" charset="0"/>
                <a:ea typeface="Cambria" pitchFamily="34" charset="-122"/>
                <a:cs typeface="Cambria" pitchFamily="34" charset="-120"/>
              </a:rPr>
              <a:t>Pallavas (South)</a:t>
            </a:r>
            <a:endParaRPr lang="en-US" sz="1500" dirty="0"/>
          </a:p>
        </p:txBody>
      </p:sp>
      <p:sp>
        <p:nvSpPr>
          <p:cNvPr id="10" name="Text 7"/>
          <p:cNvSpPr txBox="1"/>
          <p:nvPr/>
        </p:nvSpPr>
        <p:spPr>
          <a:xfrm>
            <a:off x="594360" y="1600200"/>
            <a:ext cx="2377440" cy="2286000"/>
          </a:xfrm>
          <a:prstGeom prst="rect">
            <a:avLst/>
          </a:prstGeom>
          <a:noFill/>
          <a:ln/>
        </p:spPr>
        <p:txBody>
          <a:bodyPr wrap="square" lIns="0" tIns="0" rIns="0" bIns="0" rtlCol="0" anchor="t"/>
          <a:lstStyle/>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Capital Kānchipuram, 'city of a thousand temples'</a:t>
            </a:r>
            <a:endParaRPr lang="en-US" sz="1150" dirty="0"/>
          </a:p>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Parts of present-day Tamil Nadu, Karnataka, Telangana, Andhra Pradesh</a:t>
            </a:r>
            <a:endParaRPr lang="en-US" sz="1150" dirty="0"/>
          </a:p>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Once tributary to the Sātavāhanas</a:t>
            </a:r>
            <a:endParaRPr lang="en-US" sz="1150" dirty="0"/>
          </a:p>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Mostly Śhiva devotees; built temples and rock-cut caves</a:t>
            </a:r>
            <a:endParaRPr lang="en-US" sz="1150" dirty="0"/>
          </a:p>
        </p:txBody>
      </p:sp>
      <p:sp>
        <p:nvSpPr>
          <p:cNvPr id="11" name="Shape 8"/>
          <p:cNvSpPr/>
          <p:nvPr/>
        </p:nvSpPr>
        <p:spPr>
          <a:xfrm>
            <a:off x="3246120" y="1097280"/>
            <a:ext cx="2606040" cy="2834640"/>
          </a:xfrm>
          <a:prstGeom prst="roundRect">
            <a:avLst>
              <a:gd name="adj" fmla="val 2807"/>
            </a:avLst>
          </a:prstGeom>
          <a:solidFill>
            <a:srgbClr val="FBF1D9"/>
          </a:solidFill>
          <a:ln w="12700">
            <a:solidFill>
              <a:srgbClr val="FBF1D9"/>
            </a:solidFill>
            <a:prstDash val="solid"/>
          </a:ln>
        </p:spPr>
      </p:sp>
      <p:sp>
        <p:nvSpPr>
          <p:cNvPr id="12" name="Text 9"/>
          <p:cNvSpPr txBox="1"/>
          <p:nvPr/>
        </p:nvSpPr>
        <p:spPr>
          <a:xfrm>
            <a:off x="3383280" y="1170432"/>
            <a:ext cx="2377440" cy="365760"/>
          </a:xfrm>
          <a:prstGeom prst="rect">
            <a:avLst/>
          </a:prstGeom>
          <a:noFill/>
          <a:ln/>
        </p:spPr>
        <p:txBody>
          <a:bodyPr wrap="square" lIns="0" tIns="0" rIns="0" bIns="0" rtlCol="0" anchor="t"/>
          <a:lstStyle/>
          <a:p>
            <a:pPr indent="0" marL="0">
              <a:buNone/>
            </a:pPr>
            <a:r>
              <a:rPr lang="en-US" sz="1500" b="1" dirty="0">
                <a:solidFill>
                  <a:srgbClr val="1F2A44"/>
                </a:solidFill>
                <a:latin typeface="Cambria" pitchFamily="34" charset="0"/>
                <a:ea typeface="Cambria" pitchFamily="34" charset="-122"/>
                <a:cs typeface="Cambria" pitchFamily="34" charset="-120"/>
              </a:rPr>
              <a:t>Vākāṭakas (Centre)</a:t>
            </a:r>
            <a:endParaRPr lang="en-US" sz="1500" dirty="0"/>
          </a:p>
        </p:txBody>
      </p:sp>
      <p:sp>
        <p:nvSpPr>
          <p:cNvPr id="13" name="Text 10"/>
          <p:cNvSpPr txBox="1"/>
          <p:nvPr/>
        </p:nvSpPr>
        <p:spPr>
          <a:xfrm>
            <a:off x="3383280" y="1600200"/>
            <a:ext cx="2377440" cy="2286000"/>
          </a:xfrm>
          <a:prstGeom prst="rect">
            <a:avLst/>
          </a:prstGeom>
          <a:noFill/>
          <a:ln/>
        </p:spPr>
        <p:txBody>
          <a:bodyPr wrap="square" lIns="0" tIns="0" rIns="0" bIns="0" rtlCol="0" anchor="t"/>
          <a:lstStyle/>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Capital Nandivardhana, near Nagpur</a:t>
            </a:r>
            <a:endParaRPr lang="en-US" sz="1150" dirty="0"/>
          </a:p>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Allies of the Guptas</a:t>
            </a:r>
            <a:endParaRPr lang="en-US" sz="1150" dirty="0"/>
          </a:p>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Prabhāvatī Gupta ruled as regent</a:t>
            </a:r>
            <a:endParaRPr lang="en-US" sz="1150" dirty="0"/>
          </a:p>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Ajanta caves carved with their support</a:t>
            </a:r>
            <a:endParaRPr lang="en-US" sz="1150" dirty="0"/>
          </a:p>
        </p:txBody>
      </p:sp>
      <p:sp>
        <p:nvSpPr>
          <p:cNvPr id="14" name="Shape 11"/>
          <p:cNvSpPr/>
          <p:nvPr/>
        </p:nvSpPr>
        <p:spPr>
          <a:xfrm>
            <a:off x="6035040" y="1097280"/>
            <a:ext cx="2606040" cy="2834640"/>
          </a:xfrm>
          <a:prstGeom prst="roundRect">
            <a:avLst>
              <a:gd name="adj" fmla="val 2807"/>
            </a:avLst>
          </a:prstGeom>
          <a:solidFill>
            <a:srgbClr val="EEF1F7"/>
          </a:solidFill>
          <a:ln w="12700">
            <a:solidFill>
              <a:srgbClr val="EEF1F7"/>
            </a:solidFill>
            <a:prstDash val="solid"/>
          </a:ln>
        </p:spPr>
      </p:sp>
      <p:sp>
        <p:nvSpPr>
          <p:cNvPr id="15" name="Text 12"/>
          <p:cNvSpPr txBox="1"/>
          <p:nvPr/>
        </p:nvSpPr>
        <p:spPr>
          <a:xfrm>
            <a:off x="6172200" y="1170432"/>
            <a:ext cx="2377440" cy="365760"/>
          </a:xfrm>
          <a:prstGeom prst="rect">
            <a:avLst/>
          </a:prstGeom>
          <a:noFill/>
          <a:ln/>
        </p:spPr>
        <p:txBody>
          <a:bodyPr wrap="square" lIns="0" tIns="0" rIns="0" bIns="0" rtlCol="0" anchor="t"/>
          <a:lstStyle/>
          <a:p>
            <a:pPr indent="0" marL="0">
              <a:buNone/>
            </a:pPr>
            <a:r>
              <a:rPr lang="en-US" sz="1500" b="1" dirty="0">
                <a:solidFill>
                  <a:srgbClr val="1F2A44"/>
                </a:solidFill>
                <a:latin typeface="Cambria" pitchFamily="34" charset="0"/>
                <a:ea typeface="Cambria" pitchFamily="34" charset="-122"/>
                <a:cs typeface="Cambria" pitchFamily="34" charset="-120"/>
              </a:rPr>
              <a:t>Kāmarūpa (Northeast)</a:t>
            </a:r>
            <a:endParaRPr lang="en-US" sz="1500" dirty="0"/>
          </a:p>
        </p:txBody>
      </p:sp>
      <p:sp>
        <p:nvSpPr>
          <p:cNvPr id="16" name="Text 13"/>
          <p:cNvSpPr txBox="1"/>
          <p:nvPr/>
        </p:nvSpPr>
        <p:spPr>
          <a:xfrm>
            <a:off x="6172200" y="1600200"/>
            <a:ext cx="2377440" cy="2286000"/>
          </a:xfrm>
          <a:prstGeom prst="rect">
            <a:avLst/>
          </a:prstGeom>
          <a:noFill/>
          <a:ln/>
        </p:spPr>
        <p:txBody>
          <a:bodyPr wrap="square" lIns="0" tIns="0" rIns="0" bIns="0" rtlCol="0" anchor="t"/>
          <a:lstStyle/>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Varman dynasty</a:t>
            </a:r>
            <a:endParaRPr lang="en-US" sz="1150" dirty="0"/>
          </a:p>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Brahmaputra valley (Assam) and northern Bengal and Bangladesh</a:t>
            </a:r>
            <a:endParaRPr lang="en-US" sz="1150" dirty="0"/>
          </a:p>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Ancient name: Prāgjyotiṣha</a:t>
            </a:r>
            <a:endParaRPr lang="en-US" sz="1150" dirty="0"/>
          </a:p>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Temples and monasteries as hubs of learning</a:t>
            </a:r>
            <a:endParaRPr lang="en-US" sz="1150" dirty="0"/>
          </a:p>
        </p:txBody>
      </p:sp>
      <p:sp>
        <p:nvSpPr>
          <p:cNvPr id="17" name="Shape 14"/>
          <p:cNvSpPr/>
          <p:nvPr/>
        </p:nvSpPr>
        <p:spPr>
          <a:xfrm>
            <a:off x="457200" y="4069080"/>
            <a:ext cx="8138160" cy="548640"/>
          </a:xfrm>
          <a:prstGeom prst="roundRect">
            <a:avLst>
              <a:gd name="adj" fmla="val 13333"/>
            </a:avLst>
          </a:prstGeom>
          <a:solidFill>
            <a:srgbClr val="1F2A44"/>
          </a:solidFill>
          <a:ln w="12700">
            <a:solidFill>
              <a:srgbClr val="1F2A44"/>
            </a:solidFill>
            <a:prstDash val="solid"/>
          </a:ln>
        </p:spPr>
      </p:sp>
      <p:sp>
        <p:nvSpPr>
          <p:cNvPr id="18" name="Text 15"/>
          <p:cNvSpPr txBox="1"/>
          <p:nvPr/>
        </p:nvSpPr>
        <p:spPr>
          <a:xfrm>
            <a:off x="640080" y="4069080"/>
            <a:ext cx="7772400" cy="548640"/>
          </a:xfrm>
          <a:prstGeom prst="rect">
            <a:avLst/>
          </a:prstGeom>
          <a:noFill/>
          <a:ln/>
        </p:spPr>
        <p:txBody>
          <a:bodyPr wrap="square" lIns="0" tIns="0" rIns="0" bIns="0" rtlCol="0" anchor="ctr"/>
          <a:lstStyle/>
          <a:p>
            <a:pPr indent="0" marL="0">
              <a:buNone/>
            </a:pPr>
            <a:r>
              <a:rPr lang="en-US" sz="1200" dirty="0">
                <a:solidFill>
                  <a:srgbClr val="FFFFFF"/>
                </a:solidFill>
                <a:latin typeface="Calibri" pitchFamily="34" charset="0"/>
                <a:ea typeface="Calibri" pitchFamily="34" charset="-122"/>
                <a:cs typeface="Calibri" pitchFamily="34" charset="-120"/>
              </a:rPr>
              <a:t>Recurring pattern: Samudragupta let defeated Pallava and Kāmarūpa rulers keep their thrones if they accepted his rule and paid tribute.</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6675120" cy="640080"/>
          </a:xfrm>
          <a:prstGeom prst="rect">
            <a:avLst/>
          </a:prstGeom>
          <a:noFill/>
          <a:ln/>
        </p:spPr>
        <p:txBody>
          <a:bodyPr wrap="square" lIns="0" tIns="0" rIns="0" bIns="0" rtlCol="0" anchor="ctr"/>
          <a:lstStyle/>
          <a:p>
            <a:pPr indent="0" marL="0">
              <a:buNone/>
            </a:pPr>
            <a:r>
              <a:rPr lang="en-US" sz="2600" b="1" dirty="0">
                <a:solidFill>
                  <a:srgbClr val="1F2A44"/>
                </a:solidFill>
                <a:latin typeface="Cambria" pitchFamily="34" charset="0"/>
                <a:ea typeface="Cambria" pitchFamily="34" charset="-122"/>
                <a:cs typeface="Cambria" pitchFamily="34" charset="-120"/>
              </a:rPr>
              <a:t>Timeline, Decline and Legacy</a:t>
            </a:r>
            <a:endParaRPr lang="en-US" sz="2600" dirty="0"/>
          </a:p>
        </p:txBody>
      </p:sp>
      <p:sp>
        <p:nvSpPr>
          <p:cNvPr id="3" name="Shape 1"/>
          <p:cNvSpPr/>
          <p:nvPr/>
        </p:nvSpPr>
        <p:spPr>
          <a:xfrm>
            <a:off x="7223760" y="411480"/>
            <a:ext cx="1463040" cy="292608"/>
          </a:xfrm>
          <a:prstGeom prst="roundRect">
            <a:avLst>
              <a:gd name="adj" fmla="val 31250"/>
            </a:avLst>
          </a:prstGeom>
          <a:solidFill>
            <a:srgbClr val="FBF1D9"/>
          </a:solidFill>
          <a:ln w="12700">
            <a:solidFill>
              <a:srgbClr val="FBF1D9"/>
            </a:solidFill>
            <a:prstDash val="solid"/>
          </a:ln>
        </p:spPr>
      </p:sp>
      <p:sp>
        <p:nvSpPr>
          <p:cNvPr id="4" name="Text 2"/>
          <p:cNvSpPr txBox="1"/>
          <p:nvPr/>
        </p:nvSpPr>
        <p:spPr>
          <a:xfrm>
            <a:off x="7223760" y="411480"/>
            <a:ext cx="1463040" cy="292608"/>
          </a:xfrm>
          <a:prstGeom prst="rect">
            <a:avLst/>
          </a:prstGeom>
          <a:noFill/>
          <a:ln/>
        </p:spPr>
        <p:txBody>
          <a:bodyPr wrap="square" lIns="0" tIns="0" rIns="0" bIns="0" rtlCol="0" anchor="ctr"/>
          <a:lstStyle/>
          <a:p>
            <a:pPr algn="ctr" indent="0" marL="0">
              <a:buNone/>
            </a:pPr>
            <a:r>
              <a:rPr lang="en-US" sz="1000" b="1" dirty="0">
                <a:solidFill>
                  <a:srgbClr val="B5533C"/>
                </a:solidFill>
                <a:latin typeface="Calibri" pitchFamily="34" charset="0"/>
                <a:ea typeface="Calibri" pitchFamily="34" charset="-122"/>
                <a:cs typeface="Calibri" pitchFamily="34" charset="-120"/>
              </a:rPr>
              <a:t>BIG QUESTION 3</a:t>
            </a:r>
            <a:endParaRPr lang="en-US" sz="1000" dirty="0"/>
          </a:p>
        </p:txBody>
      </p:sp>
      <p:sp>
        <p:nvSpPr>
          <p:cNvPr id="5" name="Text 3"/>
          <p:cNvSpPr txBox="1"/>
          <p:nvPr/>
        </p:nvSpPr>
        <p:spPr>
          <a:xfrm>
            <a:off x="457200" y="4800600"/>
            <a:ext cx="5486400" cy="228600"/>
          </a:xfrm>
          <a:prstGeom prst="rect">
            <a:avLst/>
          </a:prstGeom>
          <a:noFill/>
          <a:ln/>
        </p:spPr>
        <p:txBody>
          <a:bodyPr wrap="square" lIns="0" tIns="0" rIns="0" bIns="0" rtlCol="0" anchor="ctr"/>
          <a:lstStyle/>
          <a:p>
            <a:pPr indent="0" marL="0">
              <a:buNone/>
            </a:pPr>
            <a:r>
              <a:rPr lang="en-US" sz="900" dirty="0">
                <a:solidFill>
                  <a:srgbClr val="6B7280"/>
                </a:solidFill>
                <a:latin typeface="Calibri" pitchFamily="34" charset="0"/>
                <a:ea typeface="Calibri" pitchFamily="34" charset="-122"/>
                <a:cs typeface="Calibri" pitchFamily="34" charset="-120"/>
              </a:rPr>
              <a:t>Class 7 History | Ch. 7: The Gupta Era</a:t>
            </a:r>
            <a:endParaRPr lang="en-US" sz="900" dirty="0"/>
          </a:p>
        </p:txBody>
      </p:sp>
      <p:sp>
        <p:nvSpPr>
          <p:cNvPr id="6" name="Text 4"/>
          <p:cNvSpPr txBox="1"/>
          <p:nvPr/>
        </p:nvSpPr>
        <p:spPr>
          <a:xfrm>
            <a:off x="8138160" y="4800600"/>
            <a:ext cx="548640" cy="228600"/>
          </a:xfrm>
          <a:prstGeom prst="rect">
            <a:avLst/>
          </a:prstGeom>
          <a:noFill/>
          <a:ln/>
        </p:spPr>
        <p:txBody>
          <a:bodyPr wrap="square" lIns="0" tIns="0" rIns="0" bIns="0" rtlCol="0" anchor="ctr"/>
          <a:lstStyle/>
          <a:p>
            <a:pPr algn="r" indent="0" marL="0">
              <a:buNone/>
            </a:pPr>
            <a:r>
              <a:rPr lang="en-US" sz="900" dirty="0">
                <a:solidFill>
                  <a:srgbClr val="6B7280"/>
                </a:solidFill>
                <a:latin typeface="Calibri" pitchFamily="34" charset="0"/>
                <a:ea typeface="Calibri" pitchFamily="34" charset="-122"/>
                <a:cs typeface="Calibri" pitchFamily="34" charset="-120"/>
              </a:rPr>
              <a:t>21</a:t>
            </a:r>
            <a:endParaRPr lang="en-US" sz="900" dirty="0"/>
          </a:p>
        </p:txBody>
      </p:sp>
      <p:sp>
        <p:nvSpPr>
          <p:cNvPr id="8" name="Shape 5"/>
          <p:cNvSpPr/>
          <p:nvPr/>
        </p:nvSpPr>
        <p:spPr>
          <a:xfrm>
            <a:off x="822960" y="2103120"/>
            <a:ext cx="7498080" cy="0"/>
          </a:xfrm>
          <a:prstGeom prst="line">
            <a:avLst/>
          </a:prstGeom>
          <a:noFill/>
          <a:ln w="38100">
            <a:solidFill>
              <a:srgbClr val="1F2A44"/>
            </a:solidFill>
            <a:prstDash val="solid"/>
          </a:ln>
        </p:spPr>
      </p:sp>
      <p:sp>
        <p:nvSpPr>
          <p:cNvPr id="9" name="Text 6"/>
          <p:cNvSpPr txBox="1"/>
          <p:nvPr/>
        </p:nvSpPr>
        <p:spPr>
          <a:xfrm>
            <a:off x="548640" y="2157984"/>
            <a:ext cx="548640" cy="201168"/>
          </a:xfrm>
          <a:prstGeom prst="rect">
            <a:avLst/>
          </a:prstGeom>
          <a:noFill/>
          <a:ln/>
        </p:spPr>
        <p:txBody>
          <a:bodyPr wrap="square" lIns="0" tIns="0" rIns="0" bIns="0" rtlCol="0" anchor="t"/>
          <a:lstStyle/>
          <a:p>
            <a:pPr algn="ctr" indent="0" marL="0">
              <a:buNone/>
            </a:pPr>
            <a:r>
              <a:rPr lang="en-US" sz="900" dirty="0">
                <a:solidFill>
                  <a:srgbClr val="6B7280"/>
                </a:solidFill>
                <a:latin typeface="Calibri" pitchFamily="34" charset="0"/>
                <a:ea typeface="Calibri" pitchFamily="34" charset="-122"/>
                <a:cs typeface="Calibri" pitchFamily="34" charset="-120"/>
              </a:rPr>
              <a:t>300</a:t>
            </a:r>
            <a:endParaRPr lang="en-US" sz="900" dirty="0"/>
          </a:p>
        </p:txBody>
      </p:sp>
      <p:sp>
        <p:nvSpPr>
          <p:cNvPr id="10" name="Shape 7"/>
          <p:cNvSpPr/>
          <p:nvPr/>
        </p:nvSpPr>
        <p:spPr>
          <a:xfrm>
            <a:off x="822960" y="2029968"/>
            <a:ext cx="0" cy="146304"/>
          </a:xfrm>
          <a:prstGeom prst="line">
            <a:avLst/>
          </a:prstGeom>
          <a:noFill/>
          <a:ln w="12700">
            <a:solidFill>
              <a:srgbClr val="1F2A44"/>
            </a:solidFill>
            <a:prstDash val="solid"/>
          </a:ln>
        </p:spPr>
      </p:sp>
      <p:sp>
        <p:nvSpPr>
          <p:cNvPr id="11" name="Text 8"/>
          <p:cNvSpPr txBox="1"/>
          <p:nvPr/>
        </p:nvSpPr>
        <p:spPr>
          <a:xfrm>
            <a:off x="1798320" y="2157984"/>
            <a:ext cx="548640" cy="201168"/>
          </a:xfrm>
          <a:prstGeom prst="rect">
            <a:avLst/>
          </a:prstGeom>
          <a:noFill/>
          <a:ln/>
        </p:spPr>
        <p:txBody>
          <a:bodyPr wrap="square" lIns="0" tIns="0" rIns="0" bIns="0" rtlCol="0" anchor="t"/>
          <a:lstStyle/>
          <a:p>
            <a:pPr algn="ctr" indent="0" marL="0">
              <a:buNone/>
            </a:pPr>
            <a:r>
              <a:rPr lang="en-US" sz="900" dirty="0">
                <a:solidFill>
                  <a:srgbClr val="6B7280"/>
                </a:solidFill>
                <a:latin typeface="Calibri" pitchFamily="34" charset="0"/>
                <a:ea typeface="Calibri" pitchFamily="34" charset="-122"/>
                <a:cs typeface="Calibri" pitchFamily="34" charset="-120"/>
              </a:rPr>
              <a:t>350</a:t>
            </a:r>
            <a:endParaRPr lang="en-US" sz="900" dirty="0"/>
          </a:p>
        </p:txBody>
      </p:sp>
      <p:sp>
        <p:nvSpPr>
          <p:cNvPr id="12" name="Shape 9"/>
          <p:cNvSpPr/>
          <p:nvPr/>
        </p:nvSpPr>
        <p:spPr>
          <a:xfrm>
            <a:off x="2072640" y="2029968"/>
            <a:ext cx="0" cy="146304"/>
          </a:xfrm>
          <a:prstGeom prst="line">
            <a:avLst/>
          </a:prstGeom>
          <a:noFill/>
          <a:ln w="12700">
            <a:solidFill>
              <a:srgbClr val="1F2A44"/>
            </a:solidFill>
            <a:prstDash val="solid"/>
          </a:ln>
        </p:spPr>
      </p:sp>
      <p:sp>
        <p:nvSpPr>
          <p:cNvPr id="13" name="Text 10"/>
          <p:cNvSpPr txBox="1"/>
          <p:nvPr/>
        </p:nvSpPr>
        <p:spPr>
          <a:xfrm>
            <a:off x="3048000" y="2157984"/>
            <a:ext cx="548640" cy="201168"/>
          </a:xfrm>
          <a:prstGeom prst="rect">
            <a:avLst/>
          </a:prstGeom>
          <a:noFill/>
          <a:ln/>
        </p:spPr>
        <p:txBody>
          <a:bodyPr wrap="square" lIns="0" tIns="0" rIns="0" bIns="0" rtlCol="0" anchor="t"/>
          <a:lstStyle/>
          <a:p>
            <a:pPr algn="ctr" indent="0" marL="0">
              <a:buNone/>
            </a:pPr>
            <a:r>
              <a:rPr lang="en-US" sz="900" dirty="0">
                <a:solidFill>
                  <a:srgbClr val="6B7280"/>
                </a:solidFill>
                <a:latin typeface="Calibri" pitchFamily="34" charset="0"/>
                <a:ea typeface="Calibri" pitchFamily="34" charset="-122"/>
                <a:cs typeface="Calibri" pitchFamily="34" charset="-120"/>
              </a:rPr>
              <a:t>400</a:t>
            </a:r>
            <a:endParaRPr lang="en-US" sz="900" dirty="0"/>
          </a:p>
        </p:txBody>
      </p:sp>
      <p:sp>
        <p:nvSpPr>
          <p:cNvPr id="14" name="Shape 11"/>
          <p:cNvSpPr/>
          <p:nvPr/>
        </p:nvSpPr>
        <p:spPr>
          <a:xfrm>
            <a:off x="3322320" y="2029968"/>
            <a:ext cx="0" cy="146304"/>
          </a:xfrm>
          <a:prstGeom prst="line">
            <a:avLst/>
          </a:prstGeom>
          <a:noFill/>
          <a:ln w="12700">
            <a:solidFill>
              <a:srgbClr val="1F2A44"/>
            </a:solidFill>
            <a:prstDash val="solid"/>
          </a:ln>
        </p:spPr>
      </p:sp>
      <p:sp>
        <p:nvSpPr>
          <p:cNvPr id="15" name="Text 12"/>
          <p:cNvSpPr txBox="1"/>
          <p:nvPr/>
        </p:nvSpPr>
        <p:spPr>
          <a:xfrm>
            <a:off x="4297680" y="2157984"/>
            <a:ext cx="548640" cy="201168"/>
          </a:xfrm>
          <a:prstGeom prst="rect">
            <a:avLst/>
          </a:prstGeom>
          <a:noFill/>
          <a:ln/>
        </p:spPr>
        <p:txBody>
          <a:bodyPr wrap="square" lIns="0" tIns="0" rIns="0" bIns="0" rtlCol="0" anchor="t"/>
          <a:lstStyle/>
          <a:p>
            <a:pPr algn="ctr" indent="0" marL="0">
              <a:buNone/>
            </a:pPr>
            <a:r>
              <a:rPr lang="en-US" sz="900" dirty="0">
                <a:solidFill>
                  <a:srgbClr val="6B7280"/>
                </a:solidFill>
                <a:latin typeface="Calibri" pitchFamily="34" charset="0"/>
                <a:ea typeface="Calibri" pitchFamily="34" charset="-122"/>
                <a:cs typeface="Calibri" pitchFamily="34" charset="-120"/>
              </a:rPr>
              <a:t>450</a:t>
            </a:r>
            <a:endParaRPr lang="en-US" sz="900" dirty="0"/>
          </a:p>
        </p:txBody>
      </p:sp>
      <p:sp>
        <p:nvSpPr>
          <p:cNvPr id="16" name="Shape 13"/>
          <p:cNvSpPr/>
          <p:nvPr/>
        </p:nvSpPr>
        <p:spPr>
          <a:xfrm>
            <a:off x="4572000" y="2029968"/>
            <a:ext cx="0" cy="146304"/>
          </a:xfrm>
          <a:prstGeom prst="line">
            <a:avLst/>
          </a:prstGeom>
          <a:noFill/>
          <a:ln w="12700">
            <a:solidFill>
              <a:srgbClr val="1F2A44"/>
            </a:solidFill>
            <a:prstDash val="solid"/>
          </a:ln>
        </p:spPr>
      </p:sp>
      <p:sp>
        <p:nvSpPr>
          <p:cNvPr id="17" name="Text 14"/>
          <p:cNvSpPr txBox="1"/>
          <p:nvPr/>
        </p:nvSpPr>
        <p:spPr>
          <a:xfrm>
            <a:off x="5547360" y="2157984"/>
            <a:ext cx="548640" cy="201168"/>
          </a:xfrm>
          <a:prstGeom prst="rect">
            <a:avLst/>
          </a:prstGeom>
          <a:noFill/>
          <a:ln/>
        </p:spPr>
        <p:txBody>
          <a:bodyPr wrap="square" lIns="0" tIns="0" rIns="0" bIns="0" rtlCol="0" anchor="t"/>
          <a:lstStyle/>
          <a:p>
            <a:pPr algn="ctr" indent="0" marL="0">
              <a:buNone/>
            </a:pPr>
            <a:r>
              <a:rPr lang="en-US" sz="900" dirty="0">
                <a:solidFill>
                  <a:srgbClr val="6B7280"/>
                </a:solidFill>
                <a:latin typeface="Calibri" pitchFamily="34" charset="0"/>
                <a:ea typeface="Calibri" pitchFamily="34" charset="-122"/>
                <a:cs typeface="Calibri" pitchFamily="34" charset="-120"/>
              </a:rPr>
              <a:t>500</a:t>
            </a:r>
            <a:endParaRPr lang="en-US" sz="900" dirty="0"/>
          </a:p>
        </p:txBody>
      </p:sp>
      <p:sp>
        <p:nvSpPr>
          <p:cNvPr id="18" name="Shape 15"/>
          <p:cNvSpPr/>
          <p:nvPr/>
        </p:nvSpPr>
        <p:spPr>
          <a:xfrm>
            <a:off x="5821680" y="2029968"/>
            <a:ext cx="0" cy="146304"/>
          </a:xfrm>
          <a:prstGeom prst="line">
            <a:avLst/>
          </a:prstGeom>
          <a:noFill/>
          <a:ln w="12700">
            <a:solidFill>
              <a:srgbClr val="1F2A44"/>
            </a:solidFill>
            <a:prstDash val="solid"/>
          </a:ln>
        </p:spPr>
      </p:sp>
      <p:sp>
        <p:nvSpPr>
          <p:cNvPr id="19" name="Text 16"/>
          <p:cNvSpPr txBox="1"/>
          <p:nvPr/>
        </p:nvSpPr>
        <p:spPr>
          <a:xfrm>
            <a:off x="6797040" y="2157984"/>
            <a:ext cx="548640" cy="201168"/>
          </a:xfrm>
          <a:prstGeom prst="rect">
            <a:avLst/>
          </a:prstGeom>
          <a:noFill/>
          <a:ln/>
        </p:spPr>
        <p:txBody>
          <a:bodyPr wrap="square" lIns="0" tIns="0" rIns="0" bIns="0" rtlCol="0" anchor="t"/>
          <a:lstStyle/>
          <a:p>
            <a:pPr algn="ctr" indent="0" marL="0">
              <a:buNone/>
            </a:pPr>
            <a:r>
              <a:rPr lang="en-US" sz="900" dirty="0">
                <a:solidFill>
                  <a:srgbClr val="6B7280"/>
                </a:solidFill>
                <a:latin typeface="Calibri" pitchFamily="34" charset="0"/>
                <a:ea typeface="Calibri" pitchFamily="34" charset="-122"/>
                <a:cs typeface="Calibri" pitchFamily="34" charset="-120"/>
              </a:rPr>
              <a:t>550</a:t>
            </a:r>
            <a:endParaRPr lang="en-US" sz="900" dirty="0"/>
          </a:p>
        </p:txBody>
      </p:sp>
      <p:sp>
        <p:nvSpPr>
          <p:cNvPr id="20" name="Shape 17"/>
          <p:cNvSpPr/>
          <p:nvPr/>
        </p:nvSpPr>
        <p:spPr>
          <a:xfrm>
            <a:off x="7071360" y="2029968"/>
            <a:ext cx="0" cy="146304"/>
          </a:xfrm>
          <a:prstGeom prst="line">
            <a:avLst/>
          </a:prstGeom>
          <a:noFill/>
          <a:ln w="12700">
            <a:solidFill>
              <a:srgbClr val="1F2A44"/>
            </a:solidFill>
            <a:prstDash val="solid"/>
          </a:ln>
        </p:spPr>
      </p:sp>
      <p:sp>
        <p:nvSpPr>
          <p:cNvPr id="21" name="Text 18"/>
          <p:cNvSpPr txBox="1"/>
          <p:nvPr/>
        </p:nvSpPr>
        <p:spPr>
          <a:xfrm>
            <a:off x="8046720" y="2157984"/>
            <a:ext cx="548640" cy="201168"/>
          </a:xfrm>
          <a:prstGeom prst="rect">
            <a:avLst/>
          </a:prstGeom>
          <a:noFill/>
          <a:ln/>
        </p:spPr>
        <p:txBody>
          <a:bodyPr wrap="square" lIns="0" tIns="0" rIns="0" bIns="0" rtlCol="0" anchor="t"/>
          <a:lstStyle/>
          <a:p>
            <a:pPr algn="ctr" indent="0" marL="0">
              <a:buNone/>
            </a:pPr>
            <a:r>
              <a:rPr lang="en-US" sz="900" dirty="0">
                <a:solidFill>
                  <a:srgbClr val="6B7280"/>
                </a:solidFill>
                <a:latin typeface="Calibri" pitchFamily="34" charset="0"/>
                <a:ea typeface="Calibri" pitchFamily="34" charset="-122"/>
                <a:cs typeface="Calibri" pitchFamily="34" charset="-120"/>
              </a:rPr>
              <a:t>600</a:t>
            </a:r>
            <a:endParaRPr lang="en-US" sz="900" dirty="0"/>
          </a:p>
        </p:txBody>
      </p:sp>
      <p:sp>
        <p:nvSpPr>
          <p:cNvPr id="22" name="Shape 19"/>
          <p:cNvSpPr/>
          <p:nvPr/>
        </p:nvSpPr>
        <p:spPr>
          <a:xfrm>
            <a:off x="8321040" y="2029968"/>
            <a:ext cx="0" cy="146304"/>
          </a:xfrm>
          <a:prstGeom prst="line">
            <a:avLst/>
          </a:prstGeom>
          <a:noFill/>
          <a:ln w="12700">
            <a:solidFill>
              <a:srgbClr val="1F2A44"/>
            </a:solidFill>
            <a:prstDash val="solid"/>
          </a:ln>
        </p:spPr>
      </p:sp>
      <p:sp>
        <p:nvSpPr>
          <p:cNvPr id="23" name="Shape 20"/>
          <p:cNvSpPr/>
          <p:nvPr/>
        </p:nvSpPr>
        <p:spPr>
          <a:xfrm>
            <a:off x="1990344" y="2020824"/>
            <a:ext cx="164592" cy="164592"/>
          </a:xfrm>
          <a:prstGeom prst="ellipse">
            <a:avLst/>
          </a:prstGeom>
          <a:solidFill>
            <a:srgbClr val="B5533C"/>
          </a:solidFill>
          <a:ln w="12700">
            <a:solidFill>
              <a:srgbClr val="FFFFFF"/>
            </a:solidFill>
            <a:prstDash val="solid"/>
          </a:ln>
        </p:spPr>
      </p:sp>
      <p:sp>
        <p:nvSpPr>
          <p:cNvPr id="24" name="Text 21"/>
          <p:cNvSpPr txBox="1"/>
          <p:nvPr/>
        </p:nvSpPr>
        <p:spPr>
          <a:xfrm>
            <a:off x="1478280" y="1600200"/>
            <a:ext cx="1188720" cy="320040"/>
          </a:xfrm>
          <a:prstGeom prst="rect">
            <a:avLst/>
          </a:prstGeom>
          <a:noFill/>
          <a:ln/>
        </p:spPr>
        <p:txBody>
          <a:bodyPr wrap="square" lIns="0" tIns="0" rIns="0" bIns="0" rtlCol="0" anchor="b"/>
          <a:lstStyle/>
          <a:p>
            <a:pPr algn="ctr" indent="0" marL="0">
              <a:buNone/>
            </a:pPr>
            <a:r>
              <a:rPr lang="en-US" sz="1100" b="1" dirty="0">
                <a:solidFill>
                  <a:srgbClr val="1F2A44"/>
                </a:solidFill>
                <a:latin typeface="Calibri" pitchFamily="34" charset="0"/>
                <a:ea typeface="Calibri" pitchFamily="34" charset="-122"/>
                <a:cs typeface="Calibri" pitchFamily="34" charset="-120"/>
              </a:rPr>
              <a:t>Samudragupta</a:t>
            </a:r>
            <a:endParaRPr lang="en-US" sz="1100" dirty="0"/>
          </a:p>
        </p:txBody>
      </p:sp>
      <p:sp>
        <p:nvSpPr>
          <p:cNvPr id="25" name="Shape 22"/>
          <p:cNvSpPr/>
          <p:nvPr/>
        </p:nvSpPr>
        <p:spPr>
          <a:xfrm>
            <a:off x="3240024" y="2020824"/>
            <a:ext cx="164592" cy="164592"/>
          </a:xfrm>
          <a:prstGeom prst="ellipse">
            <a:avLst/>
          </a:prstGeom>
          <a:solidFill>
            <a:srgbClr val="B5533C"/>
          </a:solidFill>
          <a:ln w="12700">
            <a:solidFill>
              <a:srgbClr val="FFFFFF"/>
            </a:solidFill>
            <a:prstDash val="solid"/>
          </a:ln>
        </p:spPr>
      </p:sp>
      <p:sp>
        <p:nvSpPr>
          <p:cNvPr id="26" name="Text 23"/>
          <p:cNvSpPr txBox="1"/>
          <p:nvPr/>
        </p:nvSpPr>
        <p:spPr>
          <a:xfrm>
            <a:off x="2727960" y="2423160"/>
            <a:ext cx="1188720" cy="320040"/>
          </a:xfrm>
          <a:prstGeom prst="rect">
            <a:avLst/>
          </a:prstGeom>
          <a:noFill/>
          <a:ln/>
        </p:spPr>
        <p:txBody>
          <a:bodyPr wrap="square" lIns="0" tIns="0" rIns="0" bIns="0" rtlCol="0" anchor="t"/>
          <a:lstStyle/>
          <a:p>
            <a:pPr algn="ctr" indent="0" marL="0">
              <a:buNone/>
            </a:pPr>
            <a:r>
              <a:rPr lang="en-US" sz="1100" b="1" dirty="0">
                <a:solidFill>
                  <a:srgbClr val="1F2A44"/>
                </a:solidFill>
                <a:latin typeface="Calibri" pitchFamily="34" charset="0"/>
                <a:ea typeface="Calibri" pitchFamily="34" charset="-122"/>
                <a:cs typeface="Calibri" pitchFamily="34" charset="-120"/>
              </a:rPr>
              <a:t>Chandragupta II</a:t>
            </a:r>
            <a:endParaRPr lang="en-US" sz="1100" dirty="0"/>
          </a:p>
        </p:txBody>
      </p:sp>
      <p:sp>
        <p:nvSpPr>
          <p:cNvPr id="27" name="Shape 24"/>
          <p:cNvSpPr/>
          <p:nvPr/>
        </p:nvSpPr>
        <p:spPr>
          <a:xfrm>
            <a:off x="3739896" y="2020824"/>
            <a:ext cx="164592" cy="164592"/>
          </a:xfrm>
          <a:prstGeom prst="ellipse">
            <a:avLst/>
          </a:prstGeom>
          <a:solidFill>
            <a:srgbClr val="B5533C"/>
          </a:solidFill>
          <a:ln w="12700">
            <a:solidFill>
              <a:srgbClr val="FFFFFF"/>
            </a:solidFill>
            <a:prstDash val="solid"/>
          </a:ln>
        </p:spPr>
      </p:sp>
      <p:sp>
        <p:nvSpPr>
          <p:cNvPr id="28" name="Text 25"/>
          <p:cNvSpPr txBox="1"/>
          <p:nvPr/>
        </p:nvSpPr>
        <p:spPr>
          <a:xfrm>
            <a:off x="3227832" y="1600200"/>
            <a:ext cx="1188720" cy="320040"/>
          </a:xfrm>
          <a:prstGeom prst="rect">
            <a:avLst/>
          </a:prstGeom>
          <a:noFill/>
          <a:ln/>
        </p:spPr>
        <p:txBody>
          <a:bodyPr wrap="square" lIns="0" tIns="0" rIns="0" bIns="0" rtlCol="0" anchor="b"/>
          <a:lstStyle/>
          <a:p>
            <a:pPr algn="ctr" indent="0" marL="0">
              <a:buNone/>
            </a:pPr>
            <a:r>
              <a:rPr lang="en-US" sz="1100" b="1" dirty="0">
                <a:solidFill>
                  <a:srgbClr val="1F2A44"/>
                </a:solidFill>
                <a:latin typeface="Calibri" pitchFamily="34" charset="0"/>
                <a:ea typeface="Calibri" pitchFamily="34" charset="-122"/>
                <a:cs typeface="Calibri" pitchFamily="34" charset="-120"/>
              </a:rPr>
              <a:t>Prabhāvatī</a:t>
            </a:r>
            <a:endParaRPr lang="en-US" sz="1100" dirty="0"/>
          </a:p>
        </p:txBody>
      </p:sp>
      <p:sp>
        <p:nvSpPr>
          <p:cNvPr id="29" name="Shape 26"/>
          <p:cNvSpPr/>
          <p:nvPr/>
        </p:nvSpPr>
        <p:spPr>
          <a:xfrm>
            <a:off x="4489704" y="2020824"/>
            <a:ext cx="164592" cy="164592"/>
          </a:xfrm>
          <a:prstGeom prst="ellipse">
            <a:avLst/>
          </a:prstGeom>
          <a:solidFill>
            <a:srgbClr val="B5533C"/>
          </a:solidFill>
          <a:ln w="12700">
            <a:solidFill>
              <a:srgbClr val="FFFFFF"/>
            </a:solidFill>
            <a:prstDash val="solid"/>
          </a:ln>
        </p:spPr>
      </p:sp>
      <p:sp>
        <p:nvSpPr>
          <p:cNvPr id="30" name="Text 27"/>
          <p:cNvSpPr txBox="1"/>
          <p:nvPr/>
        </p:nvSpPr>
        <p:spPr>
          <a:xfrm>
            <a:off x="3977640" y="2423160"/>
            <a:ext cx="1188720" cy="320040"/>
          </a:xfrm>
          <a:prstGeom prst="rect">
            <a:avLst/>
          </a:prstGeom>
          <a:noFill/>
          <a:ln/>
        </p:spPr>
        <p:txBody>
          <a:bodyPr wrap="square" lIns="0" tIns="0" rIns="0" bIns="0" rtlCol="0" anchor="t"/>
          <a:lstStyle/>
          <a:p>
            <a:pPr algn="ctr" indent="0" marL="0">
              <a:buNone/>
            </a:pPr>
            <a:r>
              <a:rPr lang="en-US" sz="1100" b="1" dirty="0">
                <a:solidFill>
                  <a:srgbClr val="1F2A44"/>
                </a:solidFill>
                <a:latin typeface="Calibri" pitchFamily="34" charset="0"/>
                <a:ea typeface="Calibri" pitchFamily="34" charset="-122"/>
                <a:cs typeface="Calibri" pitchFamily="34" charset="-120"/>
              </a:rPr>
              <a:t>Kālidāsa</a:t>
            </a:r>
            <a:endParaRPr lang="en-US" sz="1100" dirty="0"/>
          </a:p>
        </p:txBody>
      </p:sp>
      <p:sp>
        <p:nvSpPr>
          <p:cNvPr id="31" name="Shape 28"/>
          <p:cNvSpPr/>
          <p:nvPr/>
        </p:nvSpPr>
        <p:spPr>
          <a:xfrm>
            <a:off x="5739384" y="2020824"/>
            <a:ext cx="164592" cy="164592"/>
          </a:xfrm>
          <a:prstGeom prst="ellipse">
            <a:avLst/>
          </a:prstGeom>
          <a:solidFill>
            <a:srgbClr val="B5533C"/>
          </a:solidFill>
          <a:ln w="12700">
            <a:solidFill>
              <a:srgbClr val="FFFFFF"/>
            </a:solidFill>
            <a:prstDash val="solid"/>
          </a:ln>
        </p:spPr>
      </p:sp>
      <p:sp>
        <p:nvSpPr>
          <p:cNvPr id="32" name="Text 29"/>
          <p:cNvSpPr txBox="1"/>
          <p:nvPr/>
        </p:nvSpPr>
        <p:spPr>
          <a:xfrm>
            <a:off x="5227320" y="1600200"/>
            <a:ext cx="1188720" cy="320040"/>
          </a:xfrm>
          <a:prstGeom prst="rect">
            <a:avLst/>
          </a:prstGeom>
          <a:noFill/>
          <a:ln/>
        </p:spPr>
        <p:txBody>
          <a:bodyPr wrap="square" lIns="0" tIns="0" rIns="0" bIns="0" rtlCol="0" anchor="b"/>
          <a:lstStyle/>
          <a:p>
            <a:pPr algn="ctr" indent="0" marL="0">
              <a:buNone/>
            </a:pPr>
            <a:r>
              <a:rPr lang="en-US" sz="1100" b="1" dirty="0">
                <a:solidFill>
                  <a:srgbClr val="1F2A44"/>
                </a:solidFill>
                <a:latin typeface="Calibri" pitchFamily="34" charset="0"/>
                <a:ea typeface="Calibri" pitchFamily="34" charset="-122"/>
                <a:cs typeface="Calibri" pitchFamily="34" charset="-120"/>
              </a:rPr>
              <a:t>Āryabhaṭa</a:t>
            </a:r>
            <a:endParaRPr lang="en-US" sz="1100" dirty="0"/>
          </a:p>
        </p:txBody>
      </p:sp>
      <p:sp>
        <p:nvSpPr>
          <p:cNvPr id="33" name="Shape 30"/>
          <p:cNvSpPr/>
          <p:nvPr/>
        </p:nvSpPr>
        <p:spPr>
          <a:xfrm>
            <a:off x="6989064" y="2020824"/>
            <a:ext cx="164592" cy="164592"/>
          </a:xfrm>
          <a:prstGeom prst="ellipse">
            <a:avLst/>
          </a:prstGeom>
          <a:solidFill>
            <a:srgbClr val="B5533C"/>
          </a:solidFill>
          <a:ln w="12700">
            <a:solidFill>
              <a:srgbClr val="FFFFFF"/>
            </a:solidFill>
            <a:prstDash val="solid"/>
          </a:ln>
        </p:spPr>
      </p:sp>
      <p:sp>
        <p:nvSpPr>
          <p:cNvPr id="34" name="Text 31"/>
          <p:cNvSpPr txBox="1"/>
          <p:nvPr/>
        </p:nvSpPr>
        <p:spPr>
          <a:xfrm>
            <a:off x="6477000" y="2423160"/>
            <a:ext cx="1188720" cy="320040"/>
          </a:xfrm>
          <a:prstGeom prst="rect">
            <a:avLst/>
          </a:prstGeom>
          <a:noFill/>
          <a:ln/>
        </p:spPr>
        <p:txBody>
          <a:bodyPr wrap="square" lIns="0" tIns="0" rIns="0" bIns="0" rtlCol="0" anchor="t"/>
          <a:lstStyle/>
          <a:p>
            <a:pPr algn="ctr" indent="0" marL="0">
              <a:buNone/>
            </a:pPr>
            <a:r>
              <a:rPr lang="en-US" sz="1100" b="1" dirty="0">
                <a:solidFill>
                  <a:srgbClr val="1F2A44"/>
                </a:solidFill>
                <a:latin typeface="Calibri" pitchFamily="34" charset="0"/>
                <a:ea typeface="Calibri" pitchFamily="34" charset="-122"/>
                <a:cs typeface="Calibri" pitchFamily="34" charset="-120"/>
              </a:rPr>
              <a:t>Varāhamihira</a:t>
            </a:r>
            <a:endParaRPr lang="en-US" sz="1100" dirty="0"/>
          </a:p>
        </p:txBody>
      </p:sp>
      <p:sp>
        <p:nvSpPr>
          <p:cNvPr id="35" name="Text 32"/>
          <p:cNvSpPr txBox="1"/>
          <p:nvPr/>
        </p:nvSpPr>
        <p:spPr>
          <a:xfrm>
            <a:off x="822960" y="1143000"/>
            <a:ext cx="3657600" cy="228600"/>
          </a:xfrm>
          <a:prstGeom prst="rect">
            <a:avLst/>
          </a:prstGeom>
          <a:noFill/>
          <a:ln/>
        </p:spPr>
        <p:txBody>
          <a:bodyPr wrap="square" lIns="0" tIns="0" rIns="0" bIns="0" rtlCol="0" anchor="t"/>
          <a:lstStyle/>
          <a:p>
            <a:pPr indent="0" marL="0">
              <a:buNone/>
            </a:pPr>
            <a:r>
              <a:rPr lang="en-US" sz="1000" i="1" dirty="0">
                <a:solidFill>
                  <a:srgbClr val="6B7280"/>
                </a:solidFill>
                <a:latin typeface="Calibri" pitchFamily="34" charset="0"/>
                <a:ea typeface="Calibri" pitchFamily="34" charset="-122"/>
                <a:cs typeface="Calibri" pitchFamily="34" charset="-120"/>
              </a:rPr>
              <a:t>Approximate positions, after Fig. 7.19 (CE)</a:t>
            </a:r>
            <a:endParaRPr lang="en-US" sz="1000" dirty="0"/>
          </a:p>
        </p:txBody>
      </p:sp>
      <p:sp>
        <p:nvSpPr>
          <p:cNvPr id="36" name="Shape 33"/>
          <p:cNvSpPr/>
          <p:nvPr/>
        </p:nvSpPr>
        <p:spPr>
          <a:xfrm>
            <a:off x="457200" y="2926080"/>
            <a:ext cx="4023360" cy="1691640"/>
          </a:xfrm>
          <a:prstGeom prst="roundRect">
            <a:avLst>
              <a:gd name="adj" fmla="val 4324"/>
            </a:avLst>
          </a:prstGeom>
          <a:solidFill>
            <a:srgbClr val="EEF1F7"/>
          </a:solidFill>
          <a:ln w="12700">
            <a:solidFill>
              <a:srgbClr val="EEF1F7"/>
            </a:solidFill>
            <a:prstDash val="solid"/>
          </a:ln>
        </p:spPr>
      </p:sp>
      <p:sp>
        <p:nvSpPr>
          <p:cNvPr id="37" name="Text 34"/>
          <p:cNvSpPr txBox="1"/>
          <p:nvPr/>
        </p:nvSpPr>
        <p:spPr>
          <a:xfrm>
            <a:off x="640080" y="2990088"/>
            <a:ext cx="3657600" cy="274320"/>
          </a:xfrm>
          <a:prstGeom prst="rect">
            <a:avLst/>
          </a:prstGeom>
          <a:noFill/>
          <a:ln/>
        </p:spPr>
        <p:txBody>
          <a:bodyPr wrap="square" lIns="0" tIns="0" rIns="0" bIns="0" rtlCol="0" anchor="t"/>
          <a:lstStyle/>
          <a:p>
            <a:pPr indent="0" marL="0">
              <a:buNone/>
            </a:pPr>
            <a:r>
              <a:rPr lang="en-US" sz="1400" b="1" dirty="0">
                <a:solidFill>
                  <a:srgbClr val="B5533C"/>
                </a:solidFill>
                <a:latin typeface="Calibri" pitchFamily="34" charset="0"/>
                <a:ea typeface="Calibri" pitchFamily="34" charset="-122"/>
                <a:cs typeface="Calibri" pitchFamily="34" charset="-120"/>
              </a:rPr>
              <a:t>Decline (6th century CE)</a:t>
            </a:r>
            <a:endParaRPr lang="en-US" sz="1400" dirty="0"/>
          </a:p>
        </p:txBody>
      </p:sp>
      <p:sp>
        <p:nvSpPr>
          <p:cNvPr id="38" name="Text 35"/>
          <p:cNvSpPr txBox="1"/>
          <p:nvPr/>
        </p:nvSpPr>
        <p:spPr>
          <a:xfrm>
            <a:off x="640080" y="3310128"/>
            <a:ext cx="3657600" cy="1280160"/>
          </a:xfrm>
          <a:prstGeom prst="rect">
            <a:avLst/>
          </a:prstGeom>
          <a:noFill/>
          <a:ln/>
        </p:spPr>
        <p:txBody>
          <a:bodyPr wrap="square" lIns="0" tIns="0" rIns="0" bIns="0" rtlCol="0" anchor="t"/>
          <a:lstStyle/>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Later rulers faced external invasions</a:t>
            </a:r>
            <a:endParaRPr lang="en-US" sz="1150" dirty="0"/>
          </a:p>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The Hūṇa tribe from central Asia repeatedly attacked</a:t>
            </a:r>
            <a:endParaRPr lang="en-US" sz="1150" dirty="0"/>
          </a:p>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Powerful regional rulers led to internal conflicts</a:t>
            </a:r>
            <a:endParaRPr lang="en-US" sz="1150" dirty="0"/>
          </a:p>
        </p:txBody>
      </p:sp>
      <p:sp>
        <p:nvSpPr>
          <p:cNvPr id="39" name="Shape 36"/>
          <p:cNvSpPr/>
          <p:nvPr/>
        </p:nvSpPr>
        <p:spPr>
          <a:xfrm>
            <a:off x="4663440" y="2926080"/>
            <a:ext cx="4023360" cy="1691640"/>
          </a:xfrm>
          <a:prstGeom prst="roundRect">
            <a:avLst>
              <a:gd name="adj" fmla="val 4324"/>
            </a:avLst>
          </a:prstGeom>
          <a:solidFill>
            <a:srgbClr val="FBF1D9"/>
          </a:solidFill>
          <a:ln w="12700">
            <a:solidFill>
              <a:srgbClr val="FBF1D9"/>
            </a:solidFill>
            <a:prstDash val="solid"/>
          </a:ln>
        </p:spPr>
      </p:sp>
      <p:sp>
        <p:nvSpPr>
          <p:cNvPr id="40" name="Text 37"/>
          <p:cNvSpPr txBox="1"/>
          <p:nvPr/>
        </p:nvSpPr>
        <p:spPr>
          <a:xfrm>
            <a:off x="4846320" y="2990088"/>
            <a:ext cx="3657600" cy="274320"/>
          </a:xfrm>
          <a:prstGeom prst="rect">
            <a:avLst/>
          </a:prstGeom>
          <a:noFill/>
          <a:ln/>
        </p:spPr>
        <p:txBody>
          <a:bodyPr wrap="square" lIns="0" tIns="0" rIns="0" bIns="0" rtlCol="0" anchor="t"/>
          <a:lstStyle/>
          <a:p>
            <a:pPr indent="0" marL="0">
              <a:buNone/>
            </a:pPr>
            <a:r>
              <a:rPr lang="en-US" sz="1400" b="1" dirty="0">
                <a:solidFill>
                  <a:srgbClr val="B5533C"/>
                </a:solidFill>
                <a:latin typeface="Calibri" pitchFamily="34" charset="0"/>
                <a:ea typeface="Calibri" pitchFamily="34" charset="-122"/>
                <a:cs typeface="Calibri" pitchFamily="34" charset="-120"/>
              </a:rPr>
              <a:t>Legacy</a:t>
            </a:r>
            <a:endParaRPr lang="en-US" sz="1400" dirty="0"/>
          </a:p>
        </p:txBody>
      </p:sp>
      <p:sp>
        <p:nvSpPr>
          <p:cNvPr id="41" name="Text 38"/>
          <p:cNvSpPr txBox="1"/>
          <p:nvPr/>
        </p:nvSpPr>
        <p:spPr>
          <a:xfrm>
            <a:off x="4846320" y="3310128"/>
            <a:ext cx="3657600" cy="1280160"/>
          </a:xfrm>
          <a:prstGeom prst="rect">
            <a:avLst/>
          </a:prstGeom>
          <a:noFill/>
          <a:ln/>
        </p:spPr>
        <p:txBody>
          <a:bodyPr wrap="square" lIns="0" tIns="0" rIns="0" bIns="0" rtlCol="0" anchor="t"/>
          <a:lstStyle/>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Foundations in maths, astronomy, medicine, metallurgy</a:t>
            </a:r>
            <a:endParaRPr lang="en-US" sz="1150" dirty="0"/>
          </a:p>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Temples and Sanskrit literature still inspire</a:t>
            </a:r>
            <a:endParaRPr lang="en-US" sz="1150" dirty="0"/>
          </a:p>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A model of a stable, prosperous society</a:t>
            </a:r>
            <a:endParaRPr lang="en-US" sz="11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F2A44"/>
        </a:solidFill>
      </p:bgPr>
    </p:bg>
    <p:spTree>
      <p:nvGrpSpPr>
        <p:cNvPr id="1" name=""/>
        <p:cNvGrpSpPr/>
        <p:nvPr/>
      </p:nvGrpSpPr>
      <p:grpSpPr>
        <a:xfrm>
          <a:off x="0" y="0"/>
          <a:ext cx="0" cy="0"/>
          <a:chOff x="0" y="0"/>
          <a:chExt cx="0" cy="0"/>
        </a:xfrm>
      </p:grpSpPr>
      <p:sp>
        <p:nvSpPr>
          <p:cNvPr id="2" name="Text 0"/>
          <p:cNvSpPr txBox="1"/>
          <p:nvPr/>
        </p:nvSpPr>
        <p:spPr>
          <a:xfrm>
            <a:off x="457200" y="274320"/>
            <a:ext cx="6675120" cy="640080"/>
          </a:xfrm>
          <a:prstGeom prst="rect">
            <a:avLst/>
          </a:prstGeom>
          <a:noFill/>
          <a:ln/>
        </p:spPr>
        <p:txBody>
          <a:bodyPr wrap="square" lIns="0" tIns="0" rIns="0" bIns="0" rtlCol="0" anchor="ctr"/>
          <a:lstStyle/>
          <a:p>
            <a:pPr indent="0" marL="0">
              <a:buNone/>
            </a:pPr>
            <a:r>
              <a:rPr lang="en-US" sz="2600" b="1" dirty="0">
                <a:solidFill>
                  <a:srgbClr val="FFFFFF"/>
                </a:solidFill>
                <a:latin typeface="Cambria" pitchFamily="34" charset="0"/>
                <a:ea typeface="Cambria" pitchFamily="34" charset="-122"/>
                <a:cs typeface="Cambria" pitchFamily="34" charset="-120"/>
              </a:rPr>
              <a:t>Review and Assess</a:t>
            </a:r>
            <a:endParaRPr lang="en-US" sz="2600" dirty="0"/>
          </a:p>
        </p:txBody>
      </p:sp>
      <p:sp>
        <p:nvSpPr>
          <p:cNvPr id="3" name="Shape 1"/>
          <p:cNvSpPr/>
          <p:nvPr/>
        </p:nvSpPr>
        <p:spPr>
          <a:xfrm>
            <a:off x="7223760" y="411480"/>
            <a:ext cx="1463040" cy="292608"/>
          </a:xfrm>
          <a:prstGeom prst="roundRect">
            <a:avLst>
              <a:gd name="adj" fmla="val 31250"/>
            </a:avLst>
          </a:prstGeom>
          <a:solidFill>
            <a:srgbClr val="D9A441"/>
          </a:solidFill>
          <a:ln w="12700">
            <a:solidFill>
              <a:srgbClr val="D9A441"/>
            </a:solidFill>
            <a:prstDash val="solid"/>
          </a:ln>
        </p:spPr>
      </p:sp>
      <p:sp>
        <p:nvSpPr>
          <p:cNvPr id="4" name="Text 2"/>
          <p:cNvSpPr txBox="1"/>
          <p:nvPr/>
        </p:nvSpPr>
        <p:spPr>
          <a:xfrm>
            <a:off x="7223760" y="411480"/>
            <a:ext cx="1463040" cy="292608"/>
          </a:xfrm>
          <a:prstGeom prst="rect">
            <a:avLst/>
          </a:prstGeom>
          <a:noFill/>
          <a:ln/>
        </p:spPr>
        <p:txBody>
          <a:bodyPr wrap="square" lIns="0" tIns="0" rIns="0" bIns="0" rtlCol="0" anchor="ctr"/>
          <a:lstStyle/>
          <a:p>
            <a:pPr algn="ctr" indent="0" marL="0">
              <a:buNone/>
            </a:pPr>
            <a:r>
              <a:rPr lang="en-US" sz="1000" b="1" dirty="0">
                <a:solidFill>
                  <a:srgbClr val="1F2A44"/>
                </a:solidFill>
                <a:latin typeface="Calibri" pitchFamily="34" charset="0"/>
                <a:ea typeface="Calibri" pitchFamily="34" charset="-122"/>
                <a:cs typeface="Calibri" pitchFamily="34" charset="-120"/>
              </a:rPr>
              <a:t>FORMATIVE ASSESSMENT</a:t>
            </a:r>
            <a:endParaRPr lang="en-US" sz="1000" dirty="0"/>
          </a:p>
        </p:txBody>
      </p:sp>
      <p:sp>
        <p:nvSpPr>
          <p:cNvPr id="5" name="Text 3"/>
          <p:cNvSpPr txBox="1"/>
          <p:nvPr/>
        </p:nvSpPr>
        <p:spPr>
          <a:xfrm>
            <a:off x="457200" y="4800600"/>
            <a:ext cx="5486400" cy="228600"/>
          </a:xfrm>
          <a:prstGeom prst="rect">
            <a:avLst/>
          </a:prstGeom>
          <a:noFill/>
          <a:ln/>
        </p:spPr>
        <p:txBody>
          <a:bodyPr wrap="square" lIns="0" tIns="0" rIns="0" bIns="0" rtlCol="0" anchor="ctr"/>
          <a:lstStyle/>
          <a:p>
            <a:pPr indent="0" marL="0">
              <a:buNone/>
            </a:pPr>
            <a:r>
              <a:rPr lang="en-US" sz="900" dirty="0">
                <a:solidFill>
                  <a:srgbClr val="AEB6CC"/>
                </a:solidFill>
                <a:latin typeface="Calibri" pitchFamily="34" charset="0"/>
                <a:ea typeface="Calibri" pitchFamily="34" charset="-122"/>
                <a:cs typeface="Calibri" pitchFamily="34" charset="-120"/>
              </a:rPr>
              <a:t>Class 7 History | Ch. 7: The Gupta Era</a:t>
            </a:r>
            <a:endParaRPr lang="en-US" sz="900" dirty="0"/>
          </a:p>
        </p:txBody>
      </p:sp>
      <p:sp>
        <p:nvSpPr>
          <p:cNvPr id="6" name="Text 4"/>
          <p:cNvSpPr txBox="1"/>
          <p:nvPr/>
        </p:nvSpPr>
        <p:spPr>
          <a:xfrm>
            <a:off x="8138160" y="4800600"/>
            <a:ext cx="548640" cy="228600"/>
          </a:xfrm>
          <a:prstGeom prst="rect">
            <a:avLst/>
          </a:prstGeom>
          <a:noFill/>
          <a:ln/>
        </p:spPr>
        <p:txBody>
          <a:bodyPr wrap="square" lIns="0" tIns="0" rIns="0" bIns="0" rtlCol="0" anchor="ctr"/>
          <a:lstStyle/>
          <a:p>
            <a:pPr algn="r" indent="0" marL="0">
              <a:buNone/>
            </a:pPr>
            <a:r>
              <a:rPr lang="en-US" sz="900" dirty="0">
                <a:solidFill>
                  <a:srgbClr val="AEB6CC"/>
                </a:solidFill>
                <a:latin typeface="Calibri" pitchFamily="34" charset="0"/>
                <a:ea typeface="Calibri" pitchFamily="34" charset="-122"/>
                <a:cs typeface="Calibri" pitchFamily="34" charset="-120"/>
              </a:rPr>
              <a:t>22</a:t>
            </a:r>
            <a:endParaRPr lang="en-US" sz="900" dirty="0"/>
          </a:p>
        </p:txBody>
      </p:sp>
      <p:sp>
        <p:nvSpPr>
          <p:cNvPr id="8" name="Shape 5"/>
          <p:cNvSpPr/>
          <p:nvPr/>
        </p:nvSpPr>
        <p:spPr>
          <a:xfrm>
            <a:off x="457200" y="1097280"/>
            <a:ext cx="4023360" cy="3520440"/>
          </a:xfrm>
          <a:prstGeom prst="roundRect">
            <a:avLst>
              <a:gd name="adj" fmla="val 2078"/>
            </a:avLst>
          </a:prstGeom>
          <a:solidFill>
            <a:srgbClr val="FFFFFF"/>
          </a:solidFill>
          <a:ln w="12700">
            <a:solidFill>
              <a:srgbClr val="FFFFFF"/>
            </a:solidFill>
            <a:prstDash val="solid"/>
          </a:ln>
        </p:spPr>
      </p:sp>
      <p:sp>
        <p:nvSpPr>
          <p:cNvPr id="9" name="Text 6"/>
          <p:cNvSpPr txBox="1"/>
          <p:nvPr/>
        </p:nvSpPr>
        <p:spPr>
          <a:xfrm>
            <a:off x="640080" y="1170432"/>
            <a:ext cx="3657600" cy="320040"/>
          </a:xfrm>
          <a:prstGeom prst="rect">
            <a:avLst/>
          </a:prstGeom>
          <a:noFill/>
          <a:ln/>
        </p:spPr>
        <p:txBody>
          <a:bodyPr wrap="square" lIns="0" tIns="0" rIns="0" bIns="0" rtlCol="0" anchor="t"/>
          <a:lstStyle/>
          <a:p>
            <a:pPr indent="0" marL="0">
              <a:buNone/>
            </a:pPr>
            <a:r>
              <a:rPr lang="en-US" sz="1600" b="1" dirty="0">
                <a:solidFill>
                  <a:srgbClr val="1F2A44"/>
                </a:solidFill>
                <a:latin typeface="Cambria" pitchFamily="34" charset="0"/>
                <a:ea typeface="Cambria" pitchFamily="34" charset="-122"/>
                <a:cs typeface="Cambria" pitchFamily="34" charset="-120"/>
              </a:rPr>
              <a:t>Quick check</a:t>
            </a:r>
            <a:endParaRPr lang="en-US" sz="1600" dirty="0"/>
          </a:p>
        </p:txBody>
      </p:sp>
      <p:sp>
        <p:nvSpPr>
          <p:cNvPr id="10" name="Text 7"/>
          <p:cNvSpPr txBox="1"/>
          <p:nvPr/>
        </p:nvSpPr>
        <p:spPr>
          <a:xfrm>
            <a:off x="640080" y="1572768"/>
            <a:ext cx="3657600" cy="365760"/>
          </a:xfrm>
          <a:prstGeom prst="rect">
            <a:avLst/>
          </a:prstGeom>
          <a:noFill/>
          <a:ln/>
        </p:spPr>
        <p:txBody>
          <a:bodyPr wrap="square" lIns="0" tIns="0" rIns="0" bIns="0" rtlCol="0" anchor="t"/>
          <a:lstStyle/>
          <a:p>
            <a:pPr indent="0" marL="0">
              <a:buNone/>
            </a:pPr>
            <a:r>
              <a:rPr lang="en-US" sz="1200" b="1" dirty="0">
                <a:solidFill>
                  <a:srgbClr val="B5533C"/>
                </a:solidFill>
                <a:latin typeface="Calibri" pitchFamily="34" charset="0"/>
                <a:ea typeface="Calibri" pitchFamily="34" charset="-122"/>
                <a:cs typeface="Calibri" pitchFamily="34" charset="-120"/>
              </a:rPr>
              <a:t>Q2. Who was 'Vikramāditya'?  Chandragupta II</a:t>
            </a:r>
            <a:endParaRPr lang="en-US" sz="1200" dirty="0"/>
          </a:p>
        </p:txBody>
      </p:sp>
      <p:sp>
        <p:nvSpPr>
          <p:cNvPr id="11" name="Text 8"/>
          <p:cNvSpPr txBox="1"/>
          <p:nvPr/>
        </p:nvSpPr>
        <p:spPr>
          <a:xfrm>
            <a:off x="640080" y="2011680"/>
            <a:ext cx="3657600" cy="274320"/>
          </a:xfrm>
          <a:prstGeom prst="rect">
            <a:avLst/>
          </a:prstGeom>
          <a:noFill/>
          <a:ln/>
        </p:spPr>
        <p:txBody>
          <a:bodyPr wrap="square" lIns="0" tIns="0" rIns="0" bIns="0" rtlCol="0" anchor="t"/>
          <a:lstStyle/>
          <a:p>
            <a:pPr indent="0" marL="0">
              <a:buNone/>
            </a:pPr>
            <a:r>
              <a:rPr lang="en-US" sz="1200" b="1" dirty="0">
                <a:solidFill>
                  <a:srgbClr val="1F2A44"/>
                </a:solidFill>
                <a:latin typeface="Calibri" pitchFamily="34" charset="0"/>
                <a:ea typeface="Calibri" pitchFamily="34" charset="-122"/>
                <a:cs typeface="Calibri" pitchFamily="34" charset="-120"/>
              </a:rPr>
              <a:t>Q5. Match the pairs</a:t>
            </a:r>
            <a:endParaRPr lang="en-US" sz="1200" dirty="0"/>
          </a:p>
        </p:txBody>
      </p:sp>
      <p:sp>
        <p:nvSpPr>
          <p:cNvPr id="12" name="Text 9"/>
          <p:cNvSpPr txBox="1"/>
          <p:nvPr/>
        </p:nvSpPr>
        <p:spPr>
          <a:xfrm>
            <a:off x="640080" y="2286000"/>
            <a:ext cx="3657600" cy="1371600"/>
          </a:xfrm>
          <a:prstGeom prst="rect">
            <a:avLst/>
          </a:prstGeom>
          <a:noFill/>
          <a:ln/>
        </p:spPr>
        <p:txBody>
          <a:bodyPr wrap="square" lIns="0" tIns="0" rIns="0" bIns="0" rtlCol="0" anchor="t"/>
          <a:lstStyle/>
          <a:p>
            <a:pPr marL="342900" indent="-342900">
              <a:spcAft>
                <a:spcPts val="300"/>
              </a:spcAft>
              <a:buSzPct val="100000"/>
              <a:buChar char="•"/>
            </a:pPr>
            <a:r>
              <a:rPr lang="en-US" sz="1100" dirty="0">
                <a:solidFill>
                  <a:srgbClr val="2B2B2B"/>
                </a:solidFill>
                <a:latin typeface="Calibri" pitchFamily="34" charset="0"/>
                <a:ea typeface="Calibri" pitchFamily="34" charset="-122"/>
                <a:cs typeface="Calibri" pitchFamily="34" charset="-120"/>
              </a:rPr>
              <a:t>Kānchipuram: city of a thousand temples</a:t>
            </a:r>
            <a:endParaRPr lang="en-US" sz="1100" dirty="0"/>
          </a:p>
          <a:p>
            <a:pPr marL="342900" indent="-342900">
              <a:spcAft>
                <a:spcPts val="300"/>
              </a:spcAft>
              <a:buSzPct val="100000"/>
              <a:buChar char="•"/>
            </a:pPr>
            <a:r>
              <a:rPr lang="en-US" sz="1100" dirty="0">
                <a:solidFill>
                  <a:srgbClr val="2B2B2B"/>
                </a:solidFill>
                <a:latin typeface="Calibri" pitchFamily="34" charset="0"/>
                <a:ea typeface="Calibri" pitchFamily="34" charset="-122"/>
                <a:cs typeface="Calibri" pitchFamily="34" charset="-120"/>
              </a:rPr>
              <a:t>Ujjayinī: centre of learning</a:t>
            </a:r>
            <a:endParaRPr lang="en-US" sz="1100" dirty="0"/>
          </a:p>
          <a:p>
            <a:pPr marL="342900" indent="-342900">
              <a:spcAft>
                <a:spcPts val="300"/>
              </a:spcAft>
              <a:buSzPct val="100000"/>
              <a:buChar char="•"/>
            </a:pPr>
            <a:r>
              <a:rPr lang="en-US" sz="1100" dirty="0">
                <a:solidFill>
                  <a:srgbClr val="2B2B2B"/>
                </a:solidFill>
                <a:latin typeface="Calibri" pitchFamily="34" charset="0"/>
                <a:ea typeface="Calibri" pitchFamily="34" charset="-122"/>
                <a:cs typeface="Calibri" pitchFamily="34" charset="-120"/>
              </a:rPr>
              <a:t>Udayagiri: rock-cut Viṣhṇu carvings</a:t>
            </a:r>
            <a:endParaRPr lang="en-US" sz="1100" dirty="0"/>
          </a:p>
          <a:p>
            <a:pPr marL="342900" indent="-342900">
              <a:spcAft>
                <a:spcPts val="300"/>
              </a:spcAft>
              <a:buSzPct val="100000"/>
              <a:buChar char="•"/>
            </a:pPr>
            <a:r>
              <a:rPr lang="en-US" sz="1100" dirty="0">
                <a:solidFill>
                  <a:srgbClr val="2B2B2B"/>
                </a:solidFill>
                <a:latin typeface="Calibri" pitchFamily="34" charset="0"/>
                <a:ea typeface="Calibri" pitchFamily="34" charset="-122"/>
                <a:cs typeface="Calibri" pitchFamily="34" charset="-120"/>
              </a:rPr>
              <a:t>Ajanta: Jātaka cave paintings</a:t>
            </a:r>
            <a:endParaRPr lang="en-US" sz="1100" dirty="0"/>
          </a:p>
          <a:p>
            <a:pPr marL="342900" indent="-342900">
              <a:spcAft>
                <a:spcPts val="300"/>
              </a:spcAft>
              <a:buSzPct val="100000"/>
              <a:buChar char="•"/>
            </a:pPr>
            <a:r>
              <a:rPr lang="en-US" sz="1100" dirty="0">
                <a:solidFill>
                  <a:srgbClr val="2B2B2B"/>
                </a:solidFill>
                <a:latin typeface="Calibri" pitchFamily="34" charset="0"/>
                <a:ea typeface="Calibri" pitchFamily="34" charset="-122"/>
                <a:cs typeface="Calibri" pitchFamily="34" charset="-120"/>
              </a:rPr>
              <a:t>Pāṭaliputra: Gupta capital</a:t>
            </a:r>
            <a:endParaRPr lang="en-US" sz="1100" dirty="0"/>
          </a:p>
        </p:txBody>
      </p:sp>
      <p:sp>
        <p:nvSpPr>
          <p:cNvPr id="13" name="Text 10"/>
          <p:cNvSpPr txBox="1"/>
          <p:nvPr/>
        </p:nvSpPr>
        <p:spPr>
          <a:xfrm>
            <a:off x="640080" y="3703320"/>
            <a:ext cx="3657600" cy="822960"/>
          </a:xfrm>
          <a:prstGeom prst="rect">
            <a:avLst/>
          </a:prstGeom>
          <a:noFill/>
          <a:ln/>
        </p:spPr>
        <p:txBody>
          <a:bodyPr wrap="square" lIns="0" tIns="0" rIns="0" bIns="0" rtlCol="0" anchor="t"/>
          <a:lstStyle/>
          <a:p>
            <a:pPr indent="0" marL="0">
              <a:buNone/>
            </a:pPr>
            <a:r>
              <a:rPr lang="en-US" sz="1100" b="1" dirty="0">
                <a:solidFill>
                  <a:srgbClr val="B5533C"/>
                </a:solidFill>
                <a:latin typeface="Calibri" pitchFamily="34" charset="0"/>
                <a:ea typeface="Calibri" pitchFamily="34" charset="-122"/>
                <a:cs typeface="Calibri" pitchFamily="34" charset="-120"/>
              </a:rPr>
              <a:t>Q6. Pallavas: southern dynasty ruling parts of present-day Tamil Nadu, Karnataka, Telangana and Andhra Pradesh.</a:t>
            </a:r>
            <a:endParaRPr lang="en-US" sz="1100" dirty="0"/>
          </a:p>
        </p:txBody>
      </p:sp>
      <p:sp>
        <p:nvSpPr>
          <p:cNvPr id="14" name="Shape 11"/>
          <p:cNvSpPr/>
          <p:nvPr/>
        </p:nvSpPr>
        <p:spPr>
          <a:xfrm>
            <a:off x="4663440" y="1097280"/>
            <a:ext cx="4023360" cy="2240280"/>
          </a:xfrm>
          <a:prstGeom prst="roundRect">
            <a:avLst>
              <a:gd name="adj" fmla="val 3265"/>
            </a:avLst>
          </a:prstGeom>
          <a:solidFill>
            <a:srgbClr val="FFFFFF"/>
          </a:solidFill>
          <a:ln w="12700">
            <a:solidFill>
              <a:srgbClr val="FFFFFF"/>
            </a:solidFill>
            <a:prstDash val="solid"/>
          </a:ln>
        </p:spPr>
      </p:sp>
      <p:sp>
        <p:nvSpPr>
          <p:cNvPr id="15" name="Text 12"/>
          <p:cNvSpPr txBox="1"/>
          <p:nvPr/>
        </p:nvSpPr>
        <p:spPr>
          <a:xfrm>
            <a:off x="4846320" y="1170432"/>
            <a:ext cx="3657600" cy="320040"/>
          </a:xfrm>
          <a:prstGeom prst="rect">
            <a:avLst/>
          </a:prstGeom>
          <a:noFill/>
          <a:ln/>
        </p:spPr>
        <p:txBody>
          <a:bodyPr wrap="square" lIns="0" tIns="0" rIns="0" bIns="0" rtlCol="0" anchor="t"/>
          <a:lstStyle/>
          <a:p>
            <a:pPr indent="0" marL="0">
              <a:buNone/>
            </a:pPr>
            <a:r>
              <a:rPr lang="en-US" sz="1600" b="1" dirty="0">
                <a:solidFill>
                  <a:srgbClr val="1F2A44"/>
                </a:solidFill>
                <a:latin typeface="Cambria" pitchFamily="34" charset="0"/>
                <a:ea typeface="Cambria" pitchFamily="34" charset="-122"/>
                <a:cs typeface="Cambria" pitchFamily="34" charset="-120"/>
              </a:rPr>
              <a:t>Learn by doing</a:t>
            </a:r>
            <a:endParaRPr lang="en-US" sz="1600" dirty="0"/>
          </a:p>
        </p:txBody>
      </p:sp>
      <p:sp>
        <p:nvSpPr>
          <p:cNvPr id="16" name="Text 13"/>
          <p:cNvSpPr txBox="1"/>
          <p:nvPr/>
        </p:nvSpPr>
        <p:spPr>
          <a:xfrm>
            <a:off x="4846320" y="1554480"/>
            <a:ext cx="3657600" cy="1737360"/>
          </a:xfrm>
          <a:prstGeom prst="rect">
            <a:avLst/>
          </a:prstGeom>
          <a:noFill/>
          <a:ln/>
        </p:spPr>
        <p:txBody>
          <a:bodyPr wrap="square" lIns="0" tIns="0" rIns="0" bIns="0" rtlCol="0" anchor="t"/>
          <a:lstStyle/>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Letter from Pāṭaliputra (250 to 300 words)</a:t>
            </a:r>
            <a:endParaRPr lang="en-US" sz="1150" dirty="0"/>
          </a:p>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Court role play: king, ministers, scholars</a:t>
            </a:r>
            <a:endParaRPr lang="en-US" sz="1150" dirty="0"/>
          </a:p>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Heritage site visit and report</a:t>
            </a:r>
            <a:endParaRPr lang="en-US" sz="1150" dirty="0"/>
          </a:p>
          <a:p>
            <a:pPr marL="342900" indent="-342900">
              <a:spcAft>
                <a:spcPts val="500"/>
              </a:spcAft>
              <a:buSzPct val="100000"/>
              <a:buChar char="•"/>
            </a:pPr>
            <a:r>
              <a:rPr lang="en-US" sz="1150" dirty="0">
                <a:solidFill>
                  <a:srgbClr val="2B2B2B"/>
                </a:solidFill>
                <a:latin typeface="Calibri" pitchFamily="34" charset="0"/>
                <a:ea typeface="Calibri" pitchFamily="34" charset="-122"/>
                <a:cs typeface="Calibri" pitchFamily="34" charset="-120"/>
              </a:rPr>
              <a:t>Essay: does peace support progress?</a:t>
            </a:r>
            <a:endParaRPr lang="en-US" sz="1150" dirty="0"/>
          </a:p>
        </p:txBody>
      </p:sp>
      <p:sp>
        <p:nvSpPr>
          <p:cNvPr id="17" name="Shape 14"/>
          <p:cNvSpPr/>
          <p:nvPr/>
        </p:nvSpPr>
        <p:spPr>
          <a:xfrm>
            <a:off x="4663440" y="3474720"/>
            <a:ext cx="4023360" cy="1143000"/>
          </a:xfrm>
          <a:prstGeom prst="roundRect">
            <a:avLst>
              <a:gd name="adj" fmla="val 6400"/>
            </a:avLst>
          </a:prstGeom>
          <a:solidFill>
            <a:srgbClr val="D9A441"/>
          </a:solidFill>
          <a:ln w="12700">
            <a:solidFill>
              <a:srgbClr val="D9A441"/>
            </a:solidFill>
            <a:prstDash val="solid"/>
          </a:ln>
        </p:spPr>
      </p:sp>
      <p:sp>
        <p:nvSpPr>
          <p:cNvPr id="18" name="Text 15"/>
          <p:cNvSpPr txBox="1"/>
          <p:nvPr/>
        </p:nvSpPr>
        <p:spPr>
          <a:xfrm>
            <a:off x="4846320" y="3529584"/>
            <a:ext cx="3657600" cy="274320"/>
          </a:xfrm>
          <a:prstGeom prst="rect">
            <a:avLst/>
          </a:prstGeom>
          <a:noFill/>
          <a:ln/>
        </p:spPr>
        <p:txBody>
          <a:bodyPr wrap="square" lIns="0" tIns="0" rIns="0" bIns="0" rtlCol="0" anchor="t"/>
          <a:lstStyle/>
          <a:p>
            <a:pPr indent="0" marL="0">
              <a:buNone/>
            </a:pPr>
            <a:r>
              <a:rPr lang="en-US" sz="1400" b="1" dirty="0">
                <a:solidFill>
                  <a:srgbClr val="1F2A44"/>
                </a:solidFill>
                <a:latin typeface="Calibri" pitchFamily="34" charset="0"/>
                <a:ea typeface="Calibri" pitchFamily="34" charset="-122"/>
                <a:cs typeface="Calibri" pitchFamily="34" charset="-120"/>
              </a:rPr>
              <a:t>Exit ticket</a:t>
            </a:r>
            <a:endParaRPr lang="en-US" sz="1400" dirty="0"/>
          </a:p>
        </p:txBody>
      </p:sp>
      <p:sp>
        <p:nvSpPr>
          <p:cNvPr id="19" name="Text 16"/>
          <p:cNvSpPr txBox="1"/>
          <p:nvPr/>
        </p:nvSpPr>
        <p:spPr>
          <a:xfrm>
            <a:off x="4846320" y="3840480"/>
            <a:ext cx="3657600" cy="731520"/>
          </a:xfrm>
          <a:prstGeom prst="rect">
            <a:avLst/>
          </a:prstGeom>
          <a:noFill/>
          <a:ln/>
        </p:spPr>
        <p:txBody>
          <a:bodyPr wrap="square" lIns="0" tIns="0" rIns="0" bIns="0" rtlCol="0" anchor="t"/>
          <a:lstStyle/>
          <a:p>
            <a:pPr indent="0" marL="0">
              <a:buNone/>
            </a:pPr>
            <a:r>
              <a:rPr lang="en-US" sz="1150" dirty="0">
                <a:solidFill>
                  <a:srgbClr val="1F2A44"/>
                </a:solidFill>
                <a:latin typeface="Calibri" pitchFamily="34" charset="0"/>
                <a:ea typeface="Calibri" pitchFamily="34" charset="-122"/>
                <a:cs typeface="Calibri" pitchFamily="34" charset="-120"/>
              </a:rPr>
              <a:t>Give one achievement of the Gupta age, one source that tells us about it, and one question you still have.</a:t>
            </a:r>
            <a:endParaRPr lang="en-US" sz="11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Gupta Era: An Age of Tireless Creativity</dc:title>
  <dc:subject>PptxGenJS Presentation</dc:subject>
  <dc:creator>PptxGenJS</dc:creator>
  <cp:lastModifiedBy>PptxGenJS</cp:lastModifiedBy>
  <cp:revision>1</cp:revision>
  <dcterms:created xsi:type="dcterms:W3CDTF">2026-09-30T05:17:14Z</dcterms:created>
  <dcterms:modified xsi:type="dcterms:W3CDTF">2026-09-30T05:17:14Z</dcterms:modified>
</cp:coreProperties>
</file>