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notesMasterIdLst>
    <p:notesMasterId r:id="rId3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6c05a193-090e-e0e5-0080-81119893168c}">
          <p14:sldIdLst>
            <p14:sldId id="256"/>
            <p14:sldId id="257"/>
            <p14:sldId id="258"/>
          </p14:sldIdLst>
        </p14:section>
        <p14:section name="India’s Agricultural Landscape" id="{739e4c18-328a-96eb-b968-587d5bdd1e7a}">
          <p14:sldIdLst>
            <p14:sldId id="259"/>
            <p14:sldId id="260"/>
          </p14:sldIdLst>
        </p14:section>
        <p14:section name="Echoes from the Past" id="{d9ff7e4c-3592-4e85-9fd6-3f2851be80a1}">
          <p14:sldIdLst>
            <p14:sldId id="261"/>
            <p14:sldId id="262"/>
            <p14:sldId id="263"/>
            <p14:sldId id="264"/>
          </p14:sldIdLst>
        </p14:section>
        <p14:section name="Climate, Seasons and Crops" id="{6629ecb5-3f56-3f0a-59ed-1a53f67d0ce5}">
          <p14:sldIdLst>
            <p14:sldId id="265"/>
            <p14:sldId id="266"/>
            <p14:sldId id="267"/>
            <p14:sldId id="268"/>
            <p14:sldId id="269"/>
          </p14:sldIdLst>
        </p14:section>
        <p14:section name="Soil" id="{011f48ec-0da5-2d72-3d15-4b1e8e8b1188}">
          <p14:sldIdLst>
            <p14:sldId id="270"/>
            <p14:sldId id="271"/>
            <p14:sldId id="272"/>
            <p14:sldId id="273"/>
          </p14:sldIdLst>
        </p14:section>
        <p14:section name="Water and Seeds" id="{6b55ab7e-7f60-ae6e-37e8-21e023f4825a}">
          <p14:sldIdLst>
            <p14:sldId id="274"/>
            <p14:sldId id="275"/>
            <p14:sldId id="276"/>
            <p14:sldId id="277"/>
          </p14:sldIdLst>
        </p14:section>
        <p14:section name="Agricultural Practices" id="{45bb1acc-2c80-d38a-b50c-b5549282de66}">
          <p14:sldIdLst>
            <p14:sldId id="278"/>
            <p14:sldId id="279"/>
            <p14:sldId id="280"/>
          </p14:sldIdLst>
        </p14:section>
        <p14:section name="Government and Challenges" id="{2315a7bc-0c90-e95f-df6a-b245076c4aec}">
          <p14:sldIdLst>
            <p14:sldId id="281"/>
            <p14:sldId id="282"/>
            <p14:sldId id="283"/>
          </p14:sldIdLst>
        </p14:section>
        <p14:section name="Review" id="{9ebe0a99-d63a-92fc-3f6c-3723e85225cf}">
          <p14:sldIdLst>
            <p14:sldId id="284"/>
            <p14:sldId id="28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notesMaster" Target="notesMasters/notesMaster1.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Read the Krishi Parashara epigraph aloud and ask: what qualities of a good farmer does it list? (care for cattle, daily visits to fields, knowledge of seasons, careful about seeds, industry). Mention that the lesson follows NEP 2020 / NCF-SE principles: competency-based, experiential and rooted in Indian Knowledge Systems. Suggested time: 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 the outcomes in simple language. NEP 2020 emphasises competencies (what students can DO) rather than rote learning. Tell students that by the end they should be able to explain, compare and propose solutions. Time: 3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Pose the three Big Questions and leave them on the board; return to them in the final slide. Warm-up (Let's Explore): students list what they ate yesterday, classify into grains, pulses, oils, vegetables, fruits and locate their home on a physical map. Use think-pair-share.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agriculture is much wider than growing crops. Ask students to give one example of each part from their locality. Word origin: Latin agri = field, cultura = to cultivate. The Government of India uses the phrase "agriculture and allied activities".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Stress that these figures show why agriculture matters beyond food: it is a livelihood for nearly half the working population. Discuss the Think About It box: most people picture a man when they hear "farmer", but over 75% of rural agricultural workers are women (2025). Define threshing.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the timeline on the board and let students place each event. Note the expert caution: rice grains at 7th-8th millennium BCE do not prove systematic cultivation. Ask: what does it tell us that Mehrgarh, a precursor of the Sindhu-Sarasvati civilisation, grew barley and millets? Link to the History chapters.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which of these crops they eat at home (this is Question 10 of the exercise). The Vedas mention yava (barley), godhuma (wheat) and vrihi (rice). Conclusion to draw: many crops in our kitchens have a very long history in the subcontinent.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Fig 1.2 and Fig 1.3 from the textbook if available. Intercropping at Kalibangan is shown by perpendicular furrows, c. 2800 BCE, and the same practice was seen in the 1960s. Grafting is described in Varahamihira's Brihatsamhita and is still used today. Ask: why would a farmer grow two crops together? (reduces risk, uses land well.)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Indian Knowledge Systems. Highlight Surapala's seed treatment (milk, cow dung, honey, false black pepper) and the advice to water newly planted trees in arid land morning and evening for fifteen days. Ask students why such advice would help. Also discuss the Arthashastra rainfall statement (Don't Miss Out box): link rainfall distribution to the crop cycle.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Recall Part 1 (Climates of India). Use a wall map of India. Xuanzang, the 7th-century Chinese pilgrim, observed that climate and soil differ by place so produce differs too. Ask students to match their own state to one climate type. Time: 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with the equation: climate + soil and terrain + vegetation = agroclimatic zone. India has 15 such zones. Governments use them to decide what, when and how to grow different crops. Ask: why would planning by administrative state alone be less useful?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map to show the two monsoon systems. Key point: the Malabar and Coromandel coasts receive both. Between the two rainy periods southern farmers can grow crops, while north India depends on groundwater, rivers, canals, ponds and soil moisture. Let's Explore: what happens to our meals if monsoon rain is below normal for two years?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three seasons in a table on the board. Months are approximate for most parts of India (Fig 1.5). Kharif depends on the timely arrival of the monsoon, and excess rain destroys crops. Terms are Arabic in origin, in use since Mughal times; older Sanskrit names were kedara, haimana and graishmika. Let's Explore: classify the crops grown in your state into the three seasons.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Fig 1.5. Ask students to read the chart: when is the field empty for each season? Which season needs the most water? Note that kharif depends on timely monsoon and excessive rainfall causes crop destruction and distress to farmers. Bars are approximate.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is the thin upper layer of the Earth's crust that supports plant life. Walk through Fig 1.8 slowly. Soil forms over a century to several millennia: bedrock disintegrates (weathering), organic matter helps, layers form (topsoil, humus) and finally developed soil supports thick vegetation. Hands-on activity: examine soil samples from the neighbourhood with a magnifying glass.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colour-coded soil map (Fig 1.9). Colour swatches on the cards match the map legend. Ask students: which soil type dominates your state? Black soil formed from volcanic rock holds moisture and is very fertile. Alluvial soil is silt carried by rivers. Red and laterite are iron-rich and not very fertile. Time: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textbook states you need not memorise all details of Fig 1.10. Aim for understanding: soil type influences the crops grown. An asterisk means the crop is not on its ideal soil but can be grown with efficient irrigation. Group project: identify vegetables, fruits and trees by soil type; create a family food flowchart linking favourite dishes to crops and soils. Time: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Soil is a living ecosystem: bacteria, fungi, earthworms, insects plus minerals, humus, water and air. Soil conservation means managing soil to prevent degradation and preserve productivity. Show that traditional and contemporary methods overlap (mulching is both). Panchagavya: a fermented mixture of five cow products which recent studies show acts as a biofertiliser.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each type. Rain-fed farmers face droughts and unpredictable monsoons and adapt with drought-resistant crops and traditional water harvesting. Irrigation has a very long history, from the Indus civilisation. Figure 1.13: Munsar Lake at Viramgam, built by Queen Minaldevi in the 11th century CE, with shrines on its banks showing that water bodies are regarded as sacred.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Phad systems are community-based, found in Maharashtra, using small canals to divert river water. Bamboo drip irrigation is practised in northeastern India. Kallanai (the grand anicut on the Kaveri, built by Karikala about 1,800 years ago) was covered in Part 1. Discussion: why do community-managed systems last? Time: 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two methods using Fig 1.15 and 1.16. Drip irrigation (trickle) delivers water slowly to the roots via tubes and emitters; sprinklers spray water like artificial rain. Link to groundwater depletion. Activity: calculate how much water a leaking tap wastes versus drip. Time: 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Seeds are a key component of farming. Traditionally they are passed down in families, preserved and shared in communities; in some areas women carry seeds as gifts to their marital home. The Arthashastra gives seed-preparation instructions. ICAR has developed beejamrit. Company seeds can give higher yields and pest resistance, but seeds from the harvested plant are often unsuitable for sowing next season, which creates dependency and has drawn criticism.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 farming treats plant and soil as one complete system; microbes make nutrients available to plants, and plants feed microbes through their roots. Systems align with the ritu chakra (cycle of seasons) and rely on family labour and domestic animals. ICAR documented almost 5,000 traditional practices, tested over a hundred, and more than 85 percent were validated by modern science. Time: 8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Green Revolution (1960s-70s) introduced HYV seeds, increased irrigation, chemical fertilisers and pesticides, and mechanised equipment. M.S. Swaminathan, a Bharat Ratna recipient, is called its architect. Show the 1968 wheat revolution stamp (Fig 1.19). Highlight the trade-off: high productivity vs long-term costs. Ask students to weigh gains against costs. Time: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aim is to combine the productivity of modern methods with the wisdom of traditional practices, inspired by Indian Knowledge Systems. Examples: organic farming, neem-based pesticides, hydroponics. Sikkim became the world's first 100 percent organic state after banning chemical fertilisers and pesticides in 2014. FAO has recognised three Indian agricultural heritage systems. Ask: where do you see the balance? Time: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state governments run support systems. Ask students to name which scheme helps with which risk. Pradhan Mantri Fasal Bima Yojana provides affordable crop insurance. Government purchase of important crops helps farmers market produce at fair prices. Let's Explore: listen to a radio or TV farm programme and note the categories of information shared. Link to Understanding Markets (Part 1). Time: 7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landholding is about three-fourths of a hectare (1 hectare = 10,000 sq m), about the size of a football field. Land splits among family members over generations. Discuss how small plots make machines uneconomical, although small-farm machines are now being designed. Traditional diversified income is no longer adequate. Climate change brings untimely rain, droughts and heavy rainfall. Some estimates say 2,300 farmers a day leave agriculture. Handle debt discussion sensitively. Time: 10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Think About It case. Rich alluvial soil of the Ganga basin has fed over 500 million people for millennia. The river is under stress: parts are not navigable in summer. Four causes: glacier melt from global warming, diversion for irrigation, groundwater pumping by agriculture and industry, and hundreds of dams. Solutions exist. Exercise 9: groups prepare a presentation with solutions and reasons. Time: 12 minutes (group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Revisit the three Big Questions from slide 3 and let students answer them in their own words using these takeaways. Quick formative check: each student writes one sentence for each Big Question (exit ticket). Time: 6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Questions are drawn from the chapter exercises, grouped by cognitive level to support competency-based assessment (NEP 2020). Use a mix of oral, written and project-based tasks. Debate (Q7) builds communication and argumentation; Ganga task (Q9) builds collaboration; Q8 supports creative, future-oriented thinking. Match answers: a-ii, b-i, c-v, d-vi, e-iii, f-iv. Time: 15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548640" y="6419088"/>
            <a:ext cx="8229600" cy="274320"/>
          </a:xfrm>
          <a:prstGeom prst="rect">
            <a:avLst/>
          </a:prstGeom>
          <a:noFill/>
          <a:ln/>
        </p:spPr>
        <p:txBody>
          <a:bodyPr wrap="square" lIns="0" tIns="0" rIns="0" bIns="0" rtlCol="0" anchor="ctr"/>
          <a:lstStyle/>
          <a:p>
            <a:pPr indent="0" marL="0">
              <a:buNone/>
            </a:pPr>
            <a:r>
              <a:rPr lang="en-US" sz="1000" dirty="0">
                <a:solidFill>
                  <a:schemeClr val="accent5"/>
                </a:solidFill>
              </a:rPr>
              <a:t>Grade 7 | Exploring Society: India and Beyond, Part 2 | Chapter 1: The Story of Indian Farming</a:t>
            </a:r>
            <a:endParaRPr lang="en-US" sz="1000" dirty="0"/>
          </a:p>
        </p:txBody>
      </p:sp>
      <p:sp>
        <p:nvSpPr>
          <p:cNvPr id="3" name="Text 1"/>
          <p:cNvSpPr/>
          <p:nvPr>
            <p:ph idx="101" type="title" hasCustomPrompt="1"/>
          </p:nvPr>
        </p:nvSpPr>
        <p:spPr>
          <a:xfrm>
            <a:off x="548640" y="457200"/>
            <a:ext cx="11091672" cy="777240"/>
          </a:xfrm>
          <a:prstGeom prst="rect">
            <a:avLst/>
          </a:prstGeom>
          <a:noFill/>
          <a:ln/>
        </p:spPr>
        <p:txBody>
          <a:bodyPr wrap="square" rtlCol="0"/>
          <a:lstStyle>
            <a:lvl1pPr indent="0" marL="0">
              <a:buNone/>
              <a:defRPr lang="en-US" sz="3400" b="1" dirty="0">
                <a:solidFill>
                  <a:schemeClr val="tx2"/>
                </a:solidFill>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1B5E20"/>
        </a:solidFill>
      </p:bgPr>
    </p:bg>
    <p:spTree>
      <p:nvGrpSpPr>
        <p:cNvPr id="1" name=""/>
        <p:cNvGrpSpPr/>
        <p:nvPr/>
      </p:nvGrpSpPr>
      <p:grpSpPr>
        <a:xfrm>
          <a:off x="0" y="0"/>
          <a:ext cx="0" cy="0"/>
          <a:chOff x="0" y="0"/>
          <a:chExt cx="0" cy="0"/>
        </a:xfrm>
      </p:grpSpPr>
      <p:sp>
        <p:nvSpPr>
          <p:cNvPr id="2" name="Text 0"/>
          <p:cNvSpPr/>
          <p:nvPr/>
        </p:nvSpPr>
        <p:spPr>
          <a:xfrm>
            <a:off x="548640" y="6419088"/>
            <a:ext cx="8229600" cy="274320"/>
          </a:xfrm>
          <a:prstGeom prst="rect">
            <a:avLst/>
          </a:prstGeom>
          <a:noFill/>
          <a:ln/>
        </p:spPr>
        <p:txBody>
          <a:bodyPr wrap="square" lIns="0" tIns="0" rIns="0" bIns="0" rtlCol="0" anchor="ctr"/>
          <a:lstStyle/>
          <a:p>
            <a:pPr indent="0" marL="0">
              <a:buNone/>
            </a:pPr>
            <a:r>
              <a:rPr lang="en-US" sz="1000" dirty="0">
                <a:solidFill>
                  <a:schemeClr val="accent6"/>
                </a:solidFill>
              </a:rPr>
              <a:t>Grade 7 | Exploring Society: India and Beyond, Part 2 | Chapter 1: The Story of Indian Farming</a:t>
            </a:r>
            <a:endParaRPr lang="en-US" sz="1000" dirty="0"/>
          </a:p>
        </p:txBody>
      </p:sp>
      <p:sp>
        <p:nvSpPr>
          <p:cNvPr id="3" name="Text 1"/>
          <p:cNvSpPr/>
          <p:nvPr>
            <p:ph idx="101" type="title" hasCustomPrompt="1"/>
          </p:nvPr>
        </p:nvSpPr>
        <p:spPr>
          <a:xfrm>
            <a:off x="548640" y="457200"/>
            <a:ext cx="11091672" cy="777240"/>
          </a:xfrm>
          <a:prstGeom prst="rect">
            <a:avLst/>
          </a:prstGeom>
          <a:noFill/>
          <a:ln/>
        </p:spPr>
        <p:txBody>
          <a:bodyPr wrap="square" rtlCol="0"/>
          <a:lstStyle>
            <a:lvl1pPr indent="0" marL="0">
              <a:buNone/>
              <a:defRPr lang="en-US" sz="3400" b="1" dirty="0">
                <a:solidFill>
                  <a:schemeClr val="bg1"/>
                </a:solidFill>
              </a:defRPr>
            </a:lvl1pPr>
          </a:lstStyle>
          <a:p>
            <a:pPr indent="0" marL="0">
              <a:buNone/>
            </a:pPr>
            <a:endParaRPr lang="en-US" sz="34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p:bg>
      <p:bgPr>
        <a:solidFill>
          <a:srgbClr val="1B5E20"/>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4.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9" Type="http://schemas.openxmlformats.org/officeDocument/2006/relationships/slideLayout" Target="../slideLayouts/slideLayout2.xml"/><Relationship Id="rId10"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2.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2.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2.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2.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2.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2.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2.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2.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slideLayout" Target="../slideLayouts/slideLayout2.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2.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slideLayout" Target="../slideLayouts/slideLayout2.xml"/><Relationship Id="rId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slideLayout" Target="../slideLayouts/slideLayout2.xml"/><Relationship Id="rId5"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image" Target="../media/image-26-5.png"/><Relationship Id="rId6" Type="http://schemas.openxmlformats.org/officeDocument/2006/relationships/image" Target="../media/image-26-6.png"/><Relationship Id="rId7" Type="http://schemas.openxmlformats.org/officeDocument/2006/relationships/slideLayout" Target="../slideLayouts/slideLayout2.xml"/><Relationship Id="rId8"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2.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image" Target="../media/image-28-5.png"/><Relationship Id="rId6" Type="http://schemas.openxmlformats.org/officeDocument/2006/relationships/slideLayout" Target="../slideLayouts/slideLayout2.xml"/><Relationship Id="rId7"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image" Target="../media/image-29-5.png"/><Relationship Id="rId6" Type="http://schemas.openxmlformats.org/officeDocument/2006/relationships/image" Target="../media/image-29-6.png"/><Relationship Id="rId7" Type="http://schemas.openxmlformats.org/officeDocument/2006/relationships/image" Target="../media/image-29-7.png"/><Relationship Id="rId8" Type="http://schemas.openxmlformats.org/officeDocument/2006/relationships/image" Target="../media/image-29-8.png"/><Relationship Id="rId9" Type="http://schemas.openxmlformats.org/officeDocument/2006/relationships/slideLayout" Target="../slideLayouts/slideLayout3.xml"/><Relationship Id="rId10"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2.xml"/><Relationship Id="rId5" Type="http://schemas.openxmlformats.org/officeDocument/2006/relationships/notesSlide" Target="../notesSlides/notesSlide3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8503920" y="-1463040"/>
            <a:ext cx="5669280" cy="5669280"/>
          </a:xfrm>
          <a:prstGeom prst="ellipse">
            <a:avLst/>
          </a:prstGeom>
          <a:solidFill>
            <a:schemeClr val="accent1"/>
          </a:solidFill>
          <a:ln w="12700">
            <a:solidFill>
              <a:schemeClr val="accent1"/>
            </a:solidFill>
            <a:prstDash val="solid"/>
          </a:ln>
        </p:spPr>
      </p:sp>
      <p:sp>
        <p:nvSpPr>
          <p:cNvPr id="3" name="Shape 1"/>
          <p:cNvSpPr/>
          <p:nvPr/>
        </p:nvSpPr>
        <p:spPr>
          <a:xfrm>
            <a:off x="-1463040" y="4754880"/>
            <a:ext cx="3840480" cy="3840480"/>
          </a:xfrm>
          <a:prstGeom prst="ellipse">
            <a:avLst/>
          </a:prstGeom>
          <a:solidFill>
            <a:schemeClr val="accent1"/>
          </a:solidFill>
          <a:ln w="12700">
            <a:solidFill>
              <a:schemeClr val="accent1"/>
            </a:solidFill>
            <a:prstDash val="solid"/>
          </a:ln>
        </p:spPr>
      </p:sp>
      <p:sp>
        <p:nvSpPr>
          <p:cNvPr id="4" name="Text 2"/>
          <p:cNvSpPr txBox="1"/>
          <p:nvPr/>
        </p:nvSpPr>
        <p:spPr>
          <a:xfrm>
            <a:off x="822960" y="822960"/>
            <a:ext cx="7315200" cy="365760"/>
          </a:xfrm>
          <a:prstGeom prst="rect">
            <a:avLst/>
          </a:prstGeom>
          <a:noFill/>
          <a:ln/>
        </p:spPr>
        <p:txBody>
          <a:bodyPr wrap="square" lIns="0" tIns="0" rIns="0" bIns="0" rtlCol="0" anchor="t"/>
          <a:lstStyle/>
          <a:p>
            <a:pPr indent="0" marL="0">
              <a:buNone/>
            </a:pPr>
            <a:r>
              <a:rPr lang="en-US" sz="1600" b="1" spc="300" kern="0" dirty="0">
                <a:solidFill>
                  <a:schemeClr val="accent2"/>
                </a:solidFill>
              </a:rPr>
              <a:t>GRADE 7  |  SOCIAL SCIENCE  |  CHAPTER 1</a:t>
            </a:r>
            <a:endParaRPr lang="en-US" sz="1600" dirty="0"/>
          </a:p>
        </p:txBody>
      </p:sp>
      <p:sp>
        <p:nvSpPr>
          <p:cNvPr id="5" name="Text 3"/>
          <p:cNvSpPr txBox="1"/>
          <p:nvPr/>
        </p:nvSpPr>
        <p:spPr>
          <a:xfrm>
            <a:off x="822960" y="1554480"/>
            <a:ext cx="7863840" cy="2103120"/>
          </a:xfrm>
          <a:prstGeom prst="rect">
            <a:avLst/>
          </a:prstGeom>
          <a:noFill/>
          <a:ln/>
        </p:spPr>
        <p:txBody>
          <a:bodyPr wrap="square" lIns="0" tIns="0" rIns="0" bIns="0" rtlCol="0" anchor="t"/>
          <a:lstStyle/>
          <a:p>
            <a:pPr indent="0" marL="0">
              <a:buNone/>
            </a:pPr>
            <a:r>
              <a:rPr lang="en-US" sz="5800" b="1" dirty="0">
                <a:solidFill>
                  <a:schemeClr val="bg1"/>
                </a:solidFill>
                <a:latin typeface="Cambria" pitchFamily="34" charset="0"/>
                <a:ea typeface="Cambria" pitchFamily="34" charset="-122"/>
                <a:cs typeface="Cambria" pitchFamily="34" charset="-120"/>
              </a:rPr>
              <a:t>The Story of Indian Farming</a:t>
            </a:r>
            <a:endParaRPr lang="en-US" sz="5800" dirty="0"/>
          </a:p>
        </p:txBody>
      </p:sp>
      <p:sp>
        <p:nvSpPr>
          <p:cNvPr id="6" name="Text 4"/>
          <p:cNvSpPr txBox="1"/>
          <p:nvPr/>
        </p:nvSpPr>
        <p:spPr>
          <a:xfrm>
            <a:off x="822960" y="3749040"/>
            <a:ext cx="7315200" cy="822960"/>
          </a:xfrm>
          <a:prstGeom prst="rect">
            <a:avLst/>
          </a:prstGeom>
          <a:noFill/>
          <a:ln/>
        </p:spPr>
        <p:txBody>
          <a:bodyPr wrap="square" lIns="0" tIns="0" rIns="0" bIns="0" rtlCol="0" anchor="t"/>
          <a:lstStyle/>
          <a:p>
            <a:pPr indent="0" marL="0">
              <a:buNone/>
            </a:pPr>
            <a:r>
              <a:rPr lang="en-US" sz="2100" dirty="0">
                <a:solidFill>
                  <a:schemeClr val="bg2"/>
                </a:solidFill>
              </a:rPr>
              <a:t>Exploring Society: India and Beyond, Part 2</a:t>
            </a:r>
            <a:endParaRPr lang="en-US" sz="2100" dirty="0"/>
          </a:p>
          <a:p>
            <a:pPr indent="0" marL="0">
              <a:buNone/>
            </a:pPr>
            <a:r>
              <a:rPr lang="en-US" sz="2100" dirty="0">
                <a:solidFill>
                  <a:schemeClr val="bg2"/>
                </a:solidFill>
              </a:rPr>
              <a:t>India and the World: Land and the People</a:t>
            </a:r>
            <a:endParaRPr lang="en-US" sz="2100" dirty="0"/>
          </a:p>
        </p:txBody>
      </p:sp>
      <p:sp>
        <p:nvSpPr>
          <p:cNvPr id="7" name="Text 5"/>
          <p:cNvSpPr txBox="1"/>
          <p:nvPr/>
        </p:nvSpPr>
        <p:spPr>
          <a:xfrm>
            <a:off x="822960" y="4846320"/>
            <a:ext cx="6949440" cy="731520"/>
          </a:xfrm>
          <a:prstGeom prst="rect">
            <a:avLst/>
          </a:prstGeom>
          <a:noFill/>
          <a:ln/>
        </p:spPr>
        <p:txBody>
          <a:bodyPr wrap="square" lIns="0" tIns="0" rIns="0" bIns="0" rtlCol="0" anchor="t"/>
          <a:lstStyle/>
          <a:p>
            <a:pPr indent="0" marL="0">
              <a:buNone/>
            </a:pPr>
            <a:r>
              <a:rPr lang="en-US" sz="1800" i="1" dirty="0">
                <a:solidFill>
                  <a:schemeClr val="accent2"/>
                </a:solidFill>
              </a:rPr>
              <a:t>“…careful about seeds, and is industrious, is rewarded with harvests of all kinds.”  — Kṛiṣhi Parāśhara</a:t>
            </a:r>
            <a:endParaRPr lang="en-US" sz="1800" dirty="0"/>
          </a:p>
        </p:txBody>
      </p:sp>
      <p:sp>
        <p:nvSpPr>
          <p:cNvPr id="8" name="Shape 6"/>
          <p:cNvSpPr/>
          <p:nvPr/>
        </p:nvSpPr>
        <p:spPr>
          <a:xfrm>
            <a:off x="9052560" y="3383280"/>
            <a:ext cx="1097280" cy="1097280"/>
          </a:xfrm>
          <a:prstGeom prst="ellipse">
            <a:avLst/>
          </a:prstGeom>
          <a:solidFill>
            <a:schemeClr val="accent2"/>
          </a:solidFill>
          <a:ln w="12700">
            <a:solidFill>
              <a:schemeClr val="accent2"/>
            </a:solidFill>
            <a:prstDash val="solid"/>
          </a:ln>
        </p:spPr>
      </p:sp>
      <p:pic>
        <p:nvPicPr>
          <p:cNvPr id="9" name="Image 0" descr="preencoded.png">    </p:cNvPr>
          <p:cNvPicPr>
            <a:picLocks noChangeAspect="1"/>
          </p:cNvPicPr>
          <p:nvPr/>
        </p:nvPicPr>
        <p:blipFill>
          <a:blip r:embed="rId1"/>
          <a:stretch>
            <a:fillRect/>
          </a:stretch>
        </p:blipFill>
        <p:spPr>
          <a:xfrm>
            <a:off x="9293962" y="3624682"/>
            <a:ext cx="614477" cy="614477"/>
          </a:xfrm>
          <a:prstGeom prst="rect">
            <a:avLst/>
          </a:prstGeom>
        </p:spPr>
      </p:pic>
      <p:sp>
        <p:nvSpPr>
          <p:cNvPr id="10" name="Shape 7"/>
          <p:cNvSpPr/>
          <p:nvPr/>
        </p:nvSpPr>
        <p:spPr>
          <a:xfrm>
            <a:off x="10515600" y="3383280"/>
            <a:ext cx="1097280" cy="1097280"/>
          </a:xfrm>
          <a:prstGeom prst="ellipse">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10757002" y="3624682"/>
            <a:ext cx="614477" cy="614477"/>
          </a:xfrm>
          <a:prstGeom prst="rect">
            <a:avLst/>
          </a:prstGeom>
        </p:spPr>
      </p:pic>
      <p:sp>
        <p:nvSpPr>
          <p:cNvPr id="12" name="Shape 8"/>
          <p:cNvSpPr/>
          <p:nvPr/>
        </p:nvSpPr>
        <p:spPr>
          <a:xfrm>
            <a:off x="9052560" y="4846320"/>
            <a:ext cx="1097280" cy="1097280"/>
          </a:xfrm>
          <a:prstGeom prst="ellipse">
            <a:avLst/>
          </a:prstGeom>
          <a:solidFill>
            <a:schemeClr val="accent2"/>
          </a:solidFill>
          <a:ln w="12700">
            <a:solidFill>
              <a:schemeClr val="accent2"/>
            </a:solidFill>
            <a:prstDash val="solid"/>
          </a:ln>
        </p:spPr>
      </p:sp>
      <p:pic>
        <p:nvPicPr>
          <p:cNvPr id="13" name="Image 2" descr="preencoded.png">    </p:cNvPr>
          <p:cNvPicPr>
            <a:picLocks noChangeAspect="1"/>
          </p:cNvPicPr>
          <p:nvPr/>
        </p:nvPicPr>
        <p:blipFill>
          <a:blip r:embed="rId3"/>
          <a:stretch>
            <a:fillRect/>
          </a:stretch>
        </p:blipFill>
        <p:spPr>
          <a:xfrm>
            <a:off x="9293962" y="5087722"/>
            <a:ext cx="614477" cy="614477"/>
          </a:xfrm>
          <a:prstGeom prst="rect">
            <a:avLst/>
          </a:prstGeom>
        </p:spPr>
      </p:pic>
      <p:sp>
        <p:nvSpPr>
          <p:cNvPr id="14" name="Shape 9"/>
          <p:cNvSpPr/>
          <p:nvPr/>
        </p:nvSpPr>
        <p:spPr>
          <a:xfrm>
            <a:off x="10515600" y="4846320"/>
            <a:ext cx="1097280" cy="1097280"/>
          </a:xfrm>
          <a:prstGeom prst="ellipse">
            <a:avLst/>
          </a:prstGeom>
          <a:solidFill>
            <a:schemeClr val="accent2"/>
          </a:solidFill>
          <a:ln w="12700">
            <a:solidFill>
              <a:schemeClr val="accent2"/>
            </a:solidFill>
            <a:prstDash val="solid"/>
          </a:ln>
        </p:spPr>
      </p:sp>
      <p:pic>
        <p:nvPicPr>
          <p:cNvPr id="15" name="Image 3" descr="preencoded.png">    </p:cNvPr>
          <p:cNvPicPr>
            <a:picLocks noChangeAspect="1"/>
          </p:cNvPicPr>
          <p:nvPr/>
        </p:nvPicPr>
        <p:blipFill>
          <a:blip r:embed="rId4"/>
          <a:stretch>
            <a:fillRect/>
          </a:stretch>
        </p:blipFill>
        <p:spPr>
          <a:xfrm>
            <a:off x="10757002" y="5087722"/>
            <a:ext cx="614477" cy="61447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What You Will Learn</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INTRODUCTION</a:t>
            </a:r>
            <a:endParaRPr lang="en-US" sz="1100" dirty="0"/>
          </a:p>
        </p:txBody>
      </p:sp>
      <p:sp>
        <p:nvSpPr>
          <p:cNvPr id="5" name="Shape 2"/>
          <p:cNvSpPr/>
          <p:nvPr/>
        </p:nvSpPr>
        <p:spPr>
          <a:xfrm>
            <a:off x="548640" y="1508760"/>
            <a:ext cx="640080" cy="640080"/>
          </a:xfrm>
          <a:prstGeom prst="ellipse">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9458" y="1649578"/>
            <a:ext cx="358445" cy="358445"/>
          </a:xfrm>
          <a:prstGeom prst="rect">
            <a:avLst/>
          </a:prstGeom>
        </p:spPr>
      </p:pic>
      <p:sp>
        <p:nvSpPr>
          <p:cNvPr id="7" name="Text 3"/>
          <p:cNvSpPr txBox="1"/>
          <p:nvPr/>
        </p:nvSpPr>
        <p:spPr>
          <a:xfrm>
            <a:off x="1417320" y="1508760"/>
            <a:ext cx="6035040" cy="640080"/>
          </a:xfrm>
          <a:prstGeom prst="rect">
            <a:avLst/>
          </a:prstGeom>
          <a:noFill/>
          <a:ln/>
        </p:spPr>
        <p:txBody>
          <a:bodyPr wrap="square" lIns="0" tIns="0" rIns="0" bIns="0" rtlCol="0" anchor="ctr"/>
          <a:lstStyle/>
          <a:p>
            <a:pPr indent="0" marL="0">
              <a:buNone/>
            </a:pPr>
            <a:r>
              <a:rPr lang="en-US" sz="1800" dirty="0">
                <a:solidFill>
                  <a:schemeClr val="tx1"/>
                </a:solidFill>
              </a:rPr>
              <a:t>Describe the features of Indian agriculture and its link to livelihoods</a:t>
            </a:r>
            <a:endParaRPr lang="en-US" sz="1800" dirty="0"/>
          </a:p>
        </p:txBody>
      </p:sp>
      <p:sp>
        <p:nvSpPr>
          <p:cNvPr id="8" name="Shape 4"/>
          <p:cNvSpPr/>
          <p:nvPr/>
        </p:nvSpPr>
        <p:spPr>
          <a:xfrm>
            <a:off x="548640" y="2423160"/>
            <a:ext cx="640080" cy="640080"/>
          </a:xfrm>
          <a:prstGeom prst="ellipse">
            <a:avLst/>
          </a:prstGeom>
          <a:solidFill>
            <a:schemeClr val="accent1"/>
          </a:solidFill>
          <a:ln w="12700">
            <a:solidFill>
              <a:schemeClr val="accent1"/>
            </a:solidFill>
            <a:prstDash val="solid"/>
          </a:ln>
        </p:spPr>
      </p:sp>
      <p:pic>
        <p:nvPicPr>
          <p:cNvPr id="9" name="Image 1" descr="preencoded.png">    </p:cNvPr>
          <p:cNvPicPr>
            <a:picLocks noChangeAspect="1"/>
          </p:cNvPicPr>
          <p:nvPr/>
        </p:nvPicPr>
        <p:blipFill>
          <a:blip r:embed="rId2"/>
          <a:stretch>
            <a:fillRect/>
          </a:stretch>
        </p:blipFill>
        <p:spPr>
          <a:xfrm>
            <a:off x="689458" y="2563978"/>
            <a:ext cx="358445" cy="358445"/>
          </a:xfrm>
          <a:prstGeom prst="rect">
            <a:avLst/>
          </a:prstGeom>
        </p:spPr>
      </p:pic>
      <p:sp>
        <p:nvSpPr>
          <p:cNvPr id="10" name="Text 5"/>
          <p:cNvSpPr txBox="1"/>
          <p:nvPr/>
        </p:nvSpPr>
        <p:spPr>
          <a:xfrm>
            <a:off x="1417320" y="2423160"/>
            <a:ext cx="6035040" cy="640080"/>
          </a:xfrm>
          <a:prstGeom prst="rect">
            <a:avLst/>
          </a:prstGeom>
          <a:noFill/>
          <a:ln/>
        </p:spPr>
        <p:txBody>
          <a:bodyPr wrap="square" lIns="0" tIns="0" rIns="0" bIns="0" rtlCol="0" anchor="ctr"/>
          <a:lstStyle/>
          <a:p>
            <a:pPr indent="0" marL="0">
              <a:buNone/>
            </a:pPr>
            <a:r>
              <a:rPr lang="en-US" sz="1800" dirty="0">
                <a:solidFill>
                  <a:schemeClr val="tx1"/>
                </a:solidFill>
              </a:rPr>
              <a:t>Trace how old Indian farming is, using archaeological and textual evidence</a:t>
            </a:r>
            <a:endParaRPr lang="en-US" sz="1800" dirty="0"/>
          </a:p>
        </p:txBody>
      </p:sp>
      <p:sp>
        <p:nvSpPr>
          <p:cNvPr id="11" name="Shape 6"/>
          <p:cNvSpPr/>
          <p:nvPr/>
        </p:nvSpPr>
        <p:spPr>
          <a:xfrm>
            <a:off x="548640" y="3337560"/>
            <a:ext cx="640080" cy="640080"/>
          </a:xfrm>
          <a:prstGeom prst="ellipse">
            <a:avLst/>
          </a:prstGeom>
          <a:solidFill>
            <a:schemeClr val="accent1"/>
          </a:solidFill>
          <a:ln w="12700">
            <a:solidFill>
              <a:schemeClr val="accent1"/>
            </a:solidFill>
            <a:prstDash val="solid"/>
          </a:ln>
        </p:spPr>
      </p:sp>
      <p:pic>
        <p:nvPicPr>
          <p:cNvPr id="12" name="Image 2" descr="preencoded.png">    </p:cNvPr>
          <p:cNvPicPr>
            <a:picLocks noChangeAspect="1"/>
          </p:cNvPicPr>
          <p:nvPr/>
        </p:nvPicPr>
        <p:blipFill>
          <a:blip r:embed="rId3"/>
          <a:stretch>
            <a:fillRect/>
          </a:stretch>
        </p:blipFill>
        <p:spPr>
          <a:xfrm>
            <a:off x="689458" y="3478378"/>
            <a:ext cx="358445" cy="358445"/>
          </a:xfrm>
          <a:prstGeom prst="rect">
            <a:avLst/>
          </a:prstGeom>
        </p:spPr>
      </p:pic>
      <p:sp>
        <p:nvSpPr>
          <p:cNvPr id="13" name="Text 7"/>
          <p:cNvSpPr txBox="1"/>
          <p:nvPr/>
        </p:nvSpPr>
        <p:spPr>
          <a:xfrm>
            <a:off x="1417320" y="3337560"/>
            <a:ext cx="6035040" cy="640080"/>
          </a:xfrm>
          <a:prstGeom prst="rect">
            <a:avLst/>
          </a:prstGeom>
          <a:noFill/>
          <a:ln/>
        </p:spPr>
        <p:txBody>
          <a:bodyPr wrap="square" lIns="0" tIns="0" rIns="0" bIns="0" rtlCol="0" anchor="ctr"/>
          <a:lstStyle/>
          <a:p>
            <a:pPr indent="0" marL="0">
              <a:buNone/>
            </a:pPr>
            <a:r>
              <a:rPr lang="en-US" sz="1800" dirty="0">
                <a:solidFill>
                  <a:schemeClr val="tx1"/>
                </a:solidFill>
              </a:rPr>
              <a:t>Explain how climate, monsoon, soil and water decide what grows where and when</a:t>
            </a:r>
            <a:endParaRPr lang="en-US" sz="1800" dirty="0"/>
          </a:p>
        </p:txBody>
      </p:sp>
      <p:sp>
        <p:nvSpPr>
          <p:cNvPr id="14" name="Shape 8"/>
          <p:cNvSpPr/>
          <p:nvPr/>
        </p:nvSpPr>
        <p:spPr>
          <a:xfrm>
            <a:off x="548640" y="4251960"/>
            <a:ext cx="640080" cy="640080"/>
          </a:xfrm>
          <a:prstGeom prst="ellipse">
            <a:avLst/>
          </a:prstGeom>
          <a:solidFill>
            <a:schemeClr val="accent1"/>
          </a:solidFill>
          <a:ln w="12700">
            <a:solidFill>
              <a:schemeClr val="accent1"/>
            </a:solidFill>
            <a:prstDash val="solid"/>
          </a:ln>
        </p:spPr>
      </p:sp>
      <p:pic>
        <p:nvPicPr>
          <p:cNvPr id="15" name="Image 3" descr="preencoded.png">    </p:cNvPr>
          <p:cNvPicPr>
            <a:picLocks noChangeAspect="1"/>
          </p:cNvPicPr>
          <p:nvPr/>
        </p:nvPicPr>
        <p:blipFill>
          <a:blip r:embed="rId4"/>
          <a:stretch>
            <a:fillRect/>
          </a:stretch>
        </p:blipFill>
        <p:spPr>
          <a:xfrm>
            <a:off x="689458" y="4392778"/>
            <a:ext cx="358445" cy="358445"/>
          </a:xfrm>
          <a:prstGeom prst="rect">
            <a:avLst/>
          </a:prstGeom>
        </p:spPr>
      </p:pic>
      <p:sp>
        <p:nvSpPr>
          <p:cNvPr id="16" name="Text 9"/>
          <p:cNvSpPr txBox="1"/>
          <p:nvPr/>
        </p:nvSpPr>
        <p:spPr>
          <a:xfrm>
            <a:off x="1417320" y="4251960"/>
            <a:ext cx="6035040" cy="640080"/>
          </a:xfrm>
          <a:prstGeom prst="rect">
            <a:avLst/>
          </a:prstGeom>
          <a:noFill/>
          <a:ln/>
        </p:spPr>
        <p:txBody>
          <a:bodyPr wrap="square" lIns="0" tIns="0" rIns="0" bIns="0" rtlCol="0" anchor="ctr"/>
          <a:lstStyle/>
          <a:p>
            <a:pPr indent="0" marL="0">
              <a:buNone/>
            </a:pPr>
            <a:r>
              <a:rPr lang="en-US" sz="1800" dirty="0">
                <a:solidFill>
                  <a:schemeClr val="tx1"/>
                </a:solidFill>
              </a:rPr>
              <a:t>Compare traditional and contemporary practices, including the Green Revolution</a:t>
            </a:r>
            <a:endParaRPr lang="en-US" sz="1800" dirty="0"/>
          </a:p>
        </p:txBody>
      </p:sp>
      <p:sp>
        <p:nvSpPr>
          <p:cNvPr id="17" name="Shape 10"/>
          <p:cNvSpPr/>
          <p:nvPr/>
        </p:nvSpPr>
        <p:spPr>
          <a:xfrm>
            <a:off x="548640" y="5166360"/>
            <a:ext cx="640080" cy="640080"/>
          </a:xfrm>
          <a:prstGeom prst="ellipse">
            <a:avLst/>
          </a:prstGeom>
          <a:solidFill>
            <a:schemeClr val="accent1"/>
          </a:solidFill>
          <a:ln w="12700">
            <a:solidFill>
              <a:schemeClr val="accent1"/>
            </a:solidFill>
            <a:prstDash val="solid"/>
          </a:ln>
        </p:spPr>
      </p:sp>
      <p:pic>
        <p:nvPicPr>
          <p:cNvPr id="18" name="Image 4" descr="preencoded.png">    </p:cNvPr>
          <p:cNvPicPr>
            <a:picLocks noChangeAspect="1"/>
          </p:cNvPicPr>
          <p:nvPr/>
        </p:nvPicPr>
        <p:blipFill>
          <a:blip r:embed="rId5"/>
          <a:stretch>
            <a:fillRect/>
          </a:stretch>
        </p:blipFill>
        <p:spPr>
          <a:xfrm>
            <a:off x="689458" y="5307178"/>
            <a:ext cx="358445" cy="358445"/>
          </a:xfrm>
          <a:prstGeom prst="rect">
            <a:avLst/>
          </a:prstGeom>
        </p:spPr>
      </p:pic>
      <p:sp>
        <p:nvSpPr>
          <p:cNvPr id="19" name="Text 11"/>
          <p:cNvSpPr txBox="1"/>
          <p:nvPr/>
        </p:nvSpPr>
        <p:spPr>
          <a:xfrm>
            <a:off x="1417320" y="5166360"/>
            <a:ext cx="6035040" cy="640080"/>
          </a:xfrm>
          <a:prstGeom prst="rect">
            <a:avLst/>
          </a:prstGeom>
          <a:noFill/>
          <a:ln/>
        </p:spPr>
        <p:txBody>
          <a:bodyPr wrap="square" lIns="0" tIns="0" rIns="0" bIns="0" rtlCol="0" anchor="ctr"/>
          <a:lstStyle/>
          <a:p>
            <a:pPr indent="0" marL="0">
              <a:buNone/>
            </a:pPr>
            <a:r>
              <a:rPr lang="en-US" sz="1800" dirty="0">
                <a:solidFill>
                  <a:schemeClr val="tx1"/>
                </a:solidFill>
              </a:rPr>
              <a:t>Suggest sustainable solutions to the challenges farmers face today</a:t>
            </a:r>
            <a:endParaRPr lang="en-US" sz="1800" dirty="0"/>
          </a:p>
        </p:txBody>
      </p:sp>
      <p:sp>
        <p:nvSpPr>
          <p:cNvPr id="20" name="nep-panel"/>
          <p:cNvSpPr/>
          <p:nvPr/>
        </p:nvSpPr>
        <p:spPr>
          <a:xfrm>
            <a:off x="7863840" y="1463040"/>
            <a:ext cx="3776472" cy="4663440"/>
          </a:xfrm>
          <a:prstGeom prst="roundRect">
            <a:avLst>
              <a:gd name="adj" fmla="val 2906"/>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1" name="Text 13"/>
          <p:cNvSpPr txBox="1"/>
          <p:nvPr/>
        </p:nvSpPr>
        <p:spPr>
          <a:xfrm>
            <a:off x="8138160" y="1691640"/>
            <a:ext cx="3291840" cy="457200"/>
          </a:xfrm>
          <a:prstGeom prst="rect">
            <a:avLst/>
          </a:prstGeom>
          <a:noFill/>
          <a:ln/>
        </p:spPr>
        <p:txBody>
          <a:bodyPr wrap="square" lIns="0" tIns="0" rIns="0" bIns="0" rtlCol="0" anchor="t"/>
          <a:lstStyle/>
          <a:p>
            <a:pPr indent="0" marL="0">
              <a:buNone/>
            </a:pPr>
            <a:r>
              <a:rPr lang="en-US" sz="2300" b="1" dirty="0">
                <a:solidFill>
                  <a:schemeClr val="accent2"/>
                </a:solidFill>
                <a:latin typeface="Cambria" pitchFamily="34" charset="0"/>
                <a:ea typeface="Cambria" pitchFamily="34" charset="-122"/>
                <a:cs typeface="Cambria" pitchFamily="34" charset="-120"/>
              </a:rPr>
              <a:t>NEP 2020 lens</a:t>
            </a:r>
            <a:endParaRPr lang="en-US" sz="2300" dirty="0"/>
          </a:p>
        </p:txBody>
      </p:sp>
      <p:sp>
        <p:nvSpPr>
          <p:cNvPr id="22" name="Text 14"/>
          <p:cNvSpPr txBox="1"/>
          <p:nvPr/>
        </p:nvSpPr>
        <p:spPr>
          <a:xfrm>
            <a:off x="8138160" y="2286000"/>
            <a:ext cx="3291840" cy="365760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chemeClr val="bg1"/>
                </a:solidFill>
              </a:rPr>
              <a:t>Competency-based learning</a:t>
            </a:r>
            <a:endParaRPr lang="en-US" sz="1700" dirty="0"/>
          </a:p>
          <a:p>
            <a:pPr marL="342900" indent="-342900">
              <a:spcAft>
                <a:spcPts val="1200"/>
              </a:spcAft>
              <a:buSzPct val="100000"/>
              <a:buChar char="•"/>
            </a:pPr>
            <a:r>
              <a:rPr lang="en-US" sz="1700" dirty="0">
                <a:solidFill>
                  <a:schemeClr val="bg1"/>
                </a:solidFill>
              </a:rPr>
              <a:t>Experiential, inquiry-led activities</a:t>
            </a:r>
            <a:endParaRPr lang="en-US" sz="1700" dirty="0"/>
          </a:p>
          <a:p>
            <a:pPr marL="342900" indent="-342900">
              <a:spcAft>
                <a:spcPts val="1200"/>
              </a:spcAft>
              <a:buSzPct val="100000"/>
              <a:buChar char="•"/>
            </a:pPr>
            <a:r>
              <a:rPr lang="en-US" sz="1700" dirty="0">
                <a:solidFill>
                  <a:schemeClr val="bg1"/>
                </a:solidFill>
              </a:rPr>
              <a:t>Indian Knowledge Systems (IKS)</a:t>
            </a:r>
            <a:endParaRPr lang="en-US" sz="1700" dirty="0"/>
          </a:p>
          <a:p>
            <a:pPr marL="342900" indent="-342900">
              <a:spcAft>
                <a:spcPts val="1200"/>
              </a:spcAft>
              <a:buSzPct val="100000"/>
              <a:buChar char="•"/>
            </a:pPr>
            <a:r>
              <a:rPr lang="en-US" sz="1700" dirty="0">
                <a:solidFill>
                  <a:schemeClr val="bg1"/>
                </a:solidFill>
              </a:rPr>
              <a:t>Local-to-global links: your food, your region</a:t>
            </a:r>
            <a:endParaRPr lang="en-US" sz="1700" dirty="0"/>
          </a:p>
          <a:p>
            <a:pPr marL="342900" indent="-342900">
              <a:spcAft>
                <a:spcPts val="1200"/>
              </a:spcAft>
              <a:buSzPct val="100000"/>
              <a:buChar char="•"/>
            </a:pPr>
            <a:r>
              <a:rPr lang="en-US" sz="1700" dirty="0">
                <a:solidFill>
                  <a:schemeClr val="bg1"/>
                </a:solidFill>
              </a:rPr>
              <a:t>Critical thinking and sustainability values</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The Big Questions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INTRODUCTION</a:t>
            </a:r>
            <a:endParaRPr lang="en-US" sz="1100" dirty="0"/>
          </a:p>
        </p:txBody>
      </p:sp>
      <p:sp>
        <p:nvSpPr>
          <p:cNvPr id="5" name="bq0"/>
          <p:cNvSpPr/>
          <p:nvPr/>
        </p:nvSpPr>
        <p:spPr>
          <a:xfrm>
            <a:off x="548640" y="1463040"/>
            <a:ext cx="640080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783080"/>
            <a:ext cx="685800" cy="685800"/>
          </a:xfrm>
          <a:prstGeom prst="ellipse">
            <a:avLst/>
          </a:prstGeom>
          <a:solidFill>
            <a:schemeClr val="accent1"/>
          </a:solidFill>
          <a:ln w="12700">
            <a:solidFill>
              <a:schemeClr val="accent1"/>
            </a:solidFill>
            <a:prstDash val="solid"/>
          </a:ln>
        </p:spPr>
      </p:sp>
      <p:sp>
        <p:nvSpPr>
          <p:cNvPr id="7" name="Text 4"/>
          <p:cNvSpPr txBox="1"/>
          <p:nvPr/>
        </p:nvSpPr>
        <p:spPr>
          <a:xfrm>
            <a:off x="777240" y="1783080"/>
            <a:ext cx="685800" cy="68580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1</a:t>
            </a:r>
            <a:endParaRPr lang="en-US" sz="2600" dirty="0"/>
          </a:p>
        </p:txBody>
      </p:sp>
      <p:sp>
        <p:nvSpPr>
          <p:cNvPr id="8" name="Text 5"/>
          <p:cNvSpPr txBox="1"/>
          <p:nvPr/>
        </p:nvSpPr>
        <p:spPr>
          <a:xfrm>
            <a:off x="1691640" y="1600200"/>
            <a:ext cx="5029200" cy="105156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What are the main characteristics of Indian agriculture?</a:t>
            </a:r>
            <a:endParaRPr lang="en-US" sz="2100" dirty="0"/>
          </a:p>
        </p:txBody>
      </p:sp>
      <p:sp>
        <p:nvSpPr>
          <p:cNvPr id="9" name="bq1"/>
          <p:cNvSpPr/>
          <p:nvPr/>
        </p:nvSpPr>
        <p:spPr>
          <a:xfrm>
            <a:off x="548640" y="2971800"/>
            <a:ext cx="640080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Shape 7"/>
          <p:cNvSpPr/>
          <p:nvPr/>
        </p:nvSpPr>
        <p:spPr>
          <a:xfrm>
            <a:off x="777240" y="3291840"/>
            <a:ext cx="685800" cy="685800"/>
          </a:xfrm>
          <a:prstGeom prst="ellipse">
            <a:avLst/>
          </a:prstGeom>
          <a:solidFill>
            <a:schemeClr val="accent1"/>
          </a:solidFill>
          <a:ln w="12700">
            <a:solidFill>
              <a:schemeClr val="accent1"/>
            </a:solidFill>
            <a:prstDash val="solid"/>
          </a:ln>
        </p:spPr>
      </p:sp>
      <p:sp>
        <p:nvSpPr>
          <p:cNvPr id="11" name="Text 8"/>
          <p:cNvSpPr txBox="1"/>
          <p:nvPr/>
        </p:nvSpPr>
        <p:spPr>
          <a:xfrm>
            <a:off x="777240" y="3291840"/>
            <a:ext cx="685800" cy="68580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2</a:t>
            </a:r>
            <a:endParaRPr lang="en-US" sz="2600" dirty="0"/>
          </a:p>
        </p:txBody>
      </p:sp>
      <p:sp>
        <p:nvSpPr>
          <p:cNvPr id="12" name="Text 9"/>
          <p:cNvSpPr txBox="1"/>
          <p:nvPr/>
        </p:nvSpPr>
        <p:spPr>
          <a:xfrm>
            <a:off x="1691640" y="3108960"/>
            <a:ext cx="5029200" cy="105156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How are farming, climate, soil and water interrelated?</a:t>
            </a:r>
            <a:endParaRPr lang="en-US" sz="2100" dirty="0"/>
          </a:p>
        </p:txBody>
      </p:sp>
      <p:sp>
        <p:nvSpPr>
          <p:cNvPr id="13" name="bq2"/>
          <p:cNvSpPr/>
          <p:nvPr/>
        </p:nvSpPr>
        <p:spPr>
          <a:xfrm>
            <a:off x="548640" y="4480560"/>
            <a:ext cx="6400800" cy="1325880"/>
          </a:xfrm>
          <a:prstGeom prst="roundRect">
            <a:avLst>
              <a:gd name="adj" fmla="val 827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Shape 11"/>
          <p:cNvSpPr/>
          <p:nvPr/>
        </p:nvSpPr>
        <p:spPr>
          <a:xfrm>
            <a:off x="777240" y="4800600"/>
            <a:ext cx="685800" cy="685800"/>
          </a:xfrm>
          <a:prstGeom prst="ellipse">
            <a:avLst/>
          </a:prstGeom>
          <a:solidFill>
            <a:schemeClr val="accent1"/>
          </a:solidFill>
          <a:ln w="12700">
            <a:solidFill>
              <a:schemeClr val="accent1"/>
            </a:solidFill>
            <a:prstDash val="solid"/>
          </a:ln>
        </p:spPr>
      </p:sp>
      <p:sp>
        <p:nvSpPr>
          <p:cNvPr id="15" name="Text 12"/>
          <p:cNvSpPr txBox="1"/>
          <p:nvPr/>
        </p:nvSpPr>
        <p:spPr>
          <a:xfrm>
            <a:off x="777240" y="4800600"/>
            <a:ext cx="685800" cy="685800"/>
          </a:xfrm>
          <a:prstGeom prst="rect">
            <a:avLst/>
          </a:prstGeom>
          <a:noFill/>
          <a:ln/>
        </p:spPr>
        <p:txBody>
          <a:bodyPr wrap="square" lIns="0" tIns="0" rIns="0" bIns="0" rtlCol="0" anchor="ctr"/>
          <a:lstStyle/>
          <a:p>
            <a:pPr algn="ctr" indent="0" marL="0">
              <a:buNone/>
            </a:pPr>
            <a:r>
              <a:rPr lang="en-US" sz="2600" b="1" dirty="0">
                <a:solidFill>
                  <a:schemeClr val="bg1"/>
                </a:solidFill>
                <a:latin typeface="Cambria" pitchFamily="34" charset="0"/>
                <a:ea typeface="Cambria" pitchFamily="34" charset="-122"/>
                <a:cs typeface="Cambria" pitchFamily="34" charset="-120"/>
              </a:rPr>
              <a:t>3</a:t>
            </a:r>
            <a:endParaRPr lang="en-US" sz="2600" dirty="0"/>
          </a:p>
        </p:txBody>
      </p:sp>
      <p:sp>
        <p:nvSpPr>
          <p:cNvPr id="16" name="Text 13"/>
          <p:cNvSpPr txBox="1"/>
          <p:nvPr/>
        </p:nvSpPr>
        <p:spPr>
          <a:xfrm>
            <a:off x="1691640" y="4617720"/>
            <a:ext cx="5029200" cy="105156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How can traditional practices and contemporary ones complement each other?</a:t>
            </a:r>
            <a:endParaRPr lang="en-US" sz="2100" dirty="0"/>
          </a:p>
        </p:txBody>
      </p:sp>
      <p:sp>
        <p:nvSpPr>
          <p:cNvPr id="17" name="warmup"/>
          <p:cNvSpPr/>
          <p:nvPr/>
        </p:nvSpPr>
        <p:spPr>
          <a:xfrm>
            <a:off x="7269480" y="1463040"/>
            <a:ext cx="4370832" cy="4343400"/>
          </a:xfrm>
          <a:prstGeom prst="roundRect">
            <a:avLst>
              <a:gd name="adj" fmla="val 2526"/>
            </a:avLst>
          </a:prstGeom>
          <a:solidFill>
            <a:schemeClr val="accent2"/>
          </a:solidFill>
          <a:ln w="12700">
            <a:solidFill>
              <a:schemeClr val="accent2"/>
            </a:solidFill>
            <a:prstDash val="solid"/>
          </a:ln>
          <a:effectLst>
            <a:outerShdw sx="100000" sy="100000" kx="0" ky="0" algn="bl" rotWithShape="0" blurRad="76200" dist="25400" dir="5400000">
              <a:srgbClr val="000000">
                <a:alpha val="12000"/>
              </a:srgbClr>
            </a:outerShdw>
          </a:effectLst>
        </p:spPr>
      </p:sp>
      <p:sp>
        <p:nvSpPr>
          <p:cNvPr id="18" name="Shape 15"/>
          <p:cNvSpPr/>
          <p:nvPr/>
        </p:nvSpPr>
        <p:spPr>
          <a:xfrm>
            <a:off x="7543800" y="1691640"/>
            <a:ext cx="594360" cy="594360"/>
          </a:xfrm>
          <a:prstGeom prst="ellipse">
            <a:avLst/>
          </a:prstGeom>
          <a:solidFill>
            <a:schemeClr val="tx2"/>
          </a:solidFill>
          <a:ln w="12700">
            <a:solidFill>
              <a:schemeClr val="tx2"/>
            </a:solidFill>
            <a:prstDash val="solid"/>
          </a:ln>
        </p:spPr>
      </p:sp>
      <p:pic>
        <p:nvPicPr>
          <p:cNvPr id="19" name="Image 0" descr="preencoded.png">    </p:cNvPr>
          <p:cNvPicPr>
            <a:picLocks noChangeAspect="1"/>
          </p:cNvPicPr>
          <p:nvPr/>
        </p:nvPicPr>
        <p:blipFill>
          <a:blip r:embed="rId1"/>
          <a:stretch>
            <a:fillRect/>
          </a:stretch>
        </p:blipFill>
        <p:spPr>
          <a:xfrm>
            <a:off x="7674559" y="1822399"/>
            <a:ext cx="332842" cy="332842"/>
          </a:xfrm>
          <a:prstGeom prst="rect">
            <a:avLst/>
          </a:prstGeom>
        </p:spPr>
      </p:pic>
      <p:sp>
        <p:nvSpPr>
          <p:cNvPr id="20" name="Text 16"/>
          <p:cNvSpPr txBox="1"/>
          <p:nvPr/>
        </p:nvSpPr>
        <p:spPr>
          <a:xfrm>
            <a:off x="8321040" y="1691640"/>
            <a:ext cx="3200400" cy="594360"/>
          </a:xfrm>
          <a:prstGeom prst="rect">
            <a:avLst/>
          </a:prstGeom>
          <a:noFill/>
          <a:ln/>
        </p:spPr>
        <p:txBody>
          <a:bodyPr wrap="square" lIns="0" tIns="0" rIns="0" bIns="0" rtlCol="0" anchor="ctr"/>
          <a:lstStyle/>
          <a:p>
            <a:pPr indent="0" marL="0">
              <a:buNone/>
            </a:pPr>
            <a:r>
              <a:rPr lang="en-US" sz="2300" b="1" dirty="0">
                <a:solidFill>
                  <a:schemeClr val="tx1"/>
                </a:solidFill>
                <a:latin typeface="Cambria" pitchFamily="34" charset="0"/>
                <a:ea typeface="Cambria" pitchFamily="34" charset="-122"/>
                <a:cs typeface="Cambria" pitchFamily="34" charset="-120"/>
              </a:rPr>
              <a:t>Warm-up: Let’s Explore</a:t>
            </a:r>
            <a:endParaRPr lang="en-US" sz="2300" dirty="0"/>
          </a:p>
        </p:txBody>
      </p:sp>
      <p:sp>
        <p:nvSpPr>
          <p:cNvPr id="21" name="Text 17"/>
          <p:cNvSpPr txBox="1"/>
          <p:nvPr/>
        </p:nvSpPr>
        <p:spPr>
          <a:xfrm>
            <a:off x="7543800" y="2560320"/>
            <a:ext cx="3840480" cy="310896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List the foods you eat in a typical day: grains, pulses, oils, vegetables, fruits</a:t>
            </a:r>
            <a:endParaRPr lang="en-US" sz="1800" dirty="0"/>
          </a:p>
          <a:p>
            <a:pPr marL="342900" indent="-342900">
              <a:spcAft>
                <a:spcPts val="1000"/>
              </a:spcAft>
              <a:buSzPct val="100000"/>
              <a:buChar char="•"/>
            </a:pPr>
            <a:r>
              <a:rPr lang="en-US" sz="1800" dirty="0">
                <a:solidFill>
                  <a:schemeClr val="tx1"/>
                </a:solidFill>
              </a:rPr>
              <a:t>Find where you live on a physical map of India</a:t>
            </a:r>
            <a:endParaRPr lang="en-US" sz="1800" dirty="0"/>
          </a:p>
          <a:p>
            <a:pPr marL="342900" indent="-342900">
              <a:spcAft>
                <a:spcPts val="1000"/>
              </a:spcAft>
              <a:buSzPct val="100000"/>
              <a:buChar char="•"/>
            </a:pPr>
            <a:r>
              <a:rPr lang="en-US" sz="1800" dirty="0">
                <a:solidFill>
                  <a:schemeClr val="tx1"/>
                </a:solidFill>
              </a:rPr>
              <a:t>Which of these grow near you? Which come from elsewhere? Why?</a:t>
            </a:r>
            <a:endParaRPr lang="en-US" sz="18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What Is Agriculture?</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INDIA’S AGRICULTURAL LANDSCAPE</a:t>
            </a:r>
            <a:endParaRPr lang="en-US" sz="1100" dirty="0"/>
          </a:p>
        </p:txBody>
      </p:sp>
      <p:sp>
        <p:nvSpPr>
          <p:cNvPr id="5" name="origin"/>
          <p:cNvSpPr/>
          <p:nvPr/>
        </p:nvSpPr>
        <p:spPr>
          <a:xfrm>
            <a:off x="548640" y="1463040"/>
            <a:ext cx="4206240" cy="2926080"/>
          </a:xfrm>
          <a:prstGeom prst="roundRect">
            <a:avLst>
              <a:gd name="adj" fmla="val 375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6" name="Text 3"/>
          <p:cNvSpPr txBox="1"/>
          <p:nvPr/>
        </p:nvSpPr>
        <p:spPr>
          <a:xfrm>
            <a:off x="822960" y="1691640"/>
            <a:ext cx="3657600" cy="640080"/>
          </a:xfrm>
          <a:prstGeom prst="rect">
            <a:avLst/>
          </a:prstGeom>
          <a:noFill/>
          <a:ln/>
        </p:spPr>
        <p:txBody>
          <a:bodyPr wrap="square" lIns="0" tIns="0" rIns="0" bIns="0" rtlCol="0" anchor="t"/>
          <a:lstStyle/>
          <a:p>
            <a:pPr indent="0" marL="0">
              <a:buNone/>
            </a:pPr>
            <a:r>
              <a:rPr lang="en-US" sz="3200" b="1" dirty="0">
                <a:solidFill>
                  <a:schemeClr val="accent2"/>
                </a:solidFill>
                <a:latin typeface="Cambria" pitchFamily="34" charset="0"/>
                <a:ea typeface="Cambria" pitchFamily="34" charset="-122"/>
                <a:cs typeface="Cambria" pitchFamily="34" charset="-120"/>
              </a:rPr>
              <a:t>agri + culture</a:t>
            </a:r>
            <a:endParaRPr lang="en-US" sz="3200" dirty="0"/>
          </a:p>
        </p:txBody>
      </p:sp>
      <p:sp>
        <p:nvSpPr>
          <p:cNvPr id="7" name="Text 4"/>
          <p:cNvSpPr txBox="1"/>
          <p:nvPr/>
        </p:nvSpPr>
        <p:spPr>
          <a:xfrm>
            <a:off x="822960" y="2468880"/>
            <a:ext cx="3657600" cy="822960"/>
          </a:xfrm>
          <a:prstGeom prst="rect">
            <a:avLst/>
          </a:prstGeom>
          <a:noFill/>
          <a:ln/>
        </p:spPr>
        <p:txBody>
          <a:bodyPr wrap="square" lIns="0" tIns="0" rIns="0" bIns="0" rtlCol="0" anchor="t"/>
          <a:lstStyle/>
          <a:p>
            <a:pPr indent="0" marL="0">
              <a:buNone/>
            </a:pPr>
            <a:r>
              <a:rPr lang="en-US" sz="2100" dirty="0">
                <a:solidFill>
                  <a:schemeClr val="bg1"/>
                </a:solidFill>
              </a:rPr>
              <a:t>Latin: agri = field,</a:t>
            </a:r>
            <a:endParaRPr lang="en-US" sz="2100" dirty="0"/>
          </a:p>
          <a:p>
            <a:pPr indent="0" marL="0">
              <a:buNone/>
            </a:pPr>
            <a:r>
              <a:rPr lang="en-US" sz="2100" dirty="0">
                <a:solidFill>
                  <a:schemeClr val="bg1"/>
                </a:solidFill>
              </a:rPr>
              <a:t>culture = to cultivate</a:t>
            </a:r>
            <a:endParaRPr lang="en-US" sz="2100" dirty="0"/>
          </a:p>
        </p:txBody>
      </p:sp>
      <p:sp>
        <p:nvSpPr>
          <p:cNvPr id="8" name="Text 5"/>
          <p:cNvSpPr txBox="1"/>
          <p:nvPr/>
        </p:nvSpPr>
        <p:spPr>
          <a:xfrm>
            <a:off x="822960" y="3383280"/>
            <a:ext cx="3657600" cy="822960"/>
          </a:xfrm>
          <a:prstGeom prst="rect">
            <a:avLst/>
          </a:prstGeom>
          <a:noFill/>
          <a:ln/>
        </p:spPr>
        <p:txBody>
          <a:bodyPr wrap="square" lIns="0" tIns="0" rIns="0" bIns="0" rtlCol="0" anchor="t"/>
          <a:lstStyle/>
          <a:p>
            <a:pPr indent="0" marL="0">
              <a:buNone/>
            </a:pPr>
            <a:r>
              <a:rPr lang="en-US" sz="1700" i="1" dirty="0">
                <a:solidFill>
                  <a:schemeClr val="bg2"/>
                </a:solidFill>
              </a:rPr>
              <a:t>Govt. of India term: “agriculture and allied activities”</a:t>
            </a:r>
            <a:endParaRPr lang="en-US" sz="1700" dirty="0"/>
          </a:p>
        </p:txBody>
      </p:sp>
      <p:sp>
        <p:nvSpPr>
          <p:cNvPr id="9" name="card-Farming"/>
          <p:cNvSpPr/>
          <p:nvPr/>
        </p:nvSpPr>
        <p:spPr>
          <a:xfrm>
            <a:off x="5029200" y="1463040"/>
            <a:ext cx="3246120" cy="1371600"/>
          </a:xfrm>
          <a:prstGeom prst="roundRect">
            <a:avLst>
              <a:gd name="adj" fmla="val 8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Shape 7"/>
          <p:cNvSpPr/>
          <p:nvPr/>
        </p:nvSpPr>
        <p:spPr>
          <a:xfrm>
            <a:off x="5257800" y="1664208"/>
            <a:ext cx="548640" cy="548640"/>
          </a:xfrm>
          <a:prstGeom prst="ellipse">
            <a:avLst/>
          </a:prstGeom>
          <a:solidFill>
            <a:schemeClr val="accent1"/>
          </a:solidFill>
          <a:ln w="12700">
            <a:solidFill>
              <a:schemeClr val="accent1"/>
            </a:solidFill>
            <a:prstDash val="solid"/>
          </a:ln>
        </p:spPr>
      </p:sp>
      <p:pic>
        <p:nvPicPr>
          <p:cNvPr id="11" name="Image 0" descr="preencoded.png">    </p:cNvPr>
          <p:cNvPicPr>
            <a:picLocks noChangeAspect="1"/>
          </p:cNvPicPr>
          <p:nvPr/>
        </p:nvPicPr>
        <p:blipFill>
          <a:blip r:embed="rId1"/>
          <a:stretch>
            <a:fillRect/>
          </a:stretch>
        </p:blipFill>
        <p:spPr>
          <a:xfrm>
            <a:off x="5378501" y="1784909"/>
            <a:ext cx="307238" cy="307238"/>
          </a:xfrm>
          <a:prstGeom prst="rect">
            <a:avLst/>
          </a:prstGeom>
        </p:spPr>
      </p:pic>
      <p:sp>
        <p:nvSpPr>
          <p:cNvPr id="12" name="Text 8"/>
          <p:cNvSpPr txBox="1"/>
          <p:nvPr/>
        </p:nvSpPr>
        <p:spPr>
          <a:xfrm>
            <a:off x="5943600" y="1645920"/>
            <a:ext cx="214884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Farming</a:t>
            </a:r>
            <a:endParaRPr lang="en-US" sz="2000" dirty="0"/>
          </a:p>
        </p:txBody>
      </p:sp>
      <p:sp>
        <p:nvSpPr>
          <p:cNvPr id="13" name="Text 9"/>
          <p:cNvSpPr txBox="1"/>
          <p:nvPr/>
        </p:nvSpPr>
        <p:spPr>
          <a:xfrm>
            <a:off x="5257800" y="2377440"/>
            <a:ext cx="2788920" cy="320040"/>
          </a:xfrm>
          <a:prstGeom prst="rect">
            <a:avLst/>
          </a:prstGeom>
          <a:noFill/>
          <a:ln/>
        </p:spPr>
        <p:txBody>
          <a:bodyPr wrap="square" lIns="0" tIns="0" rIns="0" bIns="0" rtlCol="0" anchor="t"/>
          <a:lstStyle/>
          <a:p>
            <a:pPr indent="0" marL="0">
              <a:buNone/>
            </a:pPr>
            <a:r>
              <a:rPr lang="en-US" sz="1600" dirty="0">
                <a:solidFill>
                  <a:schemeClr val="tx1"/>
                </a:solidFill>
              </a:rPr>
              <a:t>Preparing soil and growing crops</a:t>
            </a:r>
            <a:endParaRPr lang="en-US" sz="1600" dirty="0"/>
          </a:p>
        </p:txBody>
      </p:sp>
      <p:sp>
        <p:nvSpPr>
          <p:cNvPr id="14" name="card-Animal husbandry"/>
          <p:cNvSpPr/>
          <p:nvPr/>
        </p:nvSpPr>
        <p:spPr>
          <a:xfrm>
            <a:off x="8458200" y="1463040"/>
            <a:ext cx="3246120" cy="1371600"/>
          </a:xfrm>
          <a:prstGeom prst="roundRect">
            <a:avLst>
              <a:gd name="adj" fmla="val 8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5" name="Shape 11"/>
          <p:cNvSpPr/>
          <p:nvPr/>
        </p:nvSpPr>
        <p:spPr>
          <a:xfrm>
            <a:off x="8686800" y="1664208"/>
            <a:ext cx="548640" cy="548640"/>
          </a:xfrm>
          <a:prstGeom prst="ellipse">
            <a:avLst/>
          </a:prstGeom>
          <a:solidFill>
            <a:schemeClr val="accent1"/>
          </a:solidFill>
          <a:ln w="12700">
            <a:solidFill>
              <a:schemeClr val="accent1"/>
            </a:solidFill>
            <a:prstDash val="solid"/>
          </a:ln>
        </p:spPr>
      </p:sp>
      <p:pic>
        <p:nvPicPr>
          <p:cNvPr id="16" name="Image 1" descr="preencoded.png">    </p:cNvPr>
          <p:cNvPicPr>
            <a:picLocks noChangeAspect="1"/>
          </p:cNvPicPr>
          <p:nvPr/>
        </p:nvPicPr>
        <p:blipFill>
          <a:blip r:embed="rId2"/>
          <a:stretch>
            <a:fillRect/>
          </a:stretch>
        </p:blipFill>
        <p:spPr>
          <a:xfrm>
            <a:off x="8807501" y="1784909"/>
            <a:ext cx="307238" cy="307238"/>
          </a:xfrm>
          <a:prstGeom prst="rect">
            <a:avLst/>
          </a:prstGeom>
        </p:spPr>
      </p:pic>
      <p:sp>
        <p:nvSpPr>
          <p:cNvPr id="17" name="Text 12"/>
          <p:cNvSpPr txBox="1"/>
          <p:nvPr/>
        </p:nvSpPr>
        <p:spPr>
          <a:xfrm>
            <a:off x="9372600" y="1645920"/>
            <a:ext cx="214884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Animal husbandry</a:t>
            </a:r>
            <a:endParaRPr lang="en-US" sz="2000" dirty="0"/>
          </a:p>
        </p:txBody>
      </p:sp>
      <p:sp>
        <p:nvSpPr>
          <p:cNvPr id="18" name="Text 13"/>
          <p:cNvSpPr txBox="1"/>
          <p:nvPr/>
        </p:nvSpPr>
        <p:spPr>
          <a:xfrm>
            <a:off x="8686800" y="2377440"/>
            <a:ext cx="2788920" cy="320040"/>
          </a:xfrm>
          <a:prstGeom prst="rect">
            <a:avLst/>
          </a:prstGeom>
          <a:noFill/>
          <a:ln/>
        </p:spPr>
        <p:txBody>
          <a:bodyPr wrap="square" lIns="0" tIns="0" rIns="0" bIns="0" rtlCol="0" anchor="t"/>
          <a:lstStyle/>
          <a:p>
            <a:pPr indent="0" marL="0">
              <a:buNone/>
            </a:pPr>
            <a:r>
              <a:rPr lang="en-US" sz="1600" dirty="0">
                <a:solidFill>
                  <a:schemeClr val="tx1"/>
                </a:solidFill>
              </a:rPr>
              <a:t>Raising livestock</a:t>
            </a:r>
            <a:endParaRPr lang="en-US" sz="1600" dirty="0"/>
          </a:p>
        </p:txBody>
      </p:sp>
      <p:sp>
        <p:nvSpPr>
          <p:cNvPr id="19" name="card-Forestry"/>
          <p:cNvSpPr/>
          <p:nvPr/>
        </p:nvSpPr>
        <p:spPr>
          <a:xfrm>
            <a:off x="5029200" y="3017520"/>
            <a:ext cx="3246120" cy="1371600"/>
          </a:xfrm>
          <a:prstGeom prst="roundRect">
            <a:avLst>
              <a:gd name="adj" fmla="val 8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Shape 15"/>
          <p:cNvSpPr/>
          <p:nvPr/>
        </p:nvSpPr>
        <p:spPr>
          <a:xfrm>
            <a:off x="5257800" y="3218688"/>
            <a:ext cx="548640" cy="548640"/>
          </a:xfrm>
          <a:prstGeom prst="ellipse">
            <a:avLst/>
          </a:prstGeom>
          <a:solidFill>
            <a:schemeClr val="accent1"/>
          </a:solidFill>
          <a:ln w="12700">
            <a:solidFill>
              <a:schemeClr val="accent1"/>
            </a:solidFill>
            <a:prstDash val="solid"/>
          </a:ln>
        </p:spPr>
      </p:sp>
      <p:pic>
        <p:nvPicPr>
          <p:cNvPr id="21" name="Image 2" descr="preencoded.png">    </p:cNvPr>
          <p:cNvPicPr>
            <a:picLocks noChangeAspect="1"/>
          </p:cNvPicPr>
          <p:nvPr/>
        </p:nvPicPr>
        <p:blipFill>
          <a:blip r:embed="rId3"/>
          <a:stretch>
            <a:fillRect/>
          </a:stretch>
        </p:blipFill>
        <p:spPr>
          <a:xfrm>
            <a:off x="5378501" y="3339389"/>
            <a:ext cx="307238" cy="307238"/>
          </a:xfrm>
          <a:prstGeom prst="rect">
            <a:avLst/>
          </a:prstGeom>
        </p:spPr>
      </p:pic>
      <p:sp>
        <p:nvSpPr>
          <p:cNvPr id="22" name="Text 16"/>
          <p:cNvSpPr txBox="1"/>
          <p:nvPr/>
        </p:nvSpPr>
        <p:spPr>
          <a:xfrm>
            <a:off x="5943600" y="3200400"/>
            <a:ext cx="214884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Forestry</a:t>
            </a:r>
            <a:endParaRPr lang="en-US" sz="2000" dirty="0"/>
          </a:p>
        </p:txBody>
      </p:sp>
      <p:sp>
        <p:nvSpPr>
          <p:cNvPr id="23" name="Text 17"/>
          <p:cNvSpPr txBox="1"/>
          <p:nvPr/>
        </p:nvSpPr>
        <p:spPr>
          <a:xfrm>
            <a:off x="5257800" y="3931920"/>
            <a:ext cx="2788920" cy="320040"/>
          </a:xfrm>
          <a:prstGeom prst="rect">
            <a:avLst/>
          </a:prstGeom>
          <a:noFill/>
          <a:ln/>
        </p:spPr>
        <p:txBody>
          <a:bodyPr wrap="square" lIns="0" tIns="0" rIns="0" bIns="0" rtlCol="0" anchor="t"/>
          <a:lstStyle/>
          <a:p>
            <a:pPr indent="0" marL="0">
              <a:buNone/>
            </a:pPr>
            <a:r>
              <a:rPr lang="en-US" sz="1600" dirty="0">
                <a:solidFill>
                  <a:schemeClr val="tx1"/>
                </a:solidFill>
              </a:rPr>
              <a:t>Growing and managing trees</a:t>
            </a:r>
            <a:endParaRPr lang="en-US" sz="1600" dirty="0"/>
          </a:p>
        </p:txBody>
      </p:sp>
      <p:sp>
        <p:nvSpPr>
          <p:cNvPr id="24" name="card-Horticulture"/>
          <p:cNvSpPr/>
          <p:nvPr/>
        </p:nvSpPr>
        <p:spPr>
          <a:xfrm>
            <a:off x="8458200" y="3017520"/>
            <a:ext cx="3246120" cy="1371600"/>
          </a:xfrm>
          <a:prstGeom prst="roundRect">
            <a:avLst>
              <a:gd name="adj" fmla="val 8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5" name="Shape 19"/>
          <p:cNvSpPr/>
          <p:nvPr/>
        </p:nvSpPr>
        <p:spPr>
          <a:xfrm>
            <a:off x="8686800" y="3218688"/>
            <a:ext cx="548640" cy="548640"/>
          </a:xfrm>
          <a:prstGeom prst="ellipse">
            <a:avLst/>
          </a:prstGeom>
          <a:solidFill>
            <a:schemeClr val="accent1"/>
          </a:solidFill>
          <a:ln w="12700">
            <a:solidFill>
              <a:schemeClr val="accent1"/>
            </a:solidFill>
            <a:prstDash val="solid"/>
          </a:ln>
        </p:spPr>
      </p:sp>
      <p:pic>
        <p:nvPicPr>
          <p:cNvPr id="26" name="Image 3" descr="preencoded.png">    </p:cNvPr>
          <p:cNvPicPr>
            <a:picLocks noChangeAspect="1"/>
          </p:cNvPicPr>
          <p:nvPr/>
        </p:nvPicPr>
        <p:blipFill>
          <a:blip r:embed="rId4"/>
          <a:stretch>
            <a:fillRect/>
          </a:stretch>
        </p:blipFill>
        <p:spPr>
          <a:xfrm>
            <a:off x="8807501" y="3339389"/>
            <a:ext cx="307238" cy="307238"/>
          </a:xfrm>
          <a:prstGeom prst="rect">
            <a:avLst/>
          </a:prstGeom>
        </p:spPr>
      </p:pic>
      <p:sp>
        <p:nvSpPr>
          <p:cNvPr id="27" name="Text 20"/>
          <p:cNvSpPr txBox="1"/>
          <p:nvPr/>
        </p:nvSpPr>
        <p:spPr>
          <a:xfrm>
            <a:off x="9372600" y="3200400"/>
            <a:ext cx="214884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Horticulture</a:t>
            </a:r>
            <a:endParaRPr lang="en-US" sz="2000" dirty="0"/>
          </a:p>
        </p:txBody>
      </p:sp>
      <p:sp>
        <p:nvSpPr>
          <p:cNvPr id="28" name="Text 21"/>
          <p:cNvSpPr txBox="1"/>
          <p:nvPr/>
        </p:nvSpPr>
        <p:spPr>
          <a:xfrm>
            <a:off x="8686800" y="3931920"/>
            <a:ext cx="2788920" cy="320040"/>
          </a:xfrm>
          <a:prstGeom prst="rect">
            <a:avLst/>
          </a:prstGeom>
          <a:noFill/>
          <a:ln/>
        </p:spPr>
        <p:txBody>
          <a:bodyPr wrap="square" lIns="0" tIns="0" rIns="0" bIns="0" rtlCol="0" anchor="t"/>
          <a:lstStyle/>
          <a:p>
            <a:pPr indent="0" marL="0">
              <a:buNone/>
            </a:pPr>
            <a:r>
              <a:rPr lang="en-US" sz="1600" dirty="0">
                <a:solidFill>
                  <a:schemeClr val="tx1"/>
                </a:solidFill>
              </a:rPr>
              <a:t>Fruits and vegetables</a:t>
            </a:r>
            <a:endParaRPr lang="en-US" sz="1600" dirty="0"/>
          </a:p>
        </p:txBody>
      </p:sp>
      <p:sp>
        <p:nvSpPr>
          <p:cNvPr id="29" name="Text 22"/>
          <p:cNvSpPr txBox="1"/>
          <p:nvPr/>
        </p:nvSpPr>
        <p:spPr>
          <a:xfrm>
            <a:off x="548640" y="4617720"/>
            <a:ext cx="3657600" cy="365760"/>
          </a:xfrm>
          <a:prstGeom prst="rect">
            <a:avLst/>
          </a:prstGeom>
          <a:noFill/>
          <a:ln/>
        </p:spPr>
        <p:txBody>
          <a:bodyPr wrap="square" lIns="0" tIns="0" rIns="0" bIns="0" rtlCol="0" anchor="t"/>
          <a:lstStyle/>
          <a:p>
            <a:pPr indent="0" marL="0">
              <a:buNone/>
            </a:pPr>
            <a:r>
              <a:rPr lang="en-US" sz="2100" b="1" dirty="0">
                <a:solidFill>
                  <a:schemeClr val="tx2"/>
                </a:solidFill>
                <a:latin typeface="Cambria" pitchFamily="34" charset="0"/>
                <a:ea typeface="Cambria" pitchFamily="34" charset="-122"/>
                <a:cs typeface="Cambria" pitchFamily="34" charset="-120"/>
              </a:rPr>
              <a:t>Allied activities</a:t>
            </a:r>
            <a:endParaRPr lang="en-US" sz="2100" dirty="0"/>
          </a:p>
        </p:txBody>
      </p:sp>
      <p:sp>
        <p:nvSpPr>
          <p:cNvPr id="30" name="allied0"/>
          <p:cNvSpPr/>
          <p:nvPr/>
        </p:nvSpPr>
        <p:spPr>
          <a:xfrm>
            <a:off x="548640" y="512064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1" name="Shape 24"/>
          <p:cNvSpPr/>
          <p:nvPr/>
        </p:nvSpPr>
        <p:spPr>
          <a:xfrm>
            <a:off x="731520" y="5285232"/>
            <a:ext cx="548640" cy="548640"/>
          </a:xfrm>
          <a:prstGeom prst="ellipse">
            <a:avLst/>
          </a:prstGeom>
          <a:solidFill>
            <a:schemeClr val="accent4"/>
          </a:solidFill>
          <a:ln w="12700">
            <a:solidFill>
              <a:schemeClr val="accent4"/>
            </a:solidFill>
            <a:prstDash val="solid"/>
          </a:ln>
        </p:spPr>
      </p:sp>
      <p:pic>
        <p:nvPicPr>
          <p:cNvPr id="32" name="Image 4" descr="preencoded.png">    </p:cNvPr>
          <p:cNvPicPr>
            <a:picLocks noChangeAspect="1"/>
          </p:cNvPicPr>
          <p:nvPr/>
        </p:nvPicPr>
        <p:blipFill>
          <a:blip r:embed="rId5"/>
          <a:stretch>
            <a:fillRect/>
          </a:stretch>
        </p:blipFill>
        <p:spPr>
          <a:xfrm>
            <a:off x="852221" y="5405933"/>
            <a:ext cx="307238" cy="307238"/>
          </a:xfrm>
          <a:prstGeom prst="rect">
            <a:avLst/>
          </a:prstGeom>
        </p:spPr>
      </p:pic>
      <p:sp>
        <p:nvSpPr>
          <p:cNvPr id="33" name="Text 25"/>
          <p:cNvSpPr txBox="1"/>
          <p:nvPr/>
        </p:nvSpPr>
        <p:spPr>
          <a:xfrm>
            <a:off x="1417320" y="5120640"/>
            <a:ext cx="1737360" cy="868680"/>
          </a:xfrm>
          <a:prstGeom prst="rect">
            <a:avLst/>
          </a:prstGeom>
          <a:noFill/>
          <a:ln/>
        </p:spPr>
        <p:txBody>
          <a:bodyPr wrap="square" lIns="0" tIns="0" rIns="0" bIns="0" rtlCol="0" anchor="ctr"/>
          <a:lstStyle/>
          <a:p>
            <a:pPr indent="0" marL="0">
              <a:buNone/>
            </a:pPr>
            <a:r>
              <a:rPr lang="en-US" sz="1600" b="1" dirty="0">
                <a:solidFill>
                  <a:schemeClr val="tx1"/>
                </a:solidFill>
              </a:rPr>
              <a:t>Pisciculture (fish)</a:t>
            </a:r>
            <a:endParaRPr lang="en-US" sz="1600" dirty="0"/>
          </a:p>
        </p:txBody>
      </p:sp>
      <p:sp>
        <p:nvSpPr>
          <p:cNvPr id="34" name="allied1"/>
          <p:cNvSpPr/>
          <p:nvPr/>
        </p:nvSpPr>
        <p:spPr>
          <a:xfrm>
            <a:off x="3355848" y="512064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5" name="Shape 27"/>
          <p:cNvSpPr/>
          <p:nvPr/>
        </p:nvSpPr>
        <p:spPr>
          <a:xfrm>
            <a:off x="3538728" y="5285232"/>
            <a:ext cx="548640" cy="548640"/>
          </a:xfrm>
          <a:prstGeom prst="ellipse">
            <a:avLst/>
          </a:prstGeom>
          <a:solidFill>
            <a:schemeClr val="accent4"/>
          </a:solidFill>
          <a:ln w="12700">
            <a:solidFill>
              <a:schemeClr val="accent4"/>
            </a:solidFill>
            <a:prstDash val="solid"/>
          </a:ln>
        </p:spPr>
      </p:sp>
      <p:pic>
        <p:nvPicPr>
          <p:cNvPr id="36" name="Image 5" descr="preencoded.png">    </p:cNvPr>
          <p:cNvPicPr>
            <a:picLocks noChangeAspect="1"/>
          </p:cNvPicPr>
          <p:nvPr/>
        </p:nvPicPr>
        <p:blipFill>
          <a:blip r:embed="rId6"/>
          <a:stretch>
            <a:fillRect/>
          </a:stretch>
        </p:blipFill>
        <p:spPr>
          <a:xfrm>
            <a:off x="3659429" y="5405933"/>
            <a:ext cx="307238" cy="307238"/>
          </a:xfrm>
          <a:prstGeom prst="rect">
            <a:avLst/>
          </a:prstGeom>
        </p:spPr>
      </p:pic>
      <p:sp>
        <p:nvSpPr>
          <p:cNvPr id="37" name="Text 28"/>
          <p:cNvSpPr txBox="1"/>
          <p:nvPr/>
        </p:nvSpPr>
        <p:spPr>
          <a:xfrm>
            <a:off x="4224528" y="5120640"/>
            <a:ext cx="1737360" cy="868680"/>
          </a:xfrm>
          <a:prstGeom prst="rect">
            <a:avLst/>
          </a:prstGeom>
          <a:noFill/>
          <a:ln/>
        </p:spPr>
        <p:txBody>
          <a:bodyPr wrap="square" lIns="0" tIns="0" rIns="0" bIns="0" rtlCol="0" anchor="ctr"/>
          <a:lstStyle/>
          <a:p>
            <a:pPr indent="0" marL="0">
              <a:buNone/>
            </a:pPr>
            <a:r>
              <a:rPr lang="en-US" sz="1600" b="1" dirty="0">
                <a:solidFill>
                  <a:schemeClr val="tx1"/>
                </a:solidFill>
              </a:rPr>
              <a:t>Apiculture (bees)</a:t>
            </a:r>
            <a:endParaRPr lang="en-US" sz="1600" dirty="0"/>
          </a:p>
        </p:txBody>
      </p:sp>
      <p:sp>
        <p:nvSpPr>
          <p:cNvPr id="38" name="allied2"/>
          <p:cNvSpPr/>
          <p:nvPr/>
        </p:nvSpPr>
        <p:spPr>
          <a:xfrm>
            <a:off x="6163056" y="512064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9" name="Shape 30"/>
          <p:cNvSpPr/>
          <p:nvPr/>
        </p:nvSpPr>
        <p:spPr>
          <a:xfrm>
            <a:off x="6345936" y="5285232"/>
            <a:ext cx="548640" cy="548640"/>
          </a:xfrm>
          <a:prstGeom prst="ellipse">
            <a:avLst/>
          </a:prstGeom>
          <a:solidFill>
            <a:schemeClr val="accent4"/>
          </a:solidFill>
          <a:ln w="12700">
            <a:solidFill>
              <a:schemeClr val="accent4"/>
            </a:solidFill>
            <a:prstDash val="solid"/>
          </a:ln>
        </p:spPr>
      </p:sp>
      <p:pic>
        <p:nvPicPr>
          <p:cNvPr id="40" name="Image 6" descr="preencoded.png">    </p:cNvPr>
          <p:cNvPicPr>
            <a:picLocks noChangeAspect="1"/>
          </p:cNvPicPr>
          <p:nvPr/>
        </p:nvPicPr>
        <p:blipFill>
          <a:blip r:embed="rId7"/>
          <a:stretch>
            <a:fillRect/>
          </a:stretch>
        </p:blipFill>
        <p:spPr>
          <a:xfrm>
            <a:off x="6466637" y="5405933"/>
            <a:ext cx="307238" cy="307238"/>
          </a:xfrm>
          <a:prstGeom prst="rect">
            <a:avLst/>
          </a:prstGeom>
        </p:spPr>
      </p:pic>
      <p:sp>
        <p:nvSpPr>
          <p:cNvPr id="41" name="Text 31"/>
          <p:cNvSpPr txBox="1"/>
          <p:nvPr/>
        </p:nvSpPr>
        <p:spPr>
          <a:xfrm>
            <a:off x="7031736" y="5120640"/>
            <a:ext cx="1737360" cy="868680"/>
          </a:xfrm>
          <a:prstGeom prst="rect">
            <a:avLst/>
          </a:prstGeom>
          <a:noFill/>
          <a:ln/>
        </p:spPr>
        <p:txBody>
          <a:bodyPr wrap="square" lIns="0" tIns="0" rIns="0" bIns="0" rtlCol="0" anchor="ctr"/>
          <a:lstStyle/>
          <a:p>
            <a:pPr indent="0" marL="0">
              <a:buNone/>
            </a:pPr>
            <a:r>
              <a:rPr lang="en-US" sz="1600" b="1" dirty="0">
                <a:solidFill>
                  <a:schemeClr val="tx1"/>
                </a:solidFill>
              </a:rPr>
              <a:t>Sericulture (silk)</a:t>
            </a:r>
            <a:endParaRPr lang="en-US" sz="1600" dirty="0"/>
          </a:p>
        </p:txBody>
      </p:sp>
      <p:sp>
        <p:nvSpPr>
          <p:cNvPr id="42" name="allied3"/>
          <p:cNvSpPr/>
          <p:nvPr/>
        </p:nvSpPr>
        <p:spPr>
          <a:xfrm>
            <a:off x="8970264" y="5120640"/>
            <a:ext cx="2651760" cy="868680"/>
          </a:xfrm>
          <a:prstGeom prst="roundRect">
            <a:avLst>
              <a:gd name="adj" fmla="val 12632"/>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43" name="Shape 33"/>
          <p:cNvSpPr/>
          <p:nvPr/>
        </p:nvSpPr>
        <p:spPr>
          <a:xfrm>
            <a:off x="9153144" y="5285232"/>
            <a:ext cx="548640" cy="548640"/>
          </a:xfrm>
          <a:prstGeom prst="ellipse">
            <a:avLst/>
          </a:prstGeom>
          <a:solidFill>
            <a:schemeClr val="accent4"/>
          </a:solidFill>
          <a:ln w="12700">
            <a:solidFill>
              <a:schemeClr val="accent4"/>
            </a:solidFill>
            <a:prstDash val="solid"/>
          </a:ln>
        </p:spPr>
      </p:sp>
      <p:pic>
        <p:nvPicPr>
          <p:cNvPr id="44" name="Image 7" descr="preencoded.png">    </p:cNvPr>
          <p:cNvPicPr>
            <a:picLocks noChangeAspect="1"/>
          </p:cNvPicPr>
          <p:nvPr/>
        </p:nvPicPr>
        <p:blipFill>
          <a:blip r:embed="rId8"/>
          <a:stretch>
            <a:fillRect/>
          </a:stretch>
        </p:blipFill>
        <p:spPr>
          <a:xfrm>
            <a:off x="9273845" y="5405933"/>
            <a:ext cx="307238" cy="307238"/>
          </a:xfrm>
          <a:prstGeom prst="rect">
            <a:avLst/>
          </a:prstGeom>
        </p:spPr>
      </p:pic>
      <p:sp>
        <p:nvSpPr>
          <p:cNvPr id="45" name="Text 34"/>
          <p:cNvSpPr txBox="1"/>
          <p:nvPr/>
        </p:nvSpPr>
        <p:spPr>
          <a:xfrm>
            <a:off x="9838944" y="5120640"/>
            <a:ext cx="1737360" cy="868680"/>
          </a:xfrm>
          <a:prstGeom prst="rect">
            <a:avLst/>
          </a:prstGeom>
          <a:noFill/>
          <a:ln/>
        </p:spPr>
        <p:txBody>
          <a:bodyPr wrap="square" lIns="0" tIns="0" rIns="0" bIns="0" rtlCol="0" anchor="ctr"/>
          <a:lstStyle/>
          <a:p>
            <a:pPr indent="0" marL="0">
              <a:buNone/>
            </a:pPr>
            <a:r>
              <a:rPr lang="en-US" sz="1600" b="1" dirty="0">
                <a:solidFill>
                  <a:schemeClr val="tx1"/>
                </a:solidFill>
              </a:rPr>
              <a:t>Fibre: cotton, hemp</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Agriculture in Numbers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INDIA’S AGRICULTURAL LANDSCAPE</a:t>
            </a:r>
            <a:endParaRPr lang="en-US" sz="1100" dirty="0"/>
          </a:p>
        </p:txBody>
      </p:sp>
      <p:sp>
        <p:nvSpPr>
          <p:cNvPr id="5" name="stat0"/>
          <p:cNvSpPr/>
          <p:nvPr/>
        </p:nvSpPr>
        <p:spPr>
          <a:xfrm>
            <a:off x="548640" y="1463040"/>
            <a:ext cx="3566160" cy="3017520"/>
          </a:xfrm>
          <a:prstGeom prst="roundRect">
            <a:avLst>
              <a:gd name="adj" fmla="val 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Text 3"/>
          <p:cNvSpPr txBox="1"/>
          <p:nvPr/>
        </p:nvSpPr>
        <p:spPr>
          <a:xfrm>
            <a:off x="822960" y="1737360"/>
            <a:ext cx="3017520" cy="1188720"/>
          </a:xfrm>
          <a:prstGeom prst="rect">
            <a:avLst/>
          </a:prstGeom>
          <a:noFill/>
          <a:ln/>
        </p:spPr>
        <p:txBody>
          <a:bodyPr wrap="square" lIns="0" tIns="0" rIns="0" bIns="0" rtlCol="0" anchor="ctr"/>
          <a:lstStyle/>
          <a:p>
            <a:pPr indent="0" marL="0">
              <a:buNone/>
            </a:pPr>
            <a:r>
              <a:rPr lang="en-US" sz="6600" b="1" dirty="0">
                <a:solidFill>
                  <a:schemeClr val="accent1"/>
                </a:solidFill>
                <a:latin typeface="Cambria" pitchFamily="34" charset="0"/>
                <a:ea typeface="Cambria" pitchFamily="34" charset="-122"/>
                <a:cs typeface="Cambria" pitchFamily="34" charset="-120"/>
              </a:rPr>
              <a:t>18%+</a:t>
            </a:r>
            <a:endParaRPr lang="en-US" sz="6600" dirty="0"/>
          </a:p>
        </p:txBody>
      </p:sp>
      <p:sp>
        <p:nvSpPr>
          <p:cNvPr id="7" name="Text 4"/>
          <p:cNvSpPr txBox="1"/>
          <p:nvPr/>
        </p:nvSpPr>
        <p:spPr>
          <a:xfrm>
            <a:off x="822960" y="3017520"/>
            <a:ext cx="3017520" cy="1280160"/>
          </a:xfrm>
          <a:prstGeom prst="rect">
            <a:avLst/>
          </a:prstGeom>
          <a:noFill/>
          <a:ln/>
        </p:spPr>
        <p:txBody>
          <a:bodyPr wrap="square" lIns="0" tIns="0" rIns="0" bIns="0" rtlCol="0" anchor="t"/>
          <a:lstStyle/>
          <a:p>
            <a:pPr indent="0" marL="0">
              <a:buNone/>
            </a:pPr>
            <a:r>
              <a:rPr lang="en-US" sz="1800" dirty="0">
                <a:solidFill>
                  <a:schemeClr val="tx1"/>
                </a:solidFill>
              </a:rPr>
              <a:t>of India’s GDP comes from agriculture and allied activities (2022‑23)</a:t>
            </a:r>
            <a:endParaRPr lang="en-US" sz="1800" dirty="0"/>
          </a:p>
        </p:txBody>
      </p:sp>
      <p:sp>
        <p:nvSpPr>
          <p:cNvPr id="8" name="stat1"/>
          <p:cNvSpPr/>
          <p:nvPr/>
        </p:nvSpPr>
        <p:spPr>
          <a:xfrm>
            <a:off x="4315968" y="1463040"/>
            <a:ext cx="3566160" cy="3017520"/>
          </a:xfrm>
          <a:prstGeom prst="roundRect">
            <a:avLst>
              <a:gd name="adj" fmla="val 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9" name="Text 6"/>
          <p:cNvSpPr txBox="1"/>
          <p:nvPr/>
        </p:nvSpPr>
        <p:spPr>
          <a:xfrm>
            <a:off x="4590288" y="1737360"/>
            <a:ext cx="3017520" cy="1188720"/>
          </a:xfrm>
          <a:prstGeom prst="rect">
            <a:avLst/>
          </a:prstGeom>
          <a:noFill/>
          <a:ln/>
        </p:spPr>
        <p:txBody>
          <a:bodyPr wrap="square" lIns="0" tIns="0" rIns="0" bIns="0" rtlCol="0" anchor="ctr"/>
          <a:lstStyle/>
          <a:p>
            <a:pPr indent="0" marL="0">
              <a:buNone/>
            </a:pPr>
            <a:r>
              <a:rPr lang="en-US" sz="6600" b="1" dirty="0">
                <a:solidFill>
                  <a:schemeClr val="accent4"/>
                </a:solidFill>
                <a:latin typeface="Cambria" pitchFamily="34" charset="0"/>
                <a:ea typeface="Cambria" pitchFamily="34" charset="-122"/>
                <a:cs typeface="Cambria" pitchFamily="34" charset="-120"/>
              </a:rPr>
              <a:t>46%</a:t>
            </a:r>
            <a:endParaRPr lang="en-US" sz="6600" dirty="0"/>
          </a:p>
        </p:txBody>
      </p:sp>
      <p:sp>
        <p:nvSpPr>
          <p:cNvPr id="10" name="Text 7"/>
          <p:cNvSpPr txBox="1"/>
          <p:nvPr/>
        </p:nvSpPr>
        <p:spPr>
          <a:xfrm>
            <a:off x="4590288" y="3017520"/>
            <a:ext cx="3017520" cy="1280160"/>
          </a:xfrm>
          <a:prstGeom prst="rect">
            <a:avLst/>
          </a:prstGeom>
          <a:noFill/>
          <a:ln/>
        </p:spPr>
        <p:txBody>
          <a:bodyPr wrap="square" lIns="0" tIns="0" rIns="0" bIns="0" rtlCol="0" anchor="t"/>
          <a:lstStyle/>
          <a:p>
            <a:pPr indent="0" marL="0">
              <a:buNone/>
            </a:pPr>
            <a:r>
              <a:rPr lang="en-US" sz="1800" dirty="0">
                <a:solidFill>
                  <a:schemeClr val="tx1"/>
                </a:solidFill>
              </a:rPr>
              <a:t>of the working population earns its livelihood from them (2022‑23)</a:t>
            </a:r>
            <a:endParaRPr lang="en-US" sz="1800" dirty="0"/>
          </a:p>
        </p:txBody>
      </p:sp>
      <p:sp>
        <p:nvSpPr>
          <p:cNvPr id="11" name="stat2"/>
          <p:cNvSpPr/>
          <p:nvPr/>
        </p:nvSpPr>
        <p:spPr>
          <a:xfrm>
            <a:off x="8083296" y="1463040"/>
            <a:ext cx="3566160" cy="3017520"/>
          </a:xfrm>
          <a:prstGeom prst="roundRect">
            <a:avLst>
              <a:gd name="adj" fmla="val 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Text 9"/>
          <p:cNvSpPr txBox="1"/>
          <p:nvPr/>
        </p:nvSpPr>
        <p:spPr>
          <a:xfrm>
            <a:off x="8357616" y="1737360"/>
            <a:ext cx="3017520" cy="1188720"/>
          </a:xfrm>
          <a:prstGeom prst="rect">
            <a:avLst/>
          </a:prstGeom>
          <a:noFill/>
          <a:ln/>
        </p:spPr>
        <p:txBody>
          <a:bodyPr wrap="square" lIns="0" tIns="0" rIns="0" bIns="0" rtlCol="0" anchor="ctr"/>
          <a:lstStyle/>
          <a:p>
            <a:pPr indent="0" marL="0">
              <a:buNone/>
            </a:pPr>
            <a:r>
              <a:rPr lang="en-US" sz="6600" b="1" dirty="0">
                <a:solidFill>
                  <a:schemeClr val="accent3"/>
                </a:solidFill>
                <a:latin typeface="Cambria" pitchFamily="34" charset="0"/>
                <a:ea typeface="Cambria" pitchFamily="34" charset="-122"/>
                <a:cs typeface="Cambria" pitchFamily="34" charset="-120"/>
              </a:rPr>
              <a:t>75%+</a:t>
            </a:r>
            <a:endParaRPr lang="en-US" sz="6600" dirty="0"/>
          </a:p>
        </p:txBody>
      </p:sp>
      <p:sp>
        <p:nvSpPr>
          <p:cNvPr id="13" name="Text 10"/>
          <p:cNvSpPr txBox="1"/>
          <p:nvPr/>
        </p:nvSpPr>
        <p:spPr>
          <a:xfrm>
            <a:off x="8357616" y="3017520"/>
            <a:ext cx="3017520" cy="1280160"/>
          </a:xfrm>
          <a:prstGeom prst="rect">
            <a:avLst/>
          </a:prstGeom>
          <a:noFill/>
          <a:ln/>
        </p:spPr>
        <p:txBody>
          <a:bodyPr wrap="square" lIns="0" tIns="0" rIns="0" bIns="0" rtlCol="0" anchor="t"/>
          <a:lstStyle/>
          <a:p>
            <a:pPr indent="0" marL="0">
              <a:buNone/>
            </a:pPr>
            <a:r>
              <a:rPr lang="en-US" sz="1800" dirty="0">
                <a:solidFill>
                  <a:schemeClr val="tx1"/>
                </a:solidFill>
              </a:rPr>
              <a:t>of rural agricultural workers are women (2025)</a:t>
            </a:r>
            <a:endParaRPr lang="en-US" sz="1800" dirty="0"/>
          </a:p>
        </p:txBody>
      </p:sp>
      <p:sp>
        <p:nvSpPr>
          <p:cNvPr id="14" name="think"/>
          <p:cNvSpPr/>
          <p:nvPr/>
        </p:nvSpPr>
        <p:spPr>
          <a:xfrm>
            <a:off x="548640" y="4754880"/>
            <a:ext cx="11091672" cy="1371600"/>
          </a:xfrm>
          <a:prstGeom prst="roundRect">
            <a:avLst>
              <a:gd name="adj" fmla="val 80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5" name="Shape 12"/>
          <p:cNvSpPr/>
          <p:nvPr/>
        </p:nvSpPr>
        <p:spPr>
          <a:xfrm>
            <a:off x="822960" y="5166360"/>
            <a:ext cx="594360" cy="594360"/>
          </a:xfrm>
          <a:prstGeom prst="ellipse">
            <a:avLst/>
          </a:prstGeom>
          <a:solidFill>
            <a:schemeClr val="accent2"/>
          </a:solidFill>
          <a:ln w="12700">
            <a:solidFill>
              <a:schemeClr val="accent2"/>
            </a:solidFill>
            <a:prstDash val="solid"/>
          </a:ln>
        </p:spPr>
      </p:sp>
      <p:pic>
        <p:nvPicPr>
          <p:cNvPr id="16" name="Image 0" descr="preencoded.png">    </p:cNvPr>
          <p:cNvPicPr>
            <a:picLocks noChangeAspect="1"/>
          </p:cNvPicPr>
          <p:nvPr/>
        </p:nvPicPr>
        <p:blipFill>
          <a:blip r:embed="rId1"/>
          <a:stretch>
            <a:fillRect/>
          </a:stretch>
        </p:blipFill>
        <p:spPr>
          <a:xfrm>
            <a:off x="953719" y="5297119"/>
            <a:ext cx="332842" cy="332842"/>
          </a:xfrm>
          <a:prstGeom prst="rect">
            <a:avLst/>
          </a:prstGeom>
        </p:spPr>
      </p:pic>
      <p:sp>
        <p:nvSpPr>
          <p:cNvPr id="17" name="Text 13"/>
          <p:cNvSpPr txBox="1"/>
          <p:nvPr/>
        </p:nvSpPr>
        <p:spPr>
          <a:xfrm>
            <a:off x="1645920" y="4892040"/>
            <a:ext cx="9692640" cy="1005840"/>
          </a:xfrm>
          <a:prstGeom prst="rect">
            <a:avLst/>
          </a:prstGeom>
          <a:noFill/>
          <a:ln/>
        </p:spPr>
        <p:txBody>
          <a:bodyPr wrap="square" lIns="0" tIns="0" rIns="0" bIns="0" rtlCol="0" anchor="ctr"/>
          <a:lstStyle/>
          <a:p>
            <a:pPr indent="0" marL="0">
              <a:buNone/>
            </a:pPr>
            <a:r>
              <a:rPr lang="en-US" sz="1800" b="1" dirty="0">
                <a:solidFill>
                  <a:schemeClr val="accent2"/>
                </a:solidFill>
              </a:rPr>
              <a:t>Think about it: </a:t>
            </a:r>
            <a:pPr indent="0" marL="0">
              <a:buNone/>
            </a:pPr>
            <a:r>
              <a:rPr lang="en-US" sz="1800" dirty="0">
                <a:solidFill>
                  <a:schemeClr val="bg1"/>
                </a:solidFill>
              </a:rPr>
              <a:t>When you hear the word “farmer”, who do you picture? Women perform most farming operations, from sowing to harvesting and threshing (removing grain from the straw or husk).</a:t>
            </a:r>
            <a:endParaRPr lang="en-US" sz="18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Echoes from the Past</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ECHOES FROM THE PAST</a:t>
            </a:r>
            <a:endParaRPr lang="en-US" sz="1100" dirty="0"/>
          </a:p>
        </p:txBody>
      </p:sp>
      <p:sp>
        <p:nvSpPr>
          <p:cNvPr id="5" name="Shape 2"/>
          <p:cNvSpPr/>
          <p:nvPr/>
        </p:nvSpPr>
        <p:spPr>
          <a:xfrm>
            <a:off x="822960" y="1874520"/>
            <a:ext cx="10515600" cy="54864"/>
          </a:xfrm>
          <a:prstGeom prst="rect">
            <a:avLst/>
          </a:prstGeom>
          <a:solidFill>
            <a:schemeClr val="accent5"/>
          </a:solidFill>
          <a:ln w="12700">
            <a:solidFill>
              <a:schemeClr val="accent5"/>
            </a:solidFill>
            <a:prstDash val="solid"/>
          </a:ln>
        </p:spPr>
      </p:sp>
      <p:sp>
        <p:nvSpPr>
          <p:cNvPr id="6" name="Shape 3"/>
          <p:cNvSpPr/>
          <p:nvPr/>
        </p:nvSpPr>
        <p:spPr>
          <a:xfrm>
            <a:off x="1463040" y="1719072"/>
            <a:ext cx="365760" cy="365760"/>
          </a:xfrm>
          <a:prstGeom prst="ellipse">
            <a:avLst/>
          </a:prstGeom>
          <a:solidFill>
            <a:schemeClr val="accent3"/>
          </a:solidFill>
          <a:ln w="25400">
            <a:solidFill>
              <a:srgbClr val="FFFFFF"/>
            </a:solidFill>
            <a:prstDash val="solid"/>
          </a:ln>
        </p:spPr>
      </p:sp>
      <p:sp>
        <p:nvSpPr>
          <p:cNvPr id="7" name="tl0"/>
          <p:cNvSpPr/>
          <p:nvPr/>
        </p:nvSpPr>
        <p:spPr>
          <a:xfrm>
            <a:off x="548640" y="2331720"/>
            <a:ext cx="2103120" cy="320040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8" name="Text 5"/>
          <p:cNvSpPr txBox="1"/>
          <p:nvPr/>
        </p:nvSpPr>
        <p:spPr>
          <a:xfrm>
            <a:off x="685800" y="2468880"/>
            <a:ext cx="1828800" cy="731520"/>
          </a:xfrm>
          <a:prstGeom prst="rect">
            <a:avLst/>
          </a:prstGeom>
          <a:noFill/>
          <a:ln/>
        </p:spPr>
        <p:txBody>
          <a:bodyPr wrap="square" lIns="0" tIns="0" rIns="0" bIns="0" rtlCol="0" anchor="t"/>
          <a:lstStyle/>
          <a:p>
            <a:pPr indent="0" marL="0">
              <a:buNone/>
            </a:pPr>
            <a:r>
              <a:rPr lang="en-US" sz="2100" b="1" dirty="0">
                <a:solidFill>
                  <a:schemeClr val="accent3"/>
                </a:solidFill>
                <a:latin typeface="Cambria" pitchFamily="34" charset="0"/>
                <a:ea typeface="Cambria" pitchFamily="34" charset="-122"/>
                <a:cs typeface="Cambria" pitchFamily="34" charset="-120"/>
              </a:rPr>
              <a:t>7th–8th mill. BCE</a:t>
            </a:r>
            <a:endParaRPr lang="en-US" sz="2100" dirty="0"/>
          </a:p>
        </p:txBody>
      </p:sp>
      <p:sp>
        <p:nvSpPr>
          <p:cNvPr id="9" name="Text 6"/>
          <p:cNvSpPr txBox="1"/>
          <p:nvPr/>
        </p:nvSpPr>
        <p:spPr>
          <a:xfrm>
            <a:off x="685800" y="3383280"/>
            <a:ext cx="1828800" cy="2103120"/>
          </a:xfrm>
          <a:prstGeom prst="rect">
            <a:avLst/>
          </a:prstGeom>
          <a:noFill/>
          <a:ln/>
        </p:spPr>
        <p:txBody>
          <a:bodyPr wrap="square" lIns="0" tIns="0" rIns="0" bIns="0" rtlCol="0" anchor="t"/>
          <a:lstStyle/>
          <a:p>
            <a:pPr indent="0" marL="0">
              <a:buNone/>
            </a:pPr>
            <a:r>
              <a:rPr lang="en-US" sz="1600" dirty="0">
                <a:solidFill>
                  <a:schemeClr val="tx1"/>
                </a:solidFill>
              </a:rPr>
              <a:t>Rice grains found in the Ganga Plain; systematic farming may have taken more millennia</a:t>
            </a:r>
            <a:endParaRPr lang="en-US" sz="1600" dirty="0"/>
          </a:p>
        </p:txBody>
      </p:sp>
      <p:sp>
        <p:nvSpPr>
          <p:cNvPr id="10" name="Shape 7"/>
          <p:cNvSpPr/>
          <p:nvPr/>
        </p:nvSpPr>
        <p:spPr>
          <a:xfrm>
            <a:off x="3703320" y="1719072"/>
            <a:ext cx="365760" cy="365760"/>
          </a:xfrm>
          <a:prstGeom prst="ellipse">
            <a:avLst/>
          </a:prstGeom>
          <a:solidFill>
            <a:schemeClr val="accent3"/>
          </a:solidFill>
          <a:ln w="25400">
            <a:solidFill>
              <a:srgbClr val="FFFFFF"/>
            </a:solidFill>
            <a:prstDash val="solid"/>
          </a:ln>
        </p:spPr>
      </p:sp>
      <p:sp>
        <p:nvSpPr>
          <p:cNvPr id="11" name="tl1"/>
          <p:cNvSpPr/>
          <p:nvPr/>
        </p:nvSpPr>
        <p:spPr>
          <a:xfrm>
            <a:off x="2788920" y="2331720"/>
            <a:ext cx="2103120" cy="320040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Text 9"/>
          <p:cNvSpPr txBox="1"/>
          <p:nvPr/>
        </p:nvSpPr>
        <p:spPr>
          <a:xfrm>
            <a:off x="2926080" y="2468880"/>
            <a:ext cx="1828800" cy="731520"/>
          </a:xfrm>
          <a:prstGeom prst="rect">
            <a:avLst/>
          </a:prstGeom>
          <a:noFill/>
          <a:ln/>
        </p:spPr>
        <p:txBody>
          <a:bodyPr wrap="square" lIns="0" tIns="0" rIns="0" bIns="0" rtlCol="0" anchor="t"/>
          <a:lstStyle/>
          <a:p>
            <a:pPr indent="0" marL="0">
              <a:buNone/>
            </a:pPr>
            <a:r>
              <a:rPr lang="en-US" sz="2100" b="1" dirty="0">
                <a:solidFill>
                  <a:schemeClr val="accent3"/>
                </a:solidFill>
                <a:latin typeface="Cambria" pitchFamily="34" charset="0"/>
                <a:ea typeface="Cambria" pitchFamily="34" charset="-122"/>
                <a:cs typeface="Cambria" pitchFamily="34" charset="-120"/>
              </a:rPr>
              <a:t>7th mill. BCE</a:t>
            </a:r>
            <a:endParaRPr lang="en-US" sz="2100" dirty="0"/>
          </a:p>
        </p:txBody>
      </p:sp>
      <p:sp>
        <p:nvSpPr>
          <p:cNvPr id="13" name="Text 10"/>
          <p:cNvSpPr txBox="1"/>
          <p:nvPr/>
        </p:nvSpPr>
        <p:spPr>
          <a:xfrm>
            <a:off x="2926080" y="3383280"/>
            <a:ext cx="1828800" cy="2103120"/>
          </a:xfrm>
          <a:prstGeom prst="rect">
            <a:avLst/>
          </a:prstGeom>
          <a:noFill/>
          <a:ln/>
        </p:spPr>
        <p:txBody>
          <a:bodyPr wrap="square" lIns="0" tIns="0" rIns="0" bIns="0" rtlCol="0" anchor="t"/>
          <a:lstStyle/>
          <a:p>
            <a:pPr indent="0" marL="0">
              <a:buNone/>
            </a:pPr>
            <a:r>
              <a:rPr lang="en-US" sz="1600" dirty="0">
                <a:solidFill>
                  <a:schemeClr val="tx1"/>
                </a:solidFill>
              </a:rPr>
              <a:t>Mehrgarh (Baluchistan): cultivation of barley and millets</a:t>
            </a:r>
            <a:endParaRPr lang="en-US" sz="1600" dirty="0"/>
          </a:p>
        </p:txBody>
      </p:sp>
      <p:sp>
        <p:nvSpPr>
          <p:cNvPr id="14" name="Shape 11"/>
          <p:cNvSpPr/>
          <p:nvPr/>
        </p:nvSpPr>
        <p:spPr>
          <a:xfrm>
            <a:off x="5943600" y="1719072"/>
            <a:ext cx="365760" cy="365760"/>
          </a:xfrm>
          <a:prstGeom prst="ellipse">
            <a:avLst/>
          </a:prstGeom>
          <a:solidFill>
            <a:schemeClr val="accent3"/>
          </a:solidFill>
          <a:ln w="25400">
            <a:solidFill>
              <a:srgbClr val="FFFFFF"/>
            </a:solidFill>
            <a:prstDash val="solid"/>
          </a:ln>
        </p:spPr>
      </p:sp>
      <p:sp>
        <p:nvSpPr>
          <p:cNvPr id="15" name="tl2"/>
          <p:cNvSpPr/>
          <p:nvPr/>
        </p:nvSpPr>
        <p:spPr>
          <a:xfrm>
            <a:off x="5029200" y="2331720"/>
            <a:ext cx="2103120" cy="320040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Text 13"/>
          <p:cNvSpPr txBox="1"/>
          <p:nvPr/>
        </p:nvSpPr>
        <p:spPr>
          <a:xfrm>
            <a:off x="5166360" y="2468880"/>
            <a:ext cx="1828800" cy="731520"/>
          </a:xfrm>
          <a:prstGeom prst="rect">
            <a:avLst/>
          </a:prstGeom>
          <a:noFill/>
          <a:ln/>
        </p:spPr>
        <p:txBody>
          <a:bodyPr wrap="square" lIns="0" tIns="0" rIns="0" bIns="0" rtlCol="0" anchor="t"/>
          <a:lstStyle/>
          <a:p>
            <a:pPr indent="0" marL="0">
              <a:buNone/>
            </a:pPr>
            <a:r>
              <a:rPr lang="en-US" sz="2100" b="1" dirty="0">
                <a:solidFill>
                  <a:schemeClr val="accent3"/>
                </a:solidFill>
                <a:latin typeface="Cambria" pitchFamily="34" charset="0"/>
                <a:ea typeface="Cambria" pitchFamily="34" charset="-122"/>
                <a:cs typeface="Cambria" pitchFamily="34" charset="-120"/>
              </a:rPr>
              <a:t>c. 3500 BCE</a:t>
            </a:r>
            <a:endParaRPr lang="en-US" sz="2100" dirty="0"/>
          </a:p>
        </p:txBody>
      </p:sp>
      <p:sp>
        <p:nvSpPr>
          <p:cNvPr id="17" name="Text 14"/>
          <p:cNvSpPr txBox="1"/>
          <p:nvPr/>
        </p:nvSpPr>
        <p:spPr>
          <a:xfrm>
            <a:off x="5166360" y="3383280"/>
            <a:ext cx="1828800" cy="2103120"/>
          </a:xfrm>
          <a:prstGeom prst="rect">
            <a:avLst/>
          </a:prstGeom>
          <a:noFill/>
          <a:ln/>
        </p:spPr>
        <p:txBody>
          <a:bodyPr wrap="square" lIns="0" tIns="0" rIns="0" bIns="0" rtlCol="0" anchor="t"/>
          <a:lstStyle/>
          <a:p>
            <a:pPr indent="0" marL="0">
              <a:buNone/>
            </a:pPr>
            <a:r>
              <a:rPr lang="en-US" sz="1600" dirty="0">
                <a:solidFill>
                  <a:schemeClr val="tx1"/>
                </a:solidFill>
              </a:rPr>
              <a:t>Cattle, sheep, goats, pigs, fowl and others domesticated (pre-urban Sindhu-Sarasvatī)</a:t>
            </a:r>
            <a:endParaRPr lang="en-US" sz="1600" dirty="0"/>
          </a:p>
        </p:txBody>
      </p:sp>
      <p:sp>
        <p:nvSpPr>
          <p:cNvPr id="18" name="Shape 15"/>
          <p:cNvSpPr/>
          <p:nvPr/>
        </p:nvSpPr>
        <p:spPr>
          <a:xfrm>
            <a:off x="8183880" y="1719072"/>
            <a:ext cx="365760" cy="365760"/>
          </a:xfrm>
          <a:prstGeom prst="ellipse">
            <a:avLst/>
          </a:prstGeom>
          <a:solidFill>
            <a:schemeClr val="accent3"/>
          </a:solidFill>
          <a:ln w="25400">
            <a:solidFill>
              <a:srgbClr val="FFFFFF"/>
            </a:solidFill>
            <a:prstDash val="solid"/>
          </a:ln>
        </p:spPr>
      </p:sp>
      <p:sp>
        <p:nvSpPr>
          <p:cNvPr id="19" name="tl3"/>
          <p:cNvSpPr/>
          <p:nvPr/>
        </p:nvSpPr>
        <p:spPr>
          <a:xfrm>
            <a:off x="7269480" y="2331720"/>
            <a:ext cx="2103120" cy="320040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Text 17"/>
          <p:cNvSpPr txBox="1"/>
          <p:nvPr/>
        </p:nvSpPr>
        <p:spPr>
          <a:xfrm>
            <a:off x="7406640" y="2468880"/>
            <a:ext cx="1828800" cy="731520"/>
          </a:xfrm>
          <a:prstGeom prst="rect">
            <a:avLst/>
          </a:prstGeom>
          <a:noFill/>
          <a:ln/>
        </p:spPr>
        <p:txBody>
          <a:bodyPr wrap="square" lIns="0" tIns="0" rIns="0" bIns="0" rtlCol="0" anchor="t"/>
          <a:lstStyle/>
          <a:p>
            <a:pPr indent="0" marL="0">
              <a:buNone/>
            </a:pPr>
            <a:r>
              <a:rPr lang="en-US" sz="2100" b="1" dirty="0">
                <a:solidFill>
                  <a:schemeClr val="accent3"/>
                </a:solidFill>
                <a:latin typeface="Cambria" pitchFamily="34" charset="0"/>
                <a:ea typeface="Cambria" pitchFamily="34" charset="-122"/>
                <a:cs typeface="Cambria" pitchFamily="34" charset="-120"/>
              </a:rPr>
              <a:t>3rd mill. BCE</a:t>
            </a:r>
            <a:endParaRPr lang="en-US" sz="2100" dirty="0"/>
          </a:p>
        </p:txBody>
      </p:sp>
      <p:sp>
        <p:nvSpPr>
          <p:cNvPr id="21" name="Text 18"/>
          <p:cNvSpPr txBox="1"/>
          <p:nvPr/>
        </p:nvSpPr>
        <p:spPr>
          <a:xfrm>
            <a:off x="7406640" y="3383280"/>
            <a:ext cx="1828800" cy="2103120"/>
          </a:xfrm>
          <a:prstGeom prst="rect">
            <a:avLst/>
          </a:prstGeom>
          <a:noFill/>
          <a:ln/>
        </p:spPr>
        <p:txBody>
          <a:bodyPr wrap="square" lIns="0" tIns="0" rIns="0" bIns="0" rtlCol="0" anchor="t"/>
          <a:lstStyle/>
          <a:p>
            <a:pPr indent="0" marL="0">
              <a:buNone/>
            </a:pPr>
            <a:r>
              <a:rPr lang="en-US" sz="1600" dirty="0">
                <a:solidFill>
                  <a:schemeClr val="tx1"/>
                </a:solidFill>
              </a:rPr>
              <a:t>Harappans: barley and wheat as staples; rice in some regions; millets, vegetables</a:t>
            </a:r>
            <a:endParaRPr lang="en-US" sz="1600" dirty="0"/>
          </a:p>
        </p:txBody>
      </p:sp>
      <p:sp>
        <p:nvSpPr>
          <p:cNvPr id="22" name="Shape 19"/>
          <p:cNvSpPr/>
          <p:nvPr/>
        </p:nvSpPr>
        <p:spPr>
          <a:xfrm>
            <a:off x="10424160" y="1719072"/>
            <a:ext cx="365760" cy="365760"/>
          </a:xfrm>
          <a:prstGeom prst="ellipse">
            <a:avLst/>
          </a:prstGeom>
          <a:solidFill>
            <a:schemeClr val="accent3"/>
          </a:solidFill>
          <a:ln w="25400">
            <a:solidFill>
              <a:srgbClr val="FFFFFF"/>
            </a:solidFill>
            <a:prstDash val="solid"/>
          </a:ln>
        </p:spPr>
      </p:sp>
      <p:sp>
        <p:nvSpPr>
          <p:cNvPr id="23" name="tl4"/>
          <p:cNvSpPr/>
          <p:nvPr/>
        </p:nvSpPr>
        <p:spPr>
          <a:xfrm>
            <a:off x="9509760" y="2331720"/>
            <a:ext cx="2103120" cy="320040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Text 21"/>
          <p:cNvSpPr txBox="1"/>
          <p:nvPr/>
        </p:nvSpPr>
        <p:spPr>
          <a:xfrm>
            <a:off x="9646920" y="2468880"/>
            <a:ext cx="1828800" cy="731520"/>
          </a:xfrm>
          <a:prstGeom prst="rect">
            <a:avLst/>
          </a:prstGeom>
          <a:noFill/>
          <a:ln/>
        </p:spPr>
        <p:txBody>
          <a:bodyPr wrap="square" lIns="0" tIns="0" rIns="0" bIns="0" rtlCol="0" anchor="t"/>
          <a:lstStyle/>
          <a:p>
            <a:pPr indent="0" marL="0">
              <a:buNone/>
            </a:pPr>
            <a:r>
              <a:rPr lang="en-US" sz="2100" b="1" dirty="0">
                <a:solidFill>
                  <a:schemeClr val="accent3"/>
                </a:solidFill>
                <a:latin typeface="Cambria" pitchFamily="34" charset="0"/>
                <a:ea typeface="Cambria" pitchFamily="34" charset="-122"/>
                <a:cs typeface="Cambria" pitchFamily="34" charset="-120"/>
              </a:rPr>
              <a:t>c. 2800 BCE</a:t>
            </a:r>
            <a:endParaRPr lang="en-US" sz="2100" dirty="0"/>
          </a:p>
        </p:txBody>
      </p:sp>
      <p:sp>
        <p:nvSpPr>
          <p:cNvPr id="25" name="Text 22"/>
          <p:cNvSpPr txBox="1"/>
          <p:nvPr/>
        </p:nvSpPr>
        <p:spPr>
          <a:xfrm>
            <a:off x="9646920" y="3383280"/>
            <a:ext cx="1828800" cy="2103120"/>
          </a:xfrm>
          <a:prstGeom prst="rect">
            <a:avLst/>
          </a:prstGeom>
          <a:noFill/>
          <a:ln/>
        </p:spPr>
        <p:txBody>
          <a:bodyPr wrap="square" lIns="0" tIns="0" rIns="0" bIns="0" rtlCol="0" anchor="t"/>
          <a:lstStyle/>
          <a:p>
            <a:pPr indent="0" marL="0">
              <a:buNone/>
            </a:pPr>
            <a:r>
              <a:rPr lang="en-US" sz="1600" dirty="0">
                <a:solidFill>
                  <a:schemeClr val="tx1"/>
                </a:solidFill>
              </a:rPr>
              <a:t>Kalibangan: perpendicular furrows show intercropping</a:t>
            </a:r>
            <a:endParaRPr lang="en-US" sz="1600" dirty="0"/>
          </a:p>
        </p:txBody>
      </p:sp>
      <p:sp>
        <p:nvSpPr>
          <p:cNvPr id="26" name="Text 23"/>
          <p:cNvSpPr txBox="1"/>
          <p:nvPr/>
        </p:nvSpPr>
        <p:spPr>
          <a:xfrm>
            <a:off x="548640" y="5760720"/>
            <a:ext cx="11064240" cy="457200"/>
          </a:xfrm>
          <a:prstGeom prst="rect">
            <a:avLst/>
          </a:prstGeom>
          <a:noFill/>
          <a:ln/>
        </p:spPr>
        <p:txBody>
          <a:bodyPr wrap="square" lIns="0" tIns="0" rIns="0" bIns="0" rtlCol="0" anchor="t"/>
          <a:lstStyle/>
          <a:p>
            <a:pPr indent="0" marL="0">
              <a:buNone/>
            </a:pPr>
            <a:r>
              <a:rPr lang="en-US" sz="1800" i="1" dirty="0">
                <a:solidFill>
                  <a:schemeClr val="tx2"/>
                </a:solidFill>
              </a:rPr>
              <a:t>Archaeology and ancient texts help us read the story of farming long before written records.</a:t>
            </a:r>
            <a:endParaRPr lang="en-US" sz="18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Growing Variety: Crops and Animals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ECHOES FROM THE PAST</a:t>
            </a:r>
            <a:endParaRPr lang="en-US" sz="1100" dirty="0"/>
          </a:p>
        </p:txBody>
      </p:sp>
      <p:sp>
        <p:nvSpPr>
          <p:cNvPr id="5" name="card-Oilseeds"/>
          <p:cNvSpPr/>
          <p:nvPr/>
        </p:nvSpPr>
        <p:spPr>
          <a:xfrm>
            <a:off x="548640"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Oilseeds</a:t>
            </a:r>
            <a:endParaRPr lang="en-US" sz="2000" dirty="0"/>
          </a:p>
        </p:txBody>
      </p:sp>
      <p:sp>
        <p:nvSpPr>
          <p:cNvPr id="9" name="Text 5"/>
          <p:cNvSpPr txBox="1"/>
          <p:nvPr/>
        </p:nvSpPr>
        <p:spPr>
          <a:xfrm>
            <a:off x="777240" y="2377440"/>
            <a:ext cx="3108960" cy="1051560"/>
          </a:xfrm>
          <a:prstGeom prst="rect">
            <a:avLst/>
          </a:prstGeom>
          <a:noFill/>
          <a:ln/>
        </p:spPr>
        <p:txBody>
          <a:bodyPr wrap="square" lIns="0" tIns="0" rIns="0" bIns="0" rtlCol="0" anchor="t"/>
          <a:lstStyle/>
          <a:p>
            <a:pPr indent="0" marL="0">
              <a:buNone/>
            </a:pPr>
            <a:r>
              <a:rPr lang="en-US" sz="1700" dirty="0">
                <a:solidFill>
                  <a:schemeClr val="tx1"/>
                </a:solidFill>
              </a:rPr>
              <a:t>Sesame, safflower, linseed, mustard, castor</a:t>
            </a:r>
            <a:endParaRPr lang="en-US" sz="1700" dirty="0"/>
          </a:p>
        </p:txBody>
      </p:sp>
      <p:sp>
        <p:nvSpPr>
          <p:cNvPr id="10" name="card-Legumes"/>
          <p:cNvSpPr/>
          <p:nvPr/>
        </p:nvSpPr>
        <p:spPr>
          <a:xfrm>
            <a:off x="4297680"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4526280" y="1664208"/>
            <a:ext cx="548640" cy="548640"/>
          </a:xfrm>
          <a:prstGeom prst="ellipse">
            <a:avLst/>
          </a:prstGeom>
          <a:solidFill>
            <a:schemeClr val="accent1"/>
          </a:solidFill>
          <a:ln w="12700">
            <a:solidFill>
              <a:schemeClr val="accent1"/>
            </a:solidFill>
            <a:prstDash val="solid"/>
          </a:ln>
        </p:spPr>
      </p:sp>
      <p:pic>
        <p:nvPicPr>
          <p:cNvPr id="12" name="Image 1" descr="preencoded.png">    </p:cNvPr>
          <p:cNvPicPr>
            <a:picLocks noChangeAspect="1"/>
          </p:cNvPicPr>
          <p:nvPr/>
        </p:nvPicPr>
        <p:blipFill>
          <a:blip r:embed="rId2"/>
          <a:stretch>
            <a:fillRect/>
          </a:stretch>
        </p:blipFill>
        <p:spPr>
          <a:xfrm>
            <a:off x="4646981" y="1784909"/>
            <a:ext cx="307238" cy="307238"/>
          </a:xfrm>
          <a:prstGeom prst="rect">
            <a:avLst/>
          </a:prstGeom>
        </p:spPr>
      </p:pic>
      <p:sp>
        <p:nvSpPr>
          <p:cNvPr id="13" name="Text 8"/>
          <p:cNvSpPr txBox="1"/>
          <p:nvPr/>
        </p:nvSpPr>
        <p:spPr>
          <a:xfrm>
            <a:off x="5212080"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Legumes</a:t>
            </a:r>
            <a:endParaRPr lang="en-US" sz="2000" dirty="0"/>
          </a:p>
        </p:txBody>
      </p:sp>
      <p:sp>
        <p:nvSpPr>
          <p:cNvPr id="14" name="Text 9"/>
          <p:cNvSpPr txBox="1"/>
          <p:nvPr/>
        </p:nvSpPr>
        <p:spPr>
          <a:xfrm>
            <a:off x="4526280" y="2377440"/>
            <a:ext cx="3108960" cy="1051560"/>
          </a:xfrm>
          <a:prstGeom prst="rect">
            <a:avLst/>
          </a:prstGeom>
          <a:noFill/>
          <a:ln/>
        </p:spPr>
        <p:txBody>
          <a:bodyPr wrap="square" lIns="0" tIns="0" rIns="0" bIns="0" rtlCol="0" anchor="t"/>
          <a:lstStyle/>
          <a:p>
            <a:pPr indent="0" marL="0">
              <a:buNone/>
            </a:pPr>
            <a:r>
              <a:rPr lang="en-US" sz="1700" dirty="0">
                <a:solidFill>
                  <a:schemeClr val="tx1"/>
                </a:solidFill>
              </a:rPr>
              <a:t>Green gram, black gram, fenugreek</a:t>
            </a:r>
            <a:endParaRPr lang="en-US" sz="1700" dirty="0"/>
          </a:p>
        </p:txBody>
      </p:sp>
      <p:sp>
        <p:nvSpPr>
          <p:cNvPr id="15" name="card-Fibre crops"/>
          <p:cNvSpPr/>
          <p:nvPr/>
        </p:nvSpPr>
        <p:spPr>
          <a:xfrm>
            <a:off x="548640"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777240" y="3950208"/>
            <a:ext cx="548640" cy="548640"/>
          </a:xfrm>
          <a:prstGeom prst="ellipse">
            <a:avLst/>
          </a:prstGeom>
          <a:solidFill>
            <a:schemeClr val="accent1"/>
          </a:solidFill>
          <a:ln w="12700">
            <a:solidFill>
              <a:schemeClr val="accent1"/>
            </a:solidFill>
            <a:prstDash val="solid"/>
          </a:ln>
        </p:spPr>
      </p:sp>
      <p:pic>
        <p:nvPicPr>
          <p:cNvPr id="17" name="Image 2" descr="preencoded.png">    </p:cNvPr>
          <p:cNvPicPr>
            <a:picLocks noChangeAspect="1"/>
          </p:cNvPicPr>
          <p:nvPr/>
        </p:nvPicPr>
        <p:blipFill>
          <a:blip r:embed="rId3"/>
          <a:stretch>
            <a:fillRect/>
          </a:stretch>
        </p:blipFill>
        <p:spPr>
          <a:xfrm>
            <a:off x="897941" y="4070909"/>
            <a:ext cx="307238" cy="307238"/>
          </a:xfrm>
          <a:prstGeom prst="rect">
            <a:avLst/>
          </a:prstGeom>
        </p:spPr>
      </p:pic>
      <p:sp>
        <p:nvSpPr>
          <p:cNvPr id="18" name="Text 12"/>
          <p:cNvSpPr txBox="1"/>
          <p:nvPr/>
        </p:nvSpPr>
        <p:spPr>
          <a:xfrm>
            <a:off x="1463040" y="3931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Fibre crops</a:t>
            </a:r>
            <a:endParaRPr lang="en-US" sz="2000" dirty="0"/>
          </a:p>
        </p:txBody>
      </p:sp>
      <p:sp>
        <p:nvSpPr>
          <p:cNvPr id="19" name="Text 13"/>
          <p:cNvSpPr txBox="1"/>
          <p:nvPr/>
        </p:nvSpPr>
        <p:spPr>
          <a:xfrm>
            <a:off x="777240" y="4663440"/>
            <a:ext cx="3108960" cy="1051560"/>
          </a:xfrm>
          <a:prstGeom prst="rect">
            <a:avLst/>
          </a:prstGeom>
          <a:noFill/>
          <a:ln/>
        </p:spPr>
        <p:txBody>
          <a:bodyPr wrap="square" lIns="0" tIns="0" rIns="0" bIns="0" rtlCol="0" anchor="t"/>
          <a:lstStyle/>
          <a:p>
            <a:pPr indent="0" marL="0">
              <a:buNone/>
            </a:pPr>
            <a:r>
              <a:rPr lang="en-US" sz="1700" dirty="0">
                <a:solidFill>
                  <a:schemeClr val="tx1"/>
                </a:solidFill>
              </a:rPr>
              <a:t>Cotton, hemp, jute</a:t>
            </a:r>
            <a:endParaRPr lang="en-US" sz="1700" dirty="0"/>
          </a:p>
        </p:txBody>
      </p:sp>
      <p:sp>
        <p:nvSpPr>
          <p:cNvPr id="20" name="card-Fruits"/>
          <p:cNvSpPr/>
          <p:nvPr/>
        </p:nvSpPr>
        <p:spPr>
          <a:xfrm>
            <a:off x="4297680"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1" name="Shape 15"/>
          <p:cNvSpPr/>
          <p:nvPr/>
        </p:nvSpPr>
        <p:spPr>
          <a:xfrm>
            <a:off x="4526280" y="3950208"/>
            <a:ext cx="548640" cy="548640"/>
          </a:xfrm>
          <a:prstGeom prst="ellipse">
            <a:avLst/>
          </a:prstGeom>
          <a:solidFill>
            <a:schemeClr val="accent1"/>
          </a:solidFill>
          <a:ln w="12700">
            <a:solidFill>
              <a:schemeClr val="accent1"/>
            </a:solidFill>
            <a:prstDash val="solid"/>
          </a:ln>
        </p:spPr>
      </p:sp>
      <p:pic>
        <p:nvPicPr>
          <p:cNvPr id="22" name="Image 3" descr="preencoded.png">    </p:cNvPr>
          <p:cNvPicPr>
            <a:picLocks noChangeAspect="1"/>
          </p:cNvPicPr>
          <p:nvPr/>
        </p:nvPicPr>
        <p:blipFill>
          <a:blip r:embed="rId4"/>
          <a:stretch>
            <a:fillRect/>
          </a:stretch>
        </p:blipFill>
        <p:spPr>
          <a:xfrm>
            <a:off x="4646981" y="4070909"/>
            <a:ext cx="307238" cy="307238"/>
          </a:xfrm>
          <a:prstGeom prst="rect">
            <a:avLst/>
          </a:prstGeom>
        </p:spPr>
      </p:pic>
      <p:sp>
        <p:nvSpPr>
          <p:cNvPr id="23" name="Text 16"/>
          <p:cNvSpPr txBox="1"/>
          <p:nvPr/>
        </p:nvSpPr>
        <p:spPr>
          <a:xfrm>
            <a:off x="5212080" y="3931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Fruits</a:t>
            </a:r>
            <a:endParaRPr lang="en-US" sz="2000" dirty="0"/>
          </a:p>
        </p:txBody>
      </p:sp>
      <p:sp>
        <p:nvSpPr>
          <p:cNvPr id="24" name="Text 17"/>
          <p:cNvSpPr txBox="1"/>
          <p:nvPr/>
        </p:nvSpPr>
        <p:spPr>
          <a:xfrm>
            <a:off x="4526280" y="4663440"/>
            <a:ext cx="3108960" cy="1051560"/>
          </a:xfrm>
          <a:prstGeom prst="rect">
            <a:avLst/>
          </a:prstGeom>
          <a:noFill/>
          <a:ln/>
        </p:spPr>
        <p:txBody>
          <a:bodyPr wrap="square" lIns="0" tIns="0" rIns="0" bIns="0" rtlCol="0" anchor="t"/>
          <a:lstStyle/>
          <a:p>
            <a:pPr indent="0" marL="0">
              <a:buNone/>
            </a:pPr>
            <a:r>
              <a:rPr lang="en-US" sz="1700" dirty="0">
                <a:solidFill>
                  <a:schemeClr val="tx1"/>
                </a:solidFill>
              </a:rPr>
              <a:t>Grapes, dates, jujube, jackfruit, mango, mulberry, black plum</a:t>
            </a:r>
            <a:endParaRPr lang="en-US" sz="1700" dirty="0"/>
          </a:p>
        </p:txBody>
      </p:sp>
      <p:sp>
        <p:nvSpPr>
          <p:cNvPr id="25" name="animals"/>
          <p:cNvSpPr/>
          <p:nvPr/>
        </p:nvSpPr>
        <p:spPr>
          <a:xfrm>
            <a:off x="8138160" y="1463040"/>
            <a:ext cx="3502152" cy="4389120"/>
          </a:xfrm>
          <a:prstGeom prst="roundRect">
            <a:avLst>
              <a:gd name="adj" fmla="val 3133"/>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6" name="Shape 19"/>
          <p:cNvSpPr/>
          <p:nvPr/>
        </p:nvSpPr>
        <p:spPr>
          <a:xfrm>
            <a:off x="8366760" y="1691640"/>
            <a:ext cx="548640" cy="548640"/>
          </a:xfrm>
          <a:prstGeom prst="ellipse">
            <a:avLst/>
          </a:prstGeom>
          <a:solidFill>
            <a:schemeClr val="accent2"/>
          </a:solidFill>
          <a:ln w="12700">
            <a:solidFill>
              <a:schemeClr val="accent2"/>
            </a:solidFill>
            <a:prstDash val="solid"/>
          </a:ln>
        </p:spPr>
      </p:sp>
      <p:pic>
        <p:nvPicPr>
          <p:cNvPr id="27" name="Image 4" descr="preencoded.png">    </p:cNvPr>
          <p:cNvPicPr>
            <a:picLocks noChangeAspect="1"/>
          </p:cNvPicPr>
          <p:nvPr/>
        </p:nvPicPr>
        <p:blipFill>
          <a:blip r:embed="rId5"/>
          <a:stretch>
            <a:fillRect/>
          </a:stretch>
        </p:blipFill>
        <p:spPr>
          <a:xfrm>
            <a:off x="8487461" y="1812341"/>
            <a:ext cx="307238" cy="307238"/>
          </a:xfrm>
          <a:prstGeom prst="rect">
            <a:avLst/>
          </a:prstGeom>
        </p:spPr>
      </p:pic>
      <p:sp>
        <p:nvSpPr>
          <p:cNvPr id="28" name="Text 20"/>
          <p:cNvSpPr txBox="1"/>
          <p:nvPr/>
        </p:nvSpPr>
        <p:spPr>
          <a:xfrm>
            <a:off x="9098280" y="1691640"/>
            <a:ext cx="2377440" cy="548640"/>
          </a:xfrm>
          <a:prstGeom prst="rect">
            <a:avLst/>
          </a:prstGeom>
          <a:noFill/>
          <a:ln/>
        </p:spPr>
        <p:txBody>
          <a:bodyPr wrap="square" lIns="0" tIns="0" rIns="0" bIns="0" rtlCol="0" anchor="ctr"/>
          <a:lstStyle/>
          <a:p>
            <a:pPr indent="0" marL="0">
              <a:buNone/>
            </a:pPr>
            <a:r>
              <a:rPr lang="en-US" sz="2100" b="1" dirty="0">
                <a:solidFill>
                  <a:schemeClr val="accent2"/>
                </a:solidFill>
                <a:latin typeface="Cambria" pitchFamily="34" charset="0"/>
                <a:ea typeface="Cambria" pitchFamily="34" charset="-122"/>
                <a:cs typeface="Cambria" pitchFamily="34" charset="-120"/>
              </a:rPr>
              <a:t>Early animals</a:t>
            </a:r>
            <a:endParaRPr lang="en-US" sz="2100" dirty="0"/>
          </a:p>
        </p:txBody>
      </p:sp>
      <p:sp>
        <p:nvSpPr>
          <p:cNvPr id="29" name="Text 21"/>
          <p:cNvSpPr txBox="1"/>
          <p:nvPr/>
        </p:nvSpPr>
        <p:spPr>
          <a:xfrm>
            <a:off x="8366760" y="2468880"/>
            <a:ext cx="3063240" cy="1371600"/>
          </a:xfrm>
          <a:prstGeom prst="rect">
            <a:avLst/>
          </a:prstGeom>
          <a:noFill/>
          <a:ln/>
        </p:spPr>
        <p:txBody>
          <a:bodyPr wrap="square" lIns="0" tIns="0" rIns="0" bIns="0" rtlCol="0" anchor="t"/>
          <a:lstStyle/>
          <a:p>
            <a:pPr indent="0" marL="0">
              <a:buNone/>
            </a:pPr>
            <a:r>
              <a:rPr lang="en-US" sz="1600" dirty="0">
                <a:solidFill>
                  <a:schemeClr val="bg1"/>
                </a:solidFill>
              </a:rPr>
              <a:t>Cattle, asses, sheep, goats, dogs, pigs and fowl were domesticated (c. 3500 BCE).</a:t>
            </a:r>
            <a:endParaRPr lang="en-US" sz="1600" dirty="0"/>
          </a:p>
        </p:txBody>
      </p:sp>
      <p:sp>
        <p:nvSpPr>
          <p:cNvPr id="30" name="Text 22"/>
          <p:cNvSpPr txBox="1"/>
          <p:nvPr/>
        </p:nvSpPr>
        <p:spPr>
          <a:xfrm>
            <a:off x="8366760" y="3840480"/>
            <a:ext cx="3063240" cy="365760"/>
          </a:xfrm>
          <a:prstGeom prst="rect">
            <a:avLst/>
          </a:prstGeom>
          <a:noFill/>
          <a:ln/>
        </p:spPr>
        <p:txBody>
          <a:bodyPr wrap="square" lIns="0" tIns="0" rIns="0" bIns="0" rtlCol="0" anchor="t"/>
          <a:lstStyle/>
          <a:p>
            <a:pPr indent="0" marL="0">
              <a:buNone/>
            </a:pPr>
            <a:r>
              <a:rPr lang="en-US" sz="1800" b="1" dirty="0">
                <a:solidFill>
                  <a:schemeClr val="accent2"/>
                </a:solidFill>
                <a:latin typeface="Cambria" pitchFamily="34" charset="0"/>
                <a:ea typeface="Cambria" pitchFamily="34" charset="-122"/>
                <a:cs typeface="Cambria" pitchFamily="34" charset="-120"/>
              </a:rPr>
              <a:t>The Vedas mention</a:t>
            </a:r>
            <a:endParaRPr lang="en-US" sz="1800" dirty="0"/>
          </a:p>
        </p:txBody>
      </p:sp>
      <p:sp>
        <p:nvSpPr>
          <p:cNvPr id="31" name="Text 23"/>
          <p:cNvSpPr txBox="1"/>
          <p:nvPr/>
        </p:nvSpPr>
        <p:spPr>
          <a:xfrm>
            <a:off x="8366760" y="4251960"/>
            <a:ext cx="3063240" cy="1463040"/>
          </a:xfrm>
          <a:prstGeom prst="rect">
            <a:avLst/>
          </a:prstGeom>
          <a:noFill/>
          <a:ln/>
        </p:spPr>
        <p:txBody>
          <a:bodyPr wrap="square" lIns="0" tIns="0" rIns="0" bIns="0" rtlCol="0" anchor="t"/>
          <a:lstStyle/>
          <a:p>
            <a:pPr indent="0" marL="0">
              <a:buNone/>
            </a:pPr>
            <a:r>
              <a:rPr lang="en-US" sz="1600" dirty="0">
                <a:solidFill>
                  <a:schemeClr val="bg1"/>
                </a:solidFill>
              </a:rPr>
              <a:t>yava (barley), godhūma (wheat), vrīhi (rice), sesame, black gram and pulses.</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Two Ancient Techniques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ECHOES FROM THE PAST</a:t>
            </a:r>
            <a:endParaRPr lang="en-US" sz="1100" dirty="0"/>
          </a:p>
        </p:txBody>
      </p:sp>
      <p:sp>
        <p:nvSpPr>
          <p:cNvPr id="5" name="card-Intercropping"/>
          <p:cNvSpPr/>
          <p:nvPr/>
        </p:nvSpPr>
        <p:spPr>
          <a:xfrm>
            <a:off x="548640" y="1463040"/>
            <a:ext cx="5486400" cy="3337560"/>
          </a:xfrm>
          <a:prstGeom prst="roundRect">
            <a:avLst>
              <a:gd name="adj" fmla="val 328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43891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Intercropping</a:t>
            </a:r>
            <a:endParaRPr lang="en-US" sz="2000" dirty="0"/>
          </a:p>
        </p:txBody>
      </p:sp>
      <p:sp>
        <p:nvSpPr>
          <p:cNvPr id="9" name="Text 5"/>
          <p:cNvSpPr txBox="1"/>
          <p:nvPr/>
        </p:nvSpPr>
        <p:spPr>
          <a:xfrm>
            <a:off x="777240" y="2331720"/>
            <a:ext cx="5029200" cy="2377440"/>
          </a:xfrm>
          <a:prstGeom prst="rect">
            <a:avLst/>
          </a:prstGeom>
          <a:noFill/>
          <a:ln/>
        </p:spPr>
        <p:txBody>
          <a:bodyPr wrap="square" lIns="0" tIns="0" rIns="0" bIns="0" rtlCol="0" anchor="t"/>
          <a:lstStyle/>
          <a:p>
            <a:pPr indent="0" marL="0">
              <a:spcAft>
                <a:spcPts val="800"/>
              </a:spcAft>
              <a:buNone/>
            </a:pPr>
            <a:r>
              <a:rPr lang="en-US" sz="1700" b="1" dirty="0">
                <a:solidFill>
                  <a:schemeClr val="tx1"/>
                </a:solidFill>
              </a:rPr>
              <a:t>Growing two or more different crops at the same time.</a:t>
            </a:r>
            <a:endParaRPr lang="en-US" sz="1700" dirty="0"/>
          </a:p>
          <a:p>
            <a:pPr marL="342900" indent="-342900">
              <a:spcAft>
                <a:spcPts val="500"/>
              </a:spcAft>
              <a:buSzPct val="100000"/>
              <a:buChar char="•"/>
            </a:pPr>
            <a:r>
              <a:rPr lang="en-US" sz="1700" dirty="0">
                <a:solidFill>
                  <a:schemeClr val="tx1"/>
                </a:solidFill>
              </a:rPr>
              <a:t>Evidence: perpendicular furrows at Kalibangan (Rajasthan), c. 2800 BCE</a:t>
            </a:r>
            <a:endParaRPr lang="en-US" sz="1700" dirty="0"/>
          </a:p>
          <a:p>
            <a:pPr marL="342900" indent="-342900">
              <a:spcAft>
                <a:spcPts val="500"/>
              </a:spcAft>
              <a:buSzPct val="100000"/>
              <a:buChar char="•"/>
            </a:pPr>
            <a:r>
              <a:rPr lang="en-US" sz="1700" dirty="0">
                <a:solidFill>
                  <a:schemeClr val="tx1"/>
                </a:solidFill>
              </a:rPr>
              <a:t>Same practice still seen in the 1960s</a:t>
            </a:r>
            <a:endParaRPr lang="en-US" sz="1700" dirty="0"/>
          </a:p>
          <a:p>
            <a:pPr marL="342900" indent="-342900">
              <a:spcAft>
                <a:spcPts val="500"/>
              </a:spcAft>
              <a:buSzPct val="100000"/>
              <a:buChar char="•"/>
            </a:pPr>
            <a:r>
              <a:rPr lang="en-US" sz="1700" dirty="0">
                <a:solidFill>
                  <a:schemeClr val="tx1"/>
                </a:solidFill>
              </a:rPr>
              <a:t>Example: sugarcane grown with pumpkin</a:t>
            </a:r>
            <a:endParaRPr lang="en-US" sz="1700" dirty="0"/>
          </a:p>
        </p:txBody>
      </p:sp>
      <p:sp>
        <p:nvSpPr>
          <p:cNvPr id="10" name="card-Grafting"/>
          <p:cNvSpPr/>
          <p:nvPr/>
        </p:nvSpPr>
        <p:spPr>
          <a:xfrm>
            <a:off x="6153912" y="1463040"/>
            <a:ext cx="5486400" cy="3337560"/>
          </a:xfrm>
          <a:prstGeom prst="roundRect">
            <a:avLst>
              <a:gd name="adj" fmla="val 328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6382512" y="166420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6503213" y="1784909"/>
            <a:ext cx="307238" cy="307238"/>
          </a:xfrm>
          <a:prstGeom prst="rect">
            <a:avLst/>
          </a:prstGeom>
        </p:spPr>
      </p:pic>
      <p:sp>
        <p:nvSpPr>
          <p:cNvPr id="13" name="Text 8"/>
          <p:cNvSpPr txBox="1"/>
          <p:nvPr/>
        </p:nvSpPr>
        <p:spPr>
          <a:xfrm>
            <a:off x="7068312" y="1645920"/>
            <a:ext cx="43891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Grafting</a:t>
            </a:r>
            <a:endParaRPr lang="en-US" sz="2000" dirty="0"/>
          </a:p>
        </p:txBody>
      </p:sp>
      <p:sp>
        <p:nvSpPr>
          <p:cNvPr id="14" name="Text 9"/>
          <p:cNvSpPr txBox="1"/>
          <p:nvPr/>
        </p:nvSpPr>
        <p:spPr>
          <a:xfrm>
            <a:off x="6382512" y="2331720"/>
            <a:ext cx="5029200" cy="2377440"/>
          </a:xfrm>
          <a:prstGeom prst="rect">
            <a:avLst/>
          </a:prstGeom>
          <a:noFill/>
          <a:ln/>
        </p:spPr>
        <p:txBody>
          <a:bodyPr wrap="square" lIns="0" tIns="0" rIns="0" bIns="0" rtlCol="0" anchor="t"/>
          <a:lstStyle/>
          <a:p>
            <a:pPr indent="0" marL="0">
              <a:spcAft>
                <a:spcPts val="800"/>
              </a:spcAft>
              <a:buNone/>
            </a:pPr>
            <a:r>
              <a:rPr lang="en-US" sz="1700" b="1" dirty="0">
                <a:solidFill>
                  <a:schemeClr val="tx1"/>
                </a:solidFill>
              </a:rPr>
              <a:t>Joining one plant with another so they grow as a single plant.</a:t>
            </a:r>
            <a:endParaRPr lang="en-US" sz="1700" dirty="0"/>
          </a:p>
          <a:p>
            <a:pPr marL="342900" indent="-342900">
              <a:spcAft>
                <a:spcPts val="500"/>
              </a:spcAft>
              <a:buSzPct val="100000"/>
              <a:buChar char="•"/>
            </a:pPr>
            <a:r>
              <a:rPr lang="en-US" sz="1700" dirty="0">
                <a:solidFill>
                  <a:schemeClr val="tx1"/>
                </a:solidFill>
              </a:rPr>
              <a:t>Combines desirable traits, such as pest resistance or sweeter fruit</a:t>
            </a:r>
            <a:endParaRPr lang="en-US" sz="1700" dirty="0"/>
          </a:p>
          <a:p>
            <a:pPr marL="342900" indent="-342900">
              <a:spcAft>
                <a:spcPts val="500"/>
              </a:spcAft>
              <a:buSzPct val="100000"/>
              <a:buChar char="•"/>
            </a:pPr>
            <a:r>
              <a:rPr lang="en-US" sz="1700" dirty="0">
                <a:solidFill>
                  <a:schemeClr val="tx1"/>
                </a:solidFill>
              </a:rPr>
              <a:t>Described in Varāhamihira’s Bṛihatsamhitā</a:t>
            </a:r>
            <a:endParaRPr lang="en-US" sz="1700" dirty="0"/>
          </a:p>
          <a:p>
            <a:pPr marL="342900" indent="-342900">
              <a:spcAft>
                <a:spcPts val="500"/>
              </a:spcAft>
              <a:buSzPct val="100000"/>
              <a:buChar char="•"/>
            </a:pPr>
            <a:r>
              <a:rPr lang="en-US" sz="1700" dirty="0">
                <a:solidFill>
                  <a:schemeClr val="tx1"/>
                </a:solidFill>
              </a:rPr>
              <a:t>A method still in use today</a:t>
            </a:r>
            <a:endParaRPr lang="en-US" sz="1700" dirty="0"/>
          </a:p>
        </p:txBody>
      </p:sp>
      <p:sp>
        <p:nvSpPr>
          <p:cNvPr id="15" name="continuity"/>
          <p:cNvSpPr/>
          <p:nvPr/>
        </p:nvSpPr>
        <p:spPr>
          <a:xfrm>
            <a:off x="548640" y="5074920"/>
            <a:ext cx="11091672" cy="1097280"/>
          </a:xfrm>
          <a:prstGeom prst="roundRect">
            <a:avLst>
              <a:gd name="adj" fmla="val 100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6" name="Text 11"/>
          <p:cNvSpPr txBox="1"/>
          <p:nvPr/>
        </p:nvSpPr>
        <p:spPr>
          <a:xfrm>
            <a:off x="822960" y="5074920"/>
            <a:ext cx="10515600" cy="1097280"/>
          </a:xfrm>
          <a:prstGeom prst="rect">
            <a:avLst/>
          </a:prstGeom>
          <a:noFill/>
          <a:ln/>
        </p:spPr>
        <p:txBody>
          <a:bodyPr wrap="square" lIns="0" tIns="0" rIns="0" bIns="0" rtlCol="0" anchor="ctr"/>
          <a:lstStyle/>
          <a:p>
            <a:pPr indent="0" marL="0">
              <a:buNone/>
            </a:pPr>
            <a:r>
              <a:rPr lang="en-US" sz="2200" b="1" dirty="0">
                <a:solidFill>
                  <a:schemeClr val="accent2"/>
                </a:solidFill>
                <a:latin typeface="Cambria" pitchFamily="34" charset="0"/>
                <a:ea typeface="Cambria" pitchFamily="34" charset="-122"/>
                <a:cs typeface="Cambria" pitchFamily="34" charset="-120"/>
              </a:rPr>
              <a:t>4,800 years of continuity  </a:t>
            </a:r>
            <a:pPr indent="0" marL="0">
              <a:buNone/>
            </a:pPr>
            <a:r>
              <a:rPr lang="en-US" sz="1600" dirty="0">
                <a:solidFill>
                  <a:schemeClr val="bg1"/>
                </a:solidFill>
              </a:rPr>
              <a:t>Farmers of the 1960s were still using the Harappan intercropping pattern.</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Agriculture in Ancient Texts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ECHOES FROM THE PAST</a:t>
            </a:r>
            <a:endParaRPr lang="en-US" sz="1100" dirty="0"/>
          </a:p>
        </p:txBody>
      </p:sp>
      <p:sp>
        <p:nvSpPr>
          <p:cNvPr id="5" name="card-Kauṭilya’s Arthaśhāstra"/>
          <p:cNvSpPr/>
          <p:nvPr/>
        </p:nvSpPr>
        <p:spPr>
          <a:xfrm>
            <a:off x="548640"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Kauṭilya’s Arthaśhāstra</a:t>
            </a:r>
            <a:endParaRPr lang="en-US" sz="1800" dirty="0"/>
          </a:p>
        </p:txBody>
      </p:sp>
      <p:sp>
        <p:nvSpPr>
          <p:cNvPr id="9" name="Text 5"/>
          <p:cNvSpPr txBox="1"/>
          <p:nvPr/>
        </p:nvSpPr>
        <p:spPr>
          <a:xfrm>
            <a:off x="777240" y="2377440"/>
            <a:ext cx="3108960" cy="1051560"/>
          </a:xfrm>
          <a:prstGeom prst="rect">
            <a:avLst/>
          </a:prstGeom>
          <a:noFill/>
          <a:ln/>
        </p:spPr>
        <p:txBody>
          <a:bodyPr wrap="square" lIns="0" tIns="0" rIns="0" bIns="0" rtlCol="0" anchor="t"/>
          <a:lstStyle/>
          <a:p>
            <a:pPr indent="0" marL="0">
              <a:buNone/>
            </a:pPr>
            <a:r>
              <a:rPr lang="en-US" sz="1600" dirty="0">
                <a:solidFill>
                  <a:schemeClr val="tx1"/>
                </a:solidFill>
              </a:rPr>
              <a:t>Land and seed preparation, payment to farmers, and what a good rainy season looks like</a:t>
            </a:r>
            <a:endParaRPr lang="en-US" sz="1600" dirty="0"/>
          </a:p>
        </p:txBody>
      </p:sp>
      <p:sp>
        <p:nvSpPr>
          <p:cNvPr id="10" name="card-Sangam literature"/>
          <p:cNvSpPr/>
          <p:nvPr/>
        </p:nvSpPr>
        <p:spPr>
          <a:xfrm>
            <a:off x="4315968"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4544568" y="166420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4665269" y="1784909"/>
            <a:ext cx="307238" cy="307238"/>
          </a:xfrm>
          <a:prstGeom prst="rect">
            <a:avLst/>
          </a:prstGeom>
        </p:spPr>
      </p:pic>
      <p:sp>
        <p:nvSpPr>
          <p:cNvPr id="13" name="Text 8"/>
          <p:cNvSpPr txBox="1"/>
          <p:nvPr/>
        </p:nvSpPr>
        <p:spPr>
          <a:xfrm>
            <a:off x="5230368" y="1645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Sangam literature</a:t>
            </a:r>
            <a:endParaRPr lang="en-US" sz="1800" dirty="0"/>
          </a:p>
        </p:txBody>
      </p:sp>
      <p:sp>
        <p:nvSpPr>
          <p:cNvPr id="14" name="Text 9"/>
          <p:cNvSpPr txBox="1"/>
          <p:nvPr/>
        </p:nvSpPr>
        <p:spPr>
          <a:xfrm>
            <a:off x="4544568" y="2377440"/>
            <a:ext cx="3108960" cy="1051560"/>
          </a:xfrm>
          <a:prstGeom prst="rect">
            <a:avLst/>
          </a:prstGeom>
          <a:noFill/>
          <a:ln/>
        </p:spPr>
        <p:txBody>
          <a:bodyPr wrap="square" lIns="0" tIns="0" rIns="0" bIns="0" rtlCol="0" anchor="t"/>
          <a:lstStyle/>
          <a:p>
            <a:pPr indent="0" marL="0">
              <a:buNone/>
            </a:pPr>
            <a:r>
              <a:rPr lang="en-US" sz="1600" dirty="0">
                <a:solidFill>
                  <a:schemeClr val="tx1"/>
                </a:solidFill>
              </a:rPr>
              <a:t>Early Tamil writings that describe farming and plant life</a:t>
            </a:r>
            <a:endParaRPr lang="en-US" sz="1600" dirty="0"/>
          </a:p>
        </p:txBody>
      </p:sp>
      <p:sp>
        <p:nvSpPr>
          <p:cNvPr id="15" name="card-Amarakoṣha"/>
          <p:cNvSpPr/>
          <p:nvPr/>
        </p:nvSpPr>
        <p:spPr>
          <a:xfrm>
            <a:off x="8083296"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8311896" y="1664208"/>
            <a:ext cx="548640" cy="548640"/>
          </a:xfrm>
          <a:prstGeom prst="ellipse">
            <a:avLst/>
          </a:prstGeom>
          <a:solidFill>
            <a:schemeClr val="accent1"/>
          </a:solidFill>
          <a:ln w="12700">
            <a:solidFill>
              <a:schemeClr val="accent1"/>
            </a:solidFill>
            <a:prstDash val="solid"/>
          </a:ln>
        </p:spPr>
      </p:sp>
      <p:pic>
        <p:nvPicPr>
          <p:cNvPr id="17" name="Image 2" descr="preencoded.png">    </p:cNvPr>
          <p:cNvPicPr>
            <a:picLocks noChangeAspect="1"/>
          </p:cNvPicPr>
          <p:nvPr/>
        </p:nvPicPr>
        <p:blipFill>
          <a:blip r:embed="rId3"/>
          <a:stretch>
            <a:fillRect/>
          </a:stretch>
        </p:blipFill>
        <p:spPr>
          <a:xfrm>
            <a:off x="8432597" y="1784909"/>
            <a:ext cx="307238" cy="307238"/>
          </a:xfrm>
          <a:prstGeom prst="rect">
            <a:avLst/>
          </a:prstGeom>
        </p:spPr>
      </p:pic>
      <p:sp>
        <p:nvSpPr>
          <p:cNvPr id="18" name="Text 12"/>
          <p:cNvSpPr txBox="1"/>
          <p:nvPr/>
        </p:nvSpPr>
        <p:spPr>
          <a:xfrm>
            <a:off x="8997696" y="1645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Amarakoṣha</a:t>
            </a:r>
            <a:endParaRPr lang="en-US" sz="1800" dirty="0"/>
          </a:p>
        </p:txBody>
      </p:sp>
      <p:sp>
        <p:nvSpPr>
          <p:cNvPr id="19" name="Text 13"/>
          <p:cNvSpPr txBox="1"/>
          <p:nvPr/>
        </p:nvSpPr>
        <p:spPr>
          <a:xfrm>
            <a:off x="8311896" y="2377440"/>
            <a:ext cx="3108960" cy="1051560"/>
          </a:xfrm>
          <a:prstGeom prst="rect">
            <a:avLst/>
          </a:prstGeom>
          <a:noFill/>
          <a:ln/>
        </p:spPr>
        <p:txBody>
          <a:bodyPr wrap="square" lIns="0" tIns="0" rIns="0" bIns="0" rtlCol="0" anchor="t"/>
          <a:lstStyle/>
          <a:p>
            <a:pPr indent="0" marL="0">
              <a:buNone/>
            </a:pPr>
            <a:r>
              <a:rPr lang="en-US" sz="1600" dirty="0">
                <a:solidFill>
                  <a:schemeClr val="tx1"/>
                </a:solidFill>
              </a:rPr>
              <a:t>Describes twelve types of agricultural land based on soil fertility</a:t>
            </a:r>
            <a:endParaRPr lang="en-US" sz="1600" dirty="0"/>
          </a:p>
        </p:txBody>
      </p:sp>
      <p:sp>
        <p:nvSpPr>
          <p:cNvPr id="20" name="card-Kṛiṣhiparāśhara"/>
          <p:cNvSpPr/>
          <p:nvPr/>
        </p:nvSpPr>
        <p:spPr>
          <a:xfrm>
            <a:off x="548640"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1" name="Shape 15"/>
          <p:cNvSpPr/>
          <p:nvPr/>
        </p:nvSpPr>
        <p:spPr>
          <a:xfrm>
            <a:off x="777240" y="3950208"/>
            <a:ext cx="548640" cy="548640"/>
          </a:xfrm>
          <a:prstGeom prst="ellipse">
            <a:avLst/>
          </a:prstGeom>
          <a:solidFill>
            <a:schemeClr val="accent4"/>
          </a:solidFill>
          <a:ln w="12700">
            <a:solidFill>
              <a:schemeClr val="accent4"/>
            </a:solidFill>
            <a:prstDash val="solid"/>
          </a:ln>
        </p:spPr>
      </p:sp>
      <p:pic>
        <p:nvPicPr>
          <p:cNvPr id="22" name="Image 3" descr="preencoded.png">    </p:cNvPr>
          <p:cNvPicPr>
            <a:picLocks noChangeAspect="1"/>
          </p:cNvPicPr>
          <p:nvPr/>
        </p:nvPicPr>
        <p:blipFill>
          <a:blip r:embed="rId4"/>
          <a:stretch>
            <a:fillRect/>
          </a:stretch>
        </p:blipFill>
        <p:spPr>
          <a:xfrm>
            <a:off x="897941" y="4070909"/>
            <a:ext cx="307238" cy="307238"/>
          </a:xfrm>
          <a:prstGeom prst="rect">
            <a:avLst/>
          </a:prstGeom>
        </p:spPr>
      </p:pic>
      <p:sp>
        <p:nvSpPr>
          <p:cNvPr id="23" name="Text 16"/>
          <p:cNvSpPr txBox="1"/>
          <p:nvPr/>
        </p:nvSpPr>
        <p:spPr>
          <a:xfrm>
            <a:off x="1463040" y="3931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Kṛiṣhiparāśhara</a:t>
            </a:r>
            <a:endParaRPr lang="en-US" sz="1800" dirty="0"/>
          </a:p>
        </p:txBody>
      </p:sp>
      <p:sp>
        <p:nvSpPr>
          <p:cNvPr id="24" name="Text 17"/>
          <p:cNvSpPr txBox="1"/>
          <p:nvPr/>
        </p:nvSpPr>
        <p:spPr>
          <a:xfrm>
            <a:off x="777240" y="4663440"/>
            <a:ext cx="3108960" cy="1051560"/>
          </a:xfrm>
          <a:prstGeom prst="rect">
            <a:avLst/>
          </a:prstGeom>
          <a:noFill/>
          <a:ln/>
        </p:spPr>
        <p:txBody>
          <a:bodyPr wrap="square" lIns="0" tIns="0" rIns="0" bIns="0" rtlCol="0" anchor="t"/>
          <a:lstStyle/>
          <a:p>
            <a:pPr indent="0" marL="0">
              <a:buNone/>
            </a:pPr>
            <a:r>
              <a:rPr lang="en-US" sz="1600" dirty="0">
                <a:solidFill>
                  <a:schemeClr val="tx1"/>
                </a:solidFill>
              </a:rPr>
              <a:t>A text devoted to agriculture, cited in this chapter’s opening</a:t>
            </a:r>
            <a:endParaRPr lang="en-US" sz="1600" dirty="0"/>
          </a:p>
        </p:txBody>
      </p:sp>
      <p:sp>
        <p:nvSpPr>
          <p:cNvPr id="25" name="card-Bṛihatsamhitā"/>
          <p:cNvSpPr/>
          <p:nvPr/>
        </p:nvSpPr>
        <p:spPr>
          <a:xfrm>
            <a:off x="4315968"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6" name="Shape 19"/>
          <p:cNvSpPr/>
          <p:nvPr/>
        </p:nvSpPr>
        <p:spPr>
          <a:xfrm>
            <a:off x="4544568" y="3950208"/>
            <a:ext cx="548640" cy="548640"/>
          </a:xfrm>
          <a:prstGeom prst="ellipse">
            <a:avLst/>
          </a:prstGeom>
          <a:solidFill>
            <a:schemeClr val="accent1"/>
          </a:solidFill>
          <a:ln w="12700">
            <a:solidFill>
              <a:schemeClr val="accent1"/>
            </a:solidFill>
            <a:prstDash val="solid"/>
          </a:ln>
        </p:spPr>
      </p:sp>
      <p:pic>
        <p:nvPicPr>
          <p:cNvPr id="27" name="Image 4" descr="preencoded.png">    </p:cNvPr>
          <p:cNvPicPr>
            <a:picLocks noChangeAspect="1"/>
          </p:cNvPicPr>
          <p:nvPr/>
        </p:nvPicPr>
        <p:blipFill>
          <a:blip r:embed="rId5"/>
          <a:stretch>
            <a:fillRect/>
          </a:stretch>
        </p:blipFill>
        <p:spPr>
          <a:xfrm>
            <a:off x="4665269" y="4070909"/>
            <a:ext cx="307238" cy="307238"/>
          </a:xfrm>
          <a:prstGeom prst="rect">
            <a:avLst/>
          </a:prstGeom>
        </p:spPr>
      </p:pic>
      <p:sp>
        <p:nvSpPr>
          <p:cNvPr id="28" name="Text 20"/>
          <p:cNvSpPr txBox="1"/>
          <p:nvPr/>
        </p:nvSpPr>
        <p:spPr>
          <a:xfrm>
            <a:off x="5230368" y="3931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Bṛihatsamhitā</a:t>
            </a:r>
            <a:endParaRPr lang="en-US" sz="1800" dirty="0"/>
          </a:p>
        </p:txBody>
      </p:sp>
      <p:sp>
        <p:nvSpPr>
          <p:cNvPr id="29" name="Text 21"/>
          <p:cNvSpPr txBox="1"/>
          <p:nvPr/>
        </p:nvSpPr>
        <p:spPr>
          <a:xfrm>
            <a:off x="4544568" y="4663440"/>
            <a:ext cx="3108960" cy="1051560"/>
          </a:xfrm>
          <a:prstGeom prst="rect">
            <a:avLst/>
          </a:prstGeom>
          <a:noFill/>
          <a:ln/>
        </p:spPr>
        <p:txBody>
          <a:bodyPr wrap="square" lIns="0" tIns="0" rIns="0" bIns="0" rtlCol="0" anchor="t"/>
          <a:lstStyle/>
          <a:p>
            <a:pPr indent="0" marL="0">
              <a:buNone/>
            </a:pPr>
            <a:r>
              <a:rPr lang="en-US" sz="1600" dirty="0">
                <a:solidFill>
                  <a:schemeClr val="tx1"/>
                </a:solidFill>
              </a:rPr>
              <a:t>Varāhamihira’s work; describes a method of grafting still used today</a:t>
            </a:r>
            <a:endParaRPr lang="en-US" sz="1600" dirty="0"/>
          </a:p>
        </p:txBody>
      </p:sp>
      <p:sp>
        <p:nvSpPr>
          <p:cNvPr id="30" name="card-Vṛikṣhāyurveda"/>
          <p:cNvSpPr/>
          <p:nvPr/>
        </p:nvSpPr>
        <p:spPr>
          <a:xfrm>
            <a:off x="8083296"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1" name="Shape 23"/>
          <p:cNvSpPr/>
          <p:nvPr/>
        </p:nvSpPr>
        <p:spPr>
          <a:xfrm>
            <a:off x="8311896" y="3950208"/>
            <a:ext cx="548640" cy="548640"/>
          </a:xfrm>
          <a:prstGeom prst="ellipse">
            <a:avLst/>
          </a:prstGeom>
          <a:solidFill>
            <a:schemeClr val="accent4"/>
          </a:solidFill>
          <a:ln w="12700">
            <a:solidFill>
              <a:schemeClr val="accent4"/>
            </a:solidFill>
            <a:prstDash val="solid"/>
          </a:ln>
        </p:spPr>
      </p:sp>
      <p:pic>
        <p:nvPicPr>
          <p:cNvPr id="32" name="Image 5" descr="preencoded.png">    </p:cNvPr>
          <p:cNvPicPr>
            <a:picLocks noChangeAspect="1"/>
          </p:cNvPicPr>
          <p:nvPr/>
        </p:nvPicPr>
        <p:blipFill>
          <a:blip r:embed="rId6"/>
          <a:stretch>
            <a:fillRect/>
          </a:stretch>
        </p:blipFill>
        <p:spPr>
          <a:xfrm>
            <a:off x="8432597" y="4070909"/>
            <a:ext cx="307238" cy="307238"/>
          </a:xfrm>
          <a:prstGeom prst="rect">
            <a:avLst/>
          </a:prstGeom>
        </p:spPr>
      </p:pic>
      <p:sp>
        <p:nvSpPr>
          <p:cNvPr id="33" name="Text 24"/>
          <p:cNvSpPr txBox="1"/>
          <p:nvPr/>
        </p:nvSpPr>
        <p:spPr>
          <a:xfrm>
            <a:off x="8997696" y="3931920"/>
            <a:ext cx="2468880" cy="59436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Vṛikṣhāyurveda</a:t>
            </a:r>
            <a:endParaRPr lang="en-US" sz="1800" dirty="0"/>
          </a:p>
        </p:txBody>
      </p:sp>
      <p:sp>
        <p:nvSpPr>
          <p:cNvPr id="34" name="Text 25"/>
          <p:cNvSpPr txBox="1"/>
          <p:nvPr/>
        </p:nvSpPr>
        <p:spPr>
          <a:xfrm>
            <a:off x="8311896" y="4663440"/>
            <a:ext cx="3108960" cy="1051560"/>
          </a:xfrm>
          <a:prstGeom prst="rect">
            <a:avLst/>
          </a:prstGeom>
          <a:noFill/>
          <a:ln/>
        </p:spPr>
        <p:txBody>
          <a:bodyPr wrap="square" lIns="0" tIns="0" rIns="0" bIns="0" rtlCol="0" anchor="t"/>
          <a:lstStyle/>
          <a:p>
            <a:pPr indent="0" marL="0">
              <a:buNone/>
            </a:pPr>
            <a:r>
              <a:rPr lang="en-US" sz="1600" dirty="0">
                <a:solidFill>
                  <a:schemeClr val="tx1"/>
                </a:solidFill>
              </a:rPr>
              <a:t>Surapāla’s guide to seed treatment, soil, planting and irrigation</a:t>
            </a:r>
            <a:endParaRPr lang="en-US" sz="1600" dirty="0"/>
          </a:p>
        </p:txBody>
      </p:sp>
      <p:sp>
        <p:nvSpPr>
          <p:cNvPr id="35" name="Text 26"/>
          <p:cNvSpPr txBox="1"/>
          <p:nvPr/>
        </p:nvSpPr>
        <p:spPr>
          <a:xfrm>
            <a:off x="548640" y="5943600"/>
            <a:ext cx="10972800" cy="320040"/>
          </a:xfrm>
          <a:prstGeom prst="rect">
            <a:avLst/>
          </a:prstGeom>
          <a:noFill/>
          <a:ln/>
        </p:spPr>
        <p:txBody>
          <a:bodyPr wrap="square" lIns="0" tIns="0" rIns="0" bIns="0" rtlCol="0" anchor="t"/>
          <a:lstStyle/>
          <a:p>
            <a:pPr indent="0" marL="0">
              <a:buNone/>
            </a:pPr>
            <a:r>
              <a:rPr lang="en-US" sz="1600" i="1" dirty="0">
                <a:solidFill>
                  <a:schemeClr val="tx2"/>
                </a:solidFill>
              </a:rPr>
              <a:t>These texts also cover horticulture, plant biodiversity and the care of animals.</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India’s Seven Climate Types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CLIMATE, SEASONS AND CROPS</a:t>
            </a:r>
            <a:endParaRPr lang="en-US" sz="11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6949440" cy="914400"/>
        </p:xfrm>
        <a:graphic>
          <a:graphicData uri="http://schemas.openxmlformats.org/drawingml/2006/table">
            <a:tbl>
              <a:tblPr/>
              <a:tblGrid>
                <a:gridCol w="2560320"/>
                <a:gridCol w="4389120"/>
              </a:tblGrid>
              <a:tr h="548640">
                <a:tc>
                  <a:txBody>
                    <a:bodyPr/>
                    <a:lstStyle/>
                    <a:p>
                      <a:pPr indent="0" marL="0">
                        <a:buNone/>
                      </a:pPr>
                      <a:r>
                        <a:rPr lang="en-US" sz="1800" b="1" dirty="0">
                          <a:solidFill>
                            <a:srgbClr val="FFFFFF"/>
                          </a:solidFill>
                        </a:rPr>
                        <a:t>Climate</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2E7D32"/>
                    </a:solidFill>
                  </a:tcPr>
                </a:tc>
                <a:tc>
                  <a:txBody>
                    <a:bodyPr/>
                    <a:lstStyle/>
                    <a:p>
                      <a:pPr indent="0" marL="0">
                        <a:buNone/>
                      </a:pPr>
                      <a:r>
                        <a:rPr lang="en-US" sz="1800" b="1" dirty="0">
                          <a:solidFill>
                            <a:srgbClr val="FFFFFF"/>
                          </a:solidFill>
                        </a:rPr>
                        <a:t>Where</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2E7D32"/>
                    </a:solidFill>
                  </a:tcPr>
                </a:tc>
              </a:tr>
              <a:tr h="548640">
                <a:tc>
                  <a:txBody>
                    <a:bodyPr/>
                    <a:lstStyle/>
                    <a:p>
                      <a:pPr indent="0" marL="0">
                        <a:buNone/>
                      </a:pPr>
                      <a:r>
                        <a:rPr lang="en-US" sz="1800" b="1" dirty="0">
                          <a:solidFill>
                            <a:srgbClr val="1B5E20"/>
                          </a:solidFill>
                        </a:rPr>
                        <a:t>Alpine</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800" dirty="0">
                          <a:solidFill>
                            <a:srgbClr val="1F2A1F"/>
                          </a:solidFill>
                        </a:rPr>
                        <a:t>The Himalayas</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548640">
                <a:tc>
                  <a:txBody>
                    <a:bodyPr/>
                    <a:lstStyle/>
                    <a:p>
                      <a:pPr indent="0" marL="0">
                        <a:buNone/>
                      </a:pPr>
                      <a:r>
                        <a:rPr lang="en-US" sz="1800" b="1" dirty="0">
                          <a:solidFill>
                            <a:srgbClr val="1B5E20"/>
                          </a:solidFill>
                        </a:rPr>
                        <a:t>Temperate</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800" dirty="0">
                          <a:solidFill>
                            <a:srgbClr val="1F2A1F"/>
                          </a:solidFill>
                        </a:rPr>
                        <a:t>Lower Himalayas</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r h="548640">
                <a:tc>
                  <a:txBody>
                    <a:bodyPr/>
                    <a:lstStyle/>
                    <a:p>
                      <a:pPr indent="0" marL="0">
                        <a:buNone/>
                      </a:pPr>
                      <a:r>
                        <a:rPr lang="en-US" sz="1800" b="1" dirty="0">
                          <a:solidFill>
                            <a:srgbClr val="1B5E20"/>
                          </a:solidFill>
                        </a:rPr>
                        <a:t>Subtropical</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800" dirty="0">
                          <a:solidFill>
                            <a:srgbClr val="1F2A1F"/>
                          </a:solidFill>
                        </a:rPr>
                        <a:t>Northern plains</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548640">
                <a:tc>
                  <a:txBody>
                    <a:bodyPr/>
                    <a:lstStyle/>
                    <a:p>
                      <a:pPr indent="0" marL="0">
                        <a:buNone/>
                      </a:pPr>
                      <a:r>
                        <a:rPr lang="en-US" sz="1800" b="1" dirty="0">
                          <a:solidFill>
                            <a:srgbClr val="1B5E20"/>
                          </a:solidFill>
                        </a:rPr>
                        <a:t>Arid</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800" dirty="0">
                          <a:solidFill>
                            <a:srgbClr val="1F2A1F"/>
                          </a:solidFill>
                        </a:rPr>
                        <a:t>Thar Desert</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r h="548640">
                <a:tc>
                  <a:txBody>
                    <a:bodyPr/>
                    <a:lstStyle/>
                    <a:p>
                      <a:pPr indent="0" marL="0">
                        <a:buNone/>
                      </a:pPr>
                      <a:r>
                        <a:rPr lang="en-US" sz="1800" b="1" dirty="0">
                          <a:solidFill>
                            <a:srgbClr val="1B5E20"/>
                          </a:solidFill>
                        </a:rPr>
                        <a:t>Tropical wet</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800" dirty="0">
                          <a:solidFill>
                            <a:srgbClr val="1F2A1F"/>
                          </a:solidFill>
                        </a:rPr>
                        <a:t>Western coastal strip</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548640">
                <a:tc>
                  <a:txBody>
                    <a:bodyPr/>
                    <a:lstStyle/>
                    <a:p>
                      <a:pPr indent="0" marL="0">
                        <a:buNone/>
                      </a:pPr>
                      <a:r>
                        <a:rPr lang="en-US" sz="1800" b="1" dirty="0">
                          <a:solidFill>
                            <a:srgbClr val="1B5E20"/>
                          </a:solidFill>
                        </a:rPr>
                        <a:t>Semi-arid</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800" dirty="0">
                          <a:solidFill>
                            <a:srgbClr val="1F2A1F"/>
                          </a:solidFill>
                        </a:rPr>
                        <a:t>Central Deccan Plateau</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r h="548640">
                <a:tc>
                  <a:txBody>
                    <a:bodyPr/>
                    <a:lstStyle/>
                    <a:p>
                      <a:pPr indent="0" marL="0">
                        <a:buNone/>
                      </a:pPr>
                      <a:r>
                        <a:rPr lang="en-US" sz="1800" b="1" dirty="0">
                          <a:solidFill>
                            <a:srgbClr val="1B5E20"/>
                          </a:solidFill>
                        </a:rPr>
                        <a:t>Tropical</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800" dirty="0">
                          <a:solidFill>
                            <a:srgbClr val="1F2A1F"/>
                          </a:solidFill>
                        </a:rPr>
                        <a:t>Eastern India and southern peninsula</a:t>
                      </a:r>
                      <a:endParaRPr lang="en-US" sz="1800" dirty="0"/>
                    </a:p>
                  </a:txBody>
                  <a:tcPr marL="137160" marR="137160"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bl>
          </a:graphicData>
        </a:graphic>
      </p:graphicFrame>
      <p:sp>
        <p:nvSpPr>
          <p:cNvPr id="6" name="xuan"/>
          <p:cNvSpPr/>
          <p:nvPr/>
        </p:nvSpPr>
        <p:spPr>
          <a:xfrm>
            <a:off x="7863840" y="1463040"/>
            <a:ext cx="3776472" cy="4389120"/>
          </a:xfrm>
          <a:prstGeom prst="roundRect">
            <a:avLst>
              <a:gd name="adj" fmla="val 2906"/>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7" name="Shape 3"/>
          <p:cNvSpPr/>
          <p:nvPr/>
        </p:nvSpPr>
        <p:spPr>
          <a:xfrm>
            <a:off x="8138160" y="1691640"/>
            <a:ext cx="594360" cy="594360"/>
          </a:xfrm>
          <a:prstGeom prst="ellipse">
            <a:avLst/>
          </a:prstGeom>
          <a:solidFill>
            <a:schemeClr val="accent2"/>
          </a:solidFill>
          <a:ln w="12700">
            <a:solidFill>
              <a:schemeClr val="accent2"/>
            </a:solidFill>
            <a:prstDash val="solid"/>
          </a:ln>
        </p:spPr>
      </p:sp>
      <p:pic>
        <p:nvPicPr>
          <p:cNvPr id="8" name="Image 0" descr="preencoded.png">    </p:cNvPr>
          <p:cNvPicPr>
            <a:picLocks noChangeAspect="1"/>
          </p:cNvPicPr>
          <p:nvPr/>
        </p:nvPicPr>
        <p:blipFill>
          <a:blip r:embed="rId1"/>
          <a:stretch>
            <a:fillRect/>
          </a:stretch>
        </p:blipFill>
        <p:spPr>
          <a:xfrm>
            <a:off x="8268919" y="1822399"/>
            <a:ext cx="332842" cy="332842"/>
          </a:xfrm>
          <a:prstGeom prst="rect">
            <a:avLst/>
          </a:prstGeom>
        </p:spPr>
      </p:pic>
      <p:sp>
        <p:nvSpPr>
          <p:cNvPr id="9" name="Text 4"/>
          <p:cNvSpPr txBox="1"/>
          <p:nvPr/>
        </p:nvSpPr>
        <p:spPr>
          <a:xfrm>
            <a:off x="8915400" y="1691640"/>
            <a:ext cx="2560320" cy="594360"/>
          </a:xfrm>
          <a:prstGeom prst="rect">
            <a:avLst/>
          </a:prstGeom>
          <a:noFill/>
          <a:ln/>
        </p:spPr>
        <p:txBody>
          <a:bodyPr wrap="square" lIns="0" tIns="0" rIns="0" bIns="0" rtlCol="0" anchor="ctr"/>
          <a:lstStyle/>
          <a:p>
            <a:pPr indent="0" marL="0">
              <a:buNone/>
            </a:pPr>
            <a:r>
              <a:rPr lang="en-US" sz="2200" b="1" dirty="0">
                <a:solidFill>
                  <a:schemeClr val="accent2"/>
                </a:solidFill>
                <a:latin typeface="Cambria" pitchFamily="34" charset="0"/>
                <a:ea typeface="Cambria" pitchFamily="34" charset="-122"/>
                <a:cs typeface="Cambria" pitchFamily="34" charset="-120"/>
              </a:rPr>
              <a:t>Why it matters</a:t>
            </a:r>
            <a:endParaRPr lang="en-US" sz="2200" dirty="0"/>
          </a:p>
        </p:txBody>
      </p:sp>
      <p:sp>
        <p:nvSpPr>
          <p:cNvPr id="10" name="Text 5"/>
          <p:cNvSpPr txBox="1"/>
          <p:nvPr/>
        </p:nvSpPr>
        <p:spPr>
          <a:xfrm>
            <a:off x="8138160" y="2560320"/>
            <a:ext cx="3291840" cy="3200400"/>
          </a:xfrm>
          <a:prstGeom prst="rect">
            <a:avLst/>
          </a:prstGeom>
          <a:noFill/>
          <a:ln/>
        </p:spPr>
        <p:txBody>
          <a:bodyPr wrap="square" lIns="0" tIns="0" rIns="0" bIns="0" rtlCol="0" anchor="t"/>
          <a:lstStyle/>
          <a:p>
            <a:pPr marL="342900" indent="-342900">
              <a:spcAft>
                <a:spcPts val="1000"/>
              </a:spcAft>
              <a:buSzPct val="100000"/>
              <a:buChar char="•"/>
            </a:pPr>
            <a:r>
              <a:rPr lang="en-US" sz="1700" dirty="0">
                <a:solidFill>
                  <a:schemeClr val="bg1"/>
                </a:solidFill>
              </a:rPr>
              <a:t>Each area gets different sunshine and rainfall</a:t>
            </a:r>
            <a:endParaRPr lang="en-US" sz="1700" dirty="0"/>
          </a:p>
          <a:p>
            <a:pPr marL="342900" indent="-342900">
              <a:spcAft>
                <a:spcPts val="1000"/>
              </a:spcAft>
              <a:buSzPct val="100000"/>
              <a:buChar char="•"/>
            </a:pPr>
            <a:r>
              <a:rPr lang="en-US" sz="1700" dirty="0">
                <a:solidFill>
                  <a:schemeClr val="bg1"/>
                </a:solidFill>
              </a:rPr>
              <a:t>Temperatures vary across seasons</a:t>
            </a:r>
            <a:endParaRPr lang="en-US" sz="1700" dirty="0"/>
          </a:p>
          <a:p>
            <a:pPr marL="342900" indent="-342900">
              <a:spcAft>
                <a:spcPts val="1000"/>
              </a:spcAft>
              <a:buSzPct val="100000"/>
              <a:buChar char="•"/>
            </a:pPr>
            <a:r>
              <a:rPr lang="en-US" sz="1700" dirty="0">
                <a:solidFill>
                  <a:schemeClr val="bg1"/>
                </a:solidFill>
              </a:rPr>
              <a:t>Monsoons affect each region differently</a:t>
            </a:r>
            <a:endParaRPr lang="en-US" sz="1700" dirty="0"/>
          </a:p>
          <a:p>
            <a:pPr marL="342900" indent="-342900">
              <a:spcAft>
                <a:spcPts val="1000"/>
              </a:spcAft>
              <a:buSzPct val="100000"/>
              <a:buChar char="•"/>
            </a:pPr>
            <a:r>
              <a:rPr lang="en-US" sz="1700" dirty="0">
                <a:solidFill>
                  <a:schemeClr val="bg1"/>
                </a:solidFill>
              </a:rPr>
              <a:t>Xuanzang (7th c. pilgrim) noticed: climate and soil differ, so produce differs</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Agroclimatic Zones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CLIMATE, SEASONS AND CROPS</a:t>
            </a:r>
            <a:endParaRPr lang="en-US" sz="1100" dirty="0"/>
          </a:p>
        </p:txBody>
      </p:sp>
      <p:sp>
        <p:nvSpPr>
          <p:cNvPr id="5" name="eq0"/>
          <p:cNvSpPr/>
          <p:nvPr/>
        </p:nvSpPr>
        <p:spPr>
          <a:xfrm>
            <a:off x="548640" y="1508760"/>
            <a:ext cx="2377440" cy="1554480"/>
          </a:xfrm>
          <a:prstGeom prst="roundRect">
            <a:avLst>
              <a:gd name="adj" fmla="val 7059"/>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1371600" y="1645920"/>
            <a:ext cx="731520" cy="73152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1532534" y="1806854"/>
            <a:ext cx="409651" cy="409651"/>
          </a:xfrm>
          <a:prstGeom prst="rect">
            <a:avLst/>
          </a:prstGeom>
        </p:spPr>
      </p:pic>
      <p:sp>
        <p:nvSpPr>
          <p:cNvPr id="8" name="Text 4"/>
          <p:cNvSpPr txBox="1"/>
          <p:nvPr/>
        </p:nvSpPr>
        <p:spPr>
          <a:xfrm>
            <a:off x="640080" y="246888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latin typeface="Cambria" pitchFamily="34" charset="0"/>
                <a:ea typeface="Cambria" pitchFamily="34" charset="-122"/>
                <a:cs typeface="Cambria" pitchFamily="34" charset="-120"/>
              </a:rPr>
              <a:t>Climate</a:t>
            </a:r>
            <a:endParaRPr lang="en-US" sz="2000" dirty="0"/>
          </a:p>
        </p:txBody>
      </p:sp>
      <p:sp>
        <p:nvSpPr>
          <p:cNvPr id="9" name="Text 5"/>
          <p:cNvSpPr txBox="1"/>
          <p:nvPr/>
        </p:nvSpPr>
        <p:spPr>
          <a:xfrm>
            <a:off x="2926080" y="1737360"/>
            <a:ext cx="457200" cy="1097280"/>
          </a:xfrm>
          <a:prstGeom prst="rect">
            <a:avLst/>
          </a:prstGeom>
          <a:noFill/>
          <a:ln/>
        </p:spPr>
        <p:txBody>
          <a:bodyPr wrap="square" lIns="0" tIns="0" rIns="0" bIns="0" rtlCol="0" anchor="ctr"/>
          <a:lstStyle/>
          <a:p>
            <a:pPr algn="ctr" indent="0" marL="0">
              <a:buNone/>
            </a:pPr>
            <a:r>
              <a:rPr lang="en-US" sz="3600" b="1" dirty="0">
                <a:solidFill>
                  <a:schemeClr val="accent3"/>
                </a:solidFill>
              </a:rPr>
              <a:t>+</a:t>
            </a:r>
            <a:endParaRPr lang="en-US" sz="3600" dirty="0"/>
          </a:p>
        </p:txBody>
      </p:sp>
      <p:sp>
        <p:nvSpPr>
          <p:cNvPr id="10" name="eq1"/>
          <p:cNvSpPr/>
          <p:nvPr/>
        </p:nvSpPr>
        <p:spPr>
          <a:xfrm>
            <a:off x="3383280" y="1508760"/>
            <a:ext cx="2377440" cy="1554480"/>
          </a:xfrm>
          <a:prstGeom prst="roundRect">
            <a:avLst>
              <a:gd name="adj" fmla="val 7059"/>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4206240" y="1645920"/>
            <a:ext cx="731520" cy="731520"/>
          </a:xfrm>
          <a:prstGeom prst="ellipse">
            <a:avLst/>
          </a:prstGeom>
          <a:solidFill>
            <a:schemeClr val="accent1"/>
          </a:solidFill>
          <a:ln w="12700">
            <a:solidFill>
              <a:schemeClr val="accent1"/>
            </a:solidFill>
            <a:prstDash val="solid"/>
          </a:ln>
        </p:spPr>
      </p:sp>
      <p:pic>
        <p:nvPicPr>
          <p:cNvPr id="12" name="Image 1" descr="preencoded.png">    </p:cNvPr>
          <p:cNvPicPr>
            <a:picLocks noChangeAspect="1"/>
          </p:cNvPicPr>
          <p:nvPr/>
        </p:nvPicPr>
        <p:blipFill>
          <a:blip r:embed="rId2"/>
          <a:stretch>
            <a:fillRect/>
          </a:stretch>
        </p:blipFill>
        <p:spPr>
          <a:xfrm>
            <a:off x="4367174" y="1806854"/>
            <a:ext cx="409651" cy="409651"/>
          </a:xfrm>
          <a:prstGeom prst="rect">
            <a:avLst/>
          </a:prstGeom>
        </p:spPr>
      </p:pic>
      <p:sp>
        <p:nvSpPr>
          <p:cNvPr id="13" name="Text 8"/>
          <p:cNvSpPr txBox="1"/>
          <p:nvPr/>
        </p:nvSpPr>
        <p:spPr>
          <a:xfrm>
            <a:off x="3474720" y="246888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latin typeface="Cambria" pitchFamily="34" charset="0"/>
                <a:ea typeface="Cambria" pitchFamily="34" charset="-122"/>
                <a:cs typeface="Cambria" pitchFamily="34" charset="-120"/>
              </a:rPr>
              <a:t>Soil and terrain</a:t>
            </a:r>
            <a:endParaRPr lang="en-US" sz="2000" dirty="0"/>
          </a:p>
        </p:txBody>
      </p:sp>
      <p:sp>
        <p:nvSpPr>
          <p:cNvPr id="14" name="Text 9"/>
          <p:cNvSpPr txBox="1"/>
          <p:nvPr/>
        </p:nvSpPr>
        <p:spPr>
          <a:xfrm>
            <a:off x="5760720" y="1737360"/>
            <a:ext cx="457200" cy="1097280"/>
          </a:xfrm>
          <a:prstGeom prst="rect">
            <a:avLst/>
          </a:prstGeom>
          <a:noFill/>
          <a:ln/>
        </p:spPr>
        <p:txBody>
          <a:bodyPr wrap="square" lIns="0" tIns="0" rIns="0" bIns="0" rtlCol="0" anchor="ctr"/>
          <a:lstStyle/>
          <a:p>
            <a:pPr algn="ctr" indent="0" marL="0">
              <a:buNone/>
            </a:pPr>
            <a:r>
              <a:rPr lang="en-US" sz="3600" b="1" dirty="0">
                <a:solidFill>
                  <a:schemeClr val="accent3"/>
                </a:solidFill>
              </a:rPr>
              <a:t>+</a:t>
            </a:r>
            <a:endParaRPr lang="en-US" sz="3600" dirty="0"/>
          </a:p>
        </p:txBody>
      </p:sp>
      <p:sp>
        <p:nvSpPr>
          <p:cNvPr id="15" name="eq2"/>
          <p:cNvSpPr/>
          <p:nvPr/>
        </p:nvSpPr>
        <p:spPr>
          <a:xfrm>
            <a:off x="6217920" y="1508760"/>
            <a:ext cx="2377440" cy="1554480"/>
          </a:xfrm>
          <a:prstGeom prst="roundRect">
            <a:avLst>
              <a:gd name="adj" fmla="val 7059"/>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7040880" y="1645920"/>
            <a:ext cx="731520" cy="731520"/>
          </a:xfrm>
          <a:prstGeom prst="ellipse">
            <a:avLst/>
          </a:prstGeom>
          <a:solidFill>
            <a:schemeClr val="accent1"/>
          </a:solidFill>
          <a:ln w="12700">
            <a:solidFill>
              <a:schemeClr val="accent1"/>
            </a:solidFill>
            <a:prstDash val="solid"/>
          </a:ln>
        </p:spPr>
      </p:sp>
      <p:pic>
        <p:nvPicPr>
          <p:cNvPr id="17" name="Image 2" descr="preencoded.png">    </p:cNvPr>
          <p:cNvPicPr>
            <a:picLocks noChangeAspect="1"/>
          </p:cNvPicPr>
          <p:nvPr/>
        </p:nvPicPr>
        <p:blipFill>
          <a:blip r:embed="rId3"/>
          <a:stretch>
            <a:fillRect/>
          </a:stretch>
        </p:blipFill>
        <p:spPr>
          <a:xfrm>
            <a:off x="7201814" y="1806854"/>
            <a:ext cx="409651" cy="409651"/>
          </a:xfrm>
          <a:prstGeom prst="rect">
            <a:avLst/>
          </a:prstGeom>
        </p:spPr>
      </p:pic>
      <p:sp>
        <p:nvSpPr>
          <p:cNvPr id="18" name="Text 12"/>
          <p:cNvSpPr txBox="1"/>
          <p:nvPr/>
        </p:nvSpPr>
        <p:spPr>
          <a:xfrm>
            <a:off x="6309360" y="2468880"/>
            <a:ext cx="2194560" cy="457200"/>
          </a:xfrm>
          <a:prstGeom prst="rect">
            <a:avLst/>
          </a:prstGeom>
          <a:noFill/>
          <a:ln/>
        </p:spPr>
        <p:txBody>
          <a:bodyPr wrap="square" lIns="0" tIns="0" rIns="0" bIns="0" rtlCol="0" anchor="t"/>
          <a:lstStyle/>
          <a:p>
            <a:pPr algn="ctr" indent="0" marL="0">
              <a:buNone/>
            </a:pPr>
            <a:r>
              <a:rPr lang="en-US" sz="2000" b="1" dirty="0">
                <a:solidFill>
                  <a:schemeClr val="tx2"/>
                </a:solidFill>
                <a:latin typeface="Cambria" pitchFamily="34" charset="0"/>
                <a:ea typeface="Cambria" pitchFamily="34" charset="-122"/>
                <a:cs typeface="Cambria" pitchFamily="34" charset="-120"/>
              </a:rPr>
              <a:t>Vegetation</a:t>
            </a:r>
            <a:endParaRPr lang="en-US" sz="2000" dirty="0"/>
          </a:p>
        </p:txBody>
      </p:sp>
      <p:sp>
        <p:nvSpPr>
          <p:cNvPr id="19" name="Text 13"/>
          <p:cNvSpPr txBox="1"/>
          <p:nvPr/>
        </p:nvSpPr>
        <p:spPr>
          <a:xfrm>
            <a:off x="8595360" y="1737360"/>
            <a:ext cx="457200" cy="1097280"/>
          </a:xfrm>
          <a:prstGeom prst="rect">
            <a:avLst/>
          </a:prstGeom>
          <a:noFill/>
          <a:ln/>
        </p:spPr>
        <p:txBody>
          <a:bodyPr wrap="square" lIns="0" tIns="0" rIns="0" bIns="0" rtlCol="0" anchor="ctr"/>
          <a:lstStyle/>
          <a:p>
            <a:pPr algn="ctr" indent="0" marL="0">
              <a:buNone/>
            </a:pPr>
            <a:r>
              <a:rPr lang="en-US" sz="3600" b="1" dirty="0">
                <a:solidFill>
                  <a:schemeClr val="accent3"/>
                </a:solidFill>
              </a:rPr>
              <a:t>=</a:t>
            </a:r>
            <a:endParaRPr lang="en-US" sz="3600" dirty="0"/>
          </a:p>
        </p:txBody>
      </p:sp>
      <p:sp>
        <p:nvSpPr>
          <p:cNvPr id="20" name="zones"/>
          <p:cNvSpPr/>
          <p:nvPr/>
        </p:nvSpPr>
        <p:spPr>
          <a:xfrm>
            <a:off x="9144000" y="1508760"/>
            <a:ext cx="2496312" cy="1554480"/>
          </a:xfrm>
          <a:prstGeom prst="roundRect">
            <a:avLst>
              <a:gd name="adj" fmla="val 7059"/>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1" name="Text 15"/>
          <p:cNvSpPr txBox="1"/>
          <p:nvPr/>
        </p:nvSpPr>
        <p:spPr>
          <a:xfrm>
            <a:off x="9144000" y="1554480"/>
            <a:ext cx="2496312" cy="868680"/>
          </a:xfrm>
          <a:prstGeom prst="rect">
            <a:avLst/>
          </a:prstGeom>
          <a:noFill/>
          <a:ln/>
        </p:spPr>
        <p:txBody>
          <a:bodyPr wrap="square" lIns="0" tIns="0" rIns="0" bIns="0" rtlCol="0" anchor="ctr"/>
          <a:lstStyle/>
          <a:p>
            <a:pPr algn="ctr" indent="0" marL="0">
              <a:buNone/>
            </a:pPr>
            <a:r>
              <a:rPr lang="en-US" sz="5000" b="1" dirty="0">
                <a:solidFill>
                  <a:schemeClr val="accent2"/>
                </a:solidFill>
                <a:latin typeface="Cambria" pitchFamily="34" charset="0"/>
                <a:ea typeface="Cambria" pitchFamily="34" charset="-122"/>
                <a:cs typeface="Cambria" pitchFamily="34" charset="-120"/>
              </a:rPr>
              <a:t>15</a:t>
            </a:r>
            <a:endParaRPr lang="en-US" sz="5000" dirty="0"/>
          </a:p>
        </p:txBody>
      </p:sp>
      <p:sp>
        <p:nvSpPr>
          <p:cNvPr id="22" name="Text 16"/>
          <p:cNvSpPr txBox="1"/>
          <p:nvPr/>
        </p:nvSpPr>
        <p:spPr>
          <a:xfrm>
            <a:off x="9144000" y="2423160"/>
            <a:ext cx="2496312" cy="457200"/>
          </a:xfrm>
          <a:prstGeom prst="rect">
            <a:avLst/>
          </a:prstGeom>
          <a:noFill/>
          <a:ln/>
        </p:spPr>
        <p:txBody>
          <a:bodyPr wrap="square" lIns="0" tIns="0" rIns="0" bIns="0" rtlCol="0" anchor="t"/>
          <a:lstStyle/>
          <a:p>
            <a:pPr algn="ctr" indent="0" marL="0">
              <a:buNone/>
            </a:pPr>
            <a:r>
              <a:rPr lang="en-US" sz="1800" dirty="0">
                <a:solidFill>
                  <a:schemeClr val="bg1"/>
                </a:solidFill>
              </a:rPr>
              <a:t>agroclimatic zones</a:t>
            </a:r>
            <a:endParaRPr lang="en-US" sz="1800" dirty="0"/>
          </a:p>
        </p:txBody>
      </p:sp>
      <p:sp>
        <p:nvSpPr>
          <p:cNvPr id="23" name="card-Why have zones?"/>
          <p:cNvSpPr/>
          <p:nvPr/>
        </p:nvSpPr>
        <p:spPr>
          <a:xfrm>
            <a:off x="548640" y="3383280"/>
            <a:ext cx="5440680" cy="26517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Shape 18"/>
          <p:cNvSpPr/>
          <p:nvPr/>
        </p:nvSpPr>
        <p:spPr>
          <a:xfrm>
            <a:off x="777240" y="3584448"/>
            <a:ext cx="548640" cy="548640"/>
          </a:xfrm>
          <a:prstGeom prst="ellipse">
            <a:avLst/>
          </a:prstGeom>
          <a:solidFill>
            <a:schemeClr val="accent1"/>
          </a:solidFill>
          <a:ln w="12700">
            <a:solidFill>
              <a:schemeClr val="accent1"/>
            </a:solidFill>
            <a:prstDash val="solid"/>
          </a:ln>
        </p:spPr>
      </p:sp>
      <p:pic>
        <p:nvPicPr>
          <p:cNvPr id="25" name="Image 3" descr="preencoded.png">    </p:cNvPr>
          <p:cNvPicPr>
            <a:picLocks noChangeAspect="1"/>
          </p:cNvPicPr>
          <p:nvPr/>
        </p:nvPicPr>
        <p:blipFill>
          <a:blip r:embed="rId4"/>
          <a:stretch>
            <a:fillRect/>
          </a:stretch>
        </p:blipFill>
        <p:spPr>
          <a:xfrm>
            <a:off x="897941" y="3705149"/>
            <a:ext cx="307238" cy="307238"/>
          </a:xfrm>
          <a:prstGeom prst="rect">
            <a:avLst/>
          </a:prstGeom>
        </p:spPr>
      </p:pic>
      <p:sp>
        <p:nvSpPr>
          <p:cNvPr id="26" name="Text 19"/>
          <p:cNvSpPr txBox="1"/>
          <p:nvPr/>
        </p:nvSpPr>
        <p:spPr>
          <a:xfrm>
            <a:off x="1463040" y="356616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Why have zones?</a:t>
            </a:r>
            <a:endParaRPr lang="en-US" sz="2000" dirty="0"/>
          </a:p>
        </p:txBody>
      </p:sp>
      <p:sp>
        <p:nvSpPr>
          <p:cNvPr id="27" name="Text 20"/>
          <p:cNvSpPr txBox="1"/>
          <p:nvPr/>
        </p:nvSpPr>
        <p:spPr>
          <a:xfrm>
            <a:off x="777240" y="4297680"/>
            <a:ext cx="4983480" cy="1600200"/>
          </a:xfrm>
          <a:prstGeom prst="rect">
            <a:avLst/>
          </a:prstGeom>
          <a:noFill/>
          <a:ln/>
        </p:spPr>
        <p:txBody>
          <a:bodyPr wrap="square" lIns="0" tIns="0" rIns="0" bIns="0" rtlCol="0" anchor="t"/>
          <a:lstStyle/>
          <a:p>
            <a:pPr indent="0" marL="0">
              <a:buNone/>
            </a:pPr>
            <a:r>
              <a:rPr lang="en-US" sz="1700" dirty="0">
                <a:solidFill>
                  <a:schemeClr val="tx1"/>
                </a:solidFill>
              </a:rPr>
              <a:t>They help the government and other agencies plan actions to improve agricultural production: what, when and how to grow different crops.</a:t>
            </a:r>
            <a:endParaRPr lang="en-US" sz="1700" dirty="0"/>
          </a:p>
        </p:txBody>
      </p:sp>
      <p:sp>
        <p:nvSpPr>
          <p:cNvPr id="28" name="card-Examples"/>
          <p:cNvSpPr/>
          <p:nvPr/>
        </p:nvSpPr>
        <p:spPr>
          <a:xfrm>
            <a:off x="6199632" y="3383280"/>
            <a:ext cx="5440680" cy="26517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9" name="Shape 22"/>
          <p:cNvSpPr/>
          <p:nvPr/>
        </p:nvSpPr>
        <p:spPr>
          <a:xfrm>
            <a:off x="6428232" y="3584448"/>
            <a:ext cx="548640" cy="548640"/>
          </a:xfrm>
          <a:prstGeom prst="ellipse">
            <a:avLst/>
          </a:prstGeom>
          <a:solidFill>
            <a:schemeClr val="accent4"/>
          </a:solidFill>
          <a:ln w="12700">
            <a:solidFill>
              <a:schemeClr val="accent4"/>
            </a:solidFill>
            <a:prstDash val="solid"/>
          </a:ln>
        </p:spPr>
      </p:sp>
      <p:pic>
        <p:nvPicPr>
          <p:cNvPr id="30" name="Image 4" descr="preencoded.png">    </p:cNvPr>
          <p:cNvPicPr>
            <a:picLocks noChangeAspect="1"/>
          </p:cNvPicPr>
          <p:nvPr/>
        </p:nvPicPr>
        <p:blipFill>
          <a:blip r:embed="rId5"/>
          <a:stretch>
            <a:fillRect/>
          </a:stretch>
        </p:blipFill>
        <p:spPr>
          <a:xfrm>
            <a:off x="6548933" y="3705149"/>
            <a:ext cx="307238" cy="307238"/>
          </a:xfrm>
          <a:prstGeom prst="rect">
            <a:avLst/>
          </a:prstGeom>
        </p:spPr>
      </p:pic>
      <p:sp>
        <p:nvSpPr>
          <p:cNvPr id="31" name="Text 23"/>
          <p:cNvSpPr txBox="1"/>
          <p:nvPr/>
        </p:nvSpPr>
        <p:spPr>
          <a:xfrm>
            <a:off x="7114032" y="356616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Examples</a:t>
            </a:r>
            <a:endParaRPr lang="en-US" sz="2000" dirty="0"/>
          </a:p>
        </p:txBody>
      </p:sp>
      <p:sp>
        <p:nvSpPr>
          <p:cNvPr id="32" name="Text 24"/>
          <p:cNvSpPr txBox="1"/>
          <p:nvPr/>
        </p:nvSpPr>
        <p:spPr>
          <a:xfrm>
            <a:off x="6428232" y="4297680"/>
            <a:ext cx="4937760" cy="164592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Upper Gangetic Plain Region</a:t>
            </a:r>
            <a:endParaRPr lang="en-US" sz="1800" dirty="0"/>
          </a:p>
          <a:p>
            <a:pPr marL="342900" indent="-342900">
              <a:spcAft>
                <a:spcPts val="1000"/>
              </a:spcAft>
              <a:buSzPct val="100000"/>
              <a:buChar char="•"/>
            </a:pPr>
            <a:r>
              <a:rPr lang="en-US" sz="1800" dirty="0">
                <a:solidFill>
                  <a:schemeClr val="tx1"/>
                </a:solidFill>
              </a:rPr>
              <a:t>Southern Plateau and Hills Region</a:t>
            </a:r>
            <a:endParaRPr lang="en-US" sz="1800" dirty="0"/>
          </a:p>
          <a:p>
            <a:pPr marL="342900" indent="-342900">
              <a:spcAft>
                <a:spcPts val="1000"/>
              </a:spcAft>
              <a:buSzPct val="100000"/>
              <a:buChar char="•"/>
            </a:pPr>
            <a:r>
              <a:rPr lang="en-US" sz="1800" dirty="0">
                <a:solidFill>
                  <a:schemeClr val="tx1"/>
                </a:solidFill>
              </a:rPr>
              <a:t>Western Dry Region</a:t>
            </a:r>
            <a:endParaRPr lang="en-US" sz="18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The Monsoon and Agriculture</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CLIMATE, SEASONS AND CROPS</a:t>
            </a:r>
            <a:endParaRPr lang="en-US" sz="1100" dirty="0"/>
          </a:p>
        </p:txBody>
      </p:sp>
      <p:sp>
        <p:nvSpPr>
          <p:cNvPr id="5" name="mon0"/>
          <p:cNvSpPr/>
          <p:nvPr/>
        </p:nvSpPr>
        <p:spPr>
          <a:xfrm>
            <a:off x="548640" y="1463040"/>
            <a:ext cx="5440680" cy="2743200"/>
          </a:xfrm>
          <a:prstGeom prst="roundRect">
            <a:avLst>
              <a:gd name="adj" fmla="val 4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45920"/>
            <a:ext cx="594360" cy="594360"/>
          </a:xfrm>
          <a:prstGeom prst="ellipse">
            <a:avLst/>
          </a:prstGeom>
          <a:solidFill>
            <a:schemeClr val="accent4"/>
          </a:solidFill>
          <a:ln w="12700">
            <a:solidFill>
              <a:schemeClr val="accent4"/>
            </a:solidFill>
            <a:prstDash val="solid"/>
          </a:ln>
        </p:spPr>
      </p:sp>
      <p:pic>
        <p:nvPicPr>
          <p:cNvPr id="7" name="Image 0" descr="preencoded.png">    </p:cNvPr>
          <p:cNvPicPr>
            <a:picLocks noChangeAspect="1"/>
          </p:cNvPicPr>
          <p:nvPr/>
        </p:nvPicPr>
        <p:blipFill>
          <a:blip r:embed="rId1"/>
          <a:stretch>
            <a:fillRect/>
          </a:stretch>
        </p:blipFill>
        <p:spPr>
          <a:xfrm>
            <a:off x="907999" y="1776679"/>
            <a:ext cx="332842" cy="332842"/>
          </a:xfrm>
          <a:prstGeom prst="rect">
            <a:avLst/>
          </a:prstGeom>
        </p:spPr>
      </p:pic>
      <p:sp>
        <p:nvSpPr>
          <p:cNvPr id="8" name="Text 4"/>
          <p:cNvSpPr txBox="1"/>
          <p:nvPr/>
        </p:nvSpPr>
        <p:spPr>
          <a:xfrm>
            <a:off x="1554480" y="1645920"/>
            <a:ext cx="4206240" cy="594360"/>
          </a:xfrm>
          <a:prstGeom prst="rect">
            <a:avLst/>
          </a:prstGeom>
          <a:noFill/>
          <a:ln/>
        </p:spPr>
        <p:txBody>
          <a:bodyPr wrap="square" lIns="0" tIns="0" rIns="0" bIns="0" rtlCol="0" anchor="ctr"/>
          <a:lstStyle/>
          <a:p>
            <a:pPr indent="0" marL="0">
              <a:buNone/>
            </a:pPr>
            <a:r>
              <a:rPr lang="en-US" sz="2300" b="1" dirty="0">
                <a:solidFill>
                  <a:schemeClr val="tx2"/>
                </a:solidFill>
                <a:latin typeface="Cambria" pitchFamily="34" charset="0"/>
                <a:ea typeface="Cambria" pitchFamily="34" charset="-122"/>
                <a:cs typeface="Cambria" pitchFamily="34" charset="-120"/>
              </a:rPr>
              <a:t>Southwest monsoon</a:t>
            </a:r>
            <a:endParaRPr lang="en-US" sz="2300" dirty="0"/>
          </a:p>
        </p:txBody>
      </p:sp>
      <p:sp>
        <p:nvSpPr>
          <p:cNvPr id="9" name="Text 5"/>
          <p:cNvSpPr txBox="1"/>
          <p:nvPr/>
        </p:nvSpPr>
        <p:spPr>
          <a:xfrm>
            <a:off x="822960" y="2377440"/>
            <a:ext cx="4937760" cy="502920"/>
          </a:xfrm>
          <a:prstGeom prst="rect">
            <a:avLst/>
          </a:prstGeom>
          <a:noFill/>
          <a:ln/>
        </p:spPr>
        <p:txBody>
          <a:bodyPr wrap="square" lIns="0" tIns="0" rIns="0" bIns="0" rtlCol="0" anchor="t"/>
          <a:lstStyle/>
          <a:p>
            <a:pPr indent="0" marL="0">
              <a:buNone/>
            </a:pPr>
            <a:r>
              <a:rPr lang="en-US" sz="2600" b="1" dirty="0">
                <a:solidFill>
                  <a:schemeClr val="accent4"/>
                </a:solidFill>
                <a:latin typeface="Cambria" pitchFamily="34" charset="0"/>
                <a:ea typeface="Cambria" pitchFamily="34" charset="-122"/>
                <a:cs typeface="Cambria" pitchFamily="34" charset="-120"/>
              </a:rPr>
              <a:t>June – September</a:t>
            </a:r>
            <a:endParaRPr lang="en-US" sz="2600" dirty="0"/>
          </a:p>
        </p:txBody>
      </p:sp>
      <p:sp>
        <p:nvSpPr>
          <p:cNvPr id="10" name="Text 6"/>
          <p:cNvSpPr txBox="1"/>
          <p:nvPr/>
        </p:nvSpPr>
        <p:spPr>
          <a:xfrm>
            <a:off x="822960" y="2971800"/>
            <a:ext cx="4937760" cy="118872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chemeClr val="tx1"/>
                </a:solidFill>
              </a:rPr>
              <a:t>Crucial for kharif crops in northern and central India</a:t>
            </a:r>
            <a:endParaRPr lang="en-US" sz="1700" dirty="0"/>
          </a:p>
        </p:txBody>
      </p:sp>
      <p:sp>
        <p:nvSpPr>
          <p:cNvPr id="11" name="mon1"/>
          <p:cNvSpPr/>
          <p:nvPr/>
        </p:nvSpPr>
        <p:spPr>
          <a:xfrm>
            <a:off x="6199632" y="1463040"/>
            <a:ext cx="5440680" cy="2743200"/>
          </a:xfrm>
          <a:prstGeom prst="roundRect">
            <a:avLst>
              <a:gd name="adj" fmla="val 4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Shape 8"/>
          <p:cNvSpPr/>
          <p:nvPr/>
        </p:nvSpPr>
        <p:spPr>
          <a:xfrm>
            <a:off x="6428232" y="1645920"/>
            <a:ext cx="594360" cy="594360"/>
          </a:xfrm>
          <a:prstGeom prst="ellipse">
            <a:avLst/>
          </a:prstGeom>
          <a:solidFill>
            <a:schemeClr val="accent1"/>
          </a:solidFill>
          <a:ln w="12700">
            <a:solidFill>
              <a:schemeClr val="accent1"/>
            </a:solidFill>
            <a:prstDash val="solid"/>
          </a:ln>
        </p:spPr>
      </p:sp>
      <p:pic>
        <p:nvPicPr>
          <p:cNvPr id="13" name="Image 1" descr="preencoded.png">    </p:cNvPr>
          <p:cNvPicPr>
            <a:picLocks noChangeAspect="1"/>
          </p:cNvPicPr>
          <p:nvPr/>
        </p:nvPicPr>
        <p:blipFill>
          <a:blip r:embed="rId2"/>
          <a:stretch>
            <a:fillRect/>
          </a:stretch>
        </p:blipFill>
        <p:spPr>
          <a:xfrm>
            <a:off x="6558991" y="1776679"/>
            <a:ext cx="332842" cy="332842"/>
          </a:xfrm>
          <a:prstGeom prst="rect">
            <a:avLst/>
          </a:prstGeom>
        </p:spPr>
      </p:pic>
      <p:sp>
        <p:nvSpPr>
          <p:cNvPr id="14" name="Text 9"/>
          <p:cNvSpPr txBox="1"/>
          <p:nvPr/>
        </p:nvSpPr>
        <p:spPr>
          <a:xfrm>
            <a:off x="7205472" y="1645920"/>
            <a:ext cx="4206240" cy="594360"/>
          </a:xfrm>
          <a:prstGeom prst="rect">
            <a:avLst/>
          </a:prstGeom>
          <a:noFill/>
          <a:ln/>
        </p:spPr>
        <p:txBody>
          <a:bodyPr wrap="square" lIns="0" tIns="0" rIns="0" bIns="0" rtlCol="0" anchor="ctr"/>
          <a:lstStyle/>
          <a:p>
            <a:pPr indent="0" marL="0">
              <a:buNone/>
            </a:pPr>
            <a:r>
              <a:rPr lang="en-US" sz="2300" b="1" dirty="0">
                <a:solidFill>
                  <a:schemeClr val="tx2"/>
                </a:solidFill>
                <a:latin typeface="Cambria" pitchFamily="34" charset="0"/>
                <a:ea typeface="Cambria" pitchFamily="34" charset="-122"/>
                <a:cs typeface="Cambria" pitchFamily="34" charset="-120"/>
              </a:rPr>
              <a:t>Northeast monsoon</a:t>
            </a:r>
            <a:endParaRPr lang="en-US" sz="2300" dirty="0"/>
          </a:p>
        </p:txBody>
      </p:sp>
      <p:sp>
        <p:nvSpPr>
          <p:cNvPr id="15" name="Text 10"/>
          <p:cNvSpPr txBox="1"/>
          <p:nvPr/>
        </p:nvSpPr>
        <p:spPr>
          <a:xfrm>
            <a:off x="6473952" y="2377440"/>
            <a:ext cx="4937760" cy="502920"/>
          </a:xfrm>
          <a:prstGeom prst="rect">
            <a:avLst/>
          </a:prstGeom>
          <a:noFill/>
          <a:ln/>
        </p:spPr>
        <p:txBody>
          <a:bodyPr wrap="square" lIns="0" tIns="0" rIns="0" bIns="0" rtlCol="0" anchor="t"/>
          <a:lstStyle/>
          <a:p>
            <a:pPr indent="0" marL="0">
              <a:buNone/>
            </a:pPr>
            <a:r>
              <a:rPr lang="en-US" sz="2600" b="1" dirty="0">
                <a:solidFill>
                  <a:schemeClr val="accent1"/>
                </a:solidFill>
                <a:latin typeface="Cambria" pitchFamily="34" charset="0"/>
                <a:ea typeface="Cambria" pitchFamily="34" charset="-122"/>
                <a:cs typeface="Cambria" pitchFamily="34" charset="-120"/>
              </a:rPr>
              <a:t>October – December</a:t>
            </a:r>
            <a:endParaRPr lang="en-US" sz="2600" dirty="0"/>
          </a:p>
        </p:txBody>
      </p:sp>
      <p:sp>
        <p:nvSpPr>
          <p:cNvPr id="16" name="Text 11"/>
          <p:cNvSpPr txBox="1"/>
          <p:nvPr/>
        </p:nvSpPr>
        <p:spPr>
          <a:xfrm>
            <a:off x="6473952" y="2971800"/>
            <a:ext cx="4937760" cy="1188720"/>
          </a:xfrm>
          <a:prstGeom prst="rect">
            <a:avLst/>
          </a:prstGeom>
          <a:noFill/>
          <a:ln/>
        </p:spPr>
        <p:txBody>
          <a:bodyPr wrap="square" lIns="0" tIns="0" rIns="0" bIns="0" rtlCol="0" anchor="t"/>
          <a:lstStyle/>
          <a:p>
            <a:pPr marL="342900" indent="-342900">
              <a:spcAft>
                <a:spcPts val="600"/>
              </a:spcAft>
              <a:buSzPct val="100000"/>
              <a:buChar char="•"/>
            </a:pPr>
            <a:r>
              <a:rPr lang="en-US" sz="1700" dirty="0">
                <a:solidFill>
                  <a:schemeClr val="tx1"/>
                </a:solidFill>
              </a:rPr>
              <a:t>Brings rain to east and south India</a:t>
            </a:r>
            <a:endParaRPr lang="en-US" sz="1700" dirty="0"/>
          </a:p>
          <a:p>
            <a:pPr marL="342900" indent="-342900">
              <a:spcAft>
                <a:spcPts val="600"/>
              </a:spcAft>
              <a:buSzPct val="100000"/>
              <a:buChar char="•"/>
            </a:pPr>
            <a:r>
              <a:rPr lang="en-US" sz="1700" dirty="0">
                <a:solidFill>
                  <a:schemeClr val="tx1"/>
                </a:solidFill>
              </a:rPr>
              <a:t>Malabar (Kerala) and Coromandel (Tamil Nadu) coasts get rain from both monsoons</a:t>
            </a:r>
            <a:endParaRPr lang="en-US" sz="1700" dirty="0"/>
          </a:p>
        </p:txBody>
      </p:sp>
      <p:sp>
        <p:nvSpPr>
          <p:cNvPr id="17" name="between"/>
          <p:cNvSpPr/>
          <p:nvPr/>
        </p:nvSpPr>
        <p:spPr>
          <a:xfrm>
            <a:off x="548640" y="4434840"/>
            <a:ext cx="11091672" cy="1691640"/>
          </a:xfrm>
          <a:prstGeom prst="roundRect">
            <a:avLst>
              <a:gd name="adj" fmla="val 6486"/>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8" name="Text 13"/>
          <p:cNvSpPr txBox="1"/>
          <p:nvPr/>
        </p:nvSpPr>
        <p:spPr>
          <a:xfrm>
            <a:off x="822960" y="4480560"/>
            <a:ext cx="10515600" cy="1600200"/>
          </a:xfrm>
          <a:prstGeom prst="rect">
            <a:avLst/>
          </a:prstGeom>
          <a:noFill/>
          <a:ln/>
        </p:spPr>
        <p:txBody>
          <a:bodyPr wrap="square" lIns="0" tIns="0" rIns="0" bIns="0" rtlCol="0" anchor="ctr"/>
          <a:lstStyle/>
          <a:p>
            <a:pPr indent="0" marL="0">
              <a:buNone/>
            </a:pPr>
            <a:r>
              <a:rPr lang="en-US" sz="1800" b="1" dirty="0">
                <a:solidFill>
                  <a:schemeClr val="accent2"/>
                </a:solidFill>
              </a:rPr>
              <a:t>In between the two rains: </a:t>
            </a:r>
            <a:pPr indent="0" marL="0">
              <a:spcAft>
                <a:spcPts val="1000"/>
              </a:spcAft>
              <a:buNone/>
            </a:pPr>
            <a:r>
              <a:rPr lang="en-US" sz="1800" dirty="0">
                <a:solidFill>
                  <a:schemeClr val="bg1"/>
                </a:solidFill>
              </a:rPr>
              <a:t>southern farmers can still grow crops; north India has a dry season and depends on groundwater, rivers, canals, ponds and soil moisture.</a:t>
            </a:r>
            <a:endParaRPr lang="en-US" sz="1800" dirty="0"/>
          </a:p>
          <a:p>
            <a:pPr indent="0" marL="0">
              <a:buNone/>
            </a:pPr>
            <a:r>
              <a:rPr lang="en-US" sz="1800" b="1" dirty="0">
                <a:solidFill>
                  <a:schemeClr val="accent2"/>
                </a:solidFill>
              </a:rPr>
              <a:t>Rice all year: </a:t>
            </a:r>
            <a:pPr indent="0" marL="0">
              <a:buNone/>
            </a:pPr>
            <a:r>
              <a:rPr lang="en-US" sz="1800" dirty="0">
                <a:solidFill>
                  <a:schemeClr val="bg1"/>
                </a:solidFill>
              </a:rPr>
              <a:t>Tamil Nadu, West Bengal and Andhra Pradesh, thanks to monsoon rain plus irrigation.</a:t>
            </a:r>
            <a:endParaRPr lang="en-US" sz="18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Kharif, Rabi and Zaid</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CLIMATE, SEASONS AND CROPS</a:t>
            </a:r>
            <a:endParaRPr lang="en-US" sz="1100" dirty="0"/>
          </a:p>
        </p:txBody>
      </p:sp>
      <p:sp>
        <p:nvSpPr>
          <p:cNvPr id="5" name="season0"/>
          <p:cNvSpPr/>
          <p:nvPr/>
        </p:nvSpPr>
        <p:spPr>
          <a:xfrm>
            <a:off x="548640" y="1463040"/>
            <a:ext cx="3566160" cy="3931920"/>
          </a:xfrm>
          <a:prstGeom prst="rect">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548640" y="1463040"/>
            <a:ext cx="3566160" cy="914400"/>
          </a:xfrm>
          <a:prstGeom prst="rect">
            <a:avLst/>
          </a:prstGeom>
          <a:solidFill>
            <a:schemeClr val="accent4"/>
          </a:solidFill>
          <a:ln w="12700">
            <a:solidFill>
              <a:schemeClr val="accent4"/>
            </a:solidFill>
            <a:prstDash val="solid"/>
          </a:ln>
        </p:spPr>
      </p:sp>
      <p:sp>
        <p:nvSpPr>
          <p:cNvPr id="7" name="Shape 4"/>
          <p:cNvSpPr/>
          <p:nvPr/>
        </p:nvSpPr>
        <p:spPr>
          <a:xfrm>
            <a:off x="731520" y="1600200"/>
            <a:ext cx="640080" cy="640080"/>
          </a:xfrm>
          <a:prstGeom prst="ellipse">
            <a:avLst/>
          </a:prstGeom>
          <a:solidFill>
            <a:schemeClr val="tx2"/>
          </a:solidFill>
          <a:ln w="12700">
            <a:solidFill>
              <a:schemeClr val="tx2"/>
            </a:solidFill>
            <a:prstDash val="solid"/>
          </a:ln>
        </p:spPr>
      </p:sp>
      <p:pic>
        <p:nvPicPr>
          <p:cNvPr id="8" name="Image 0" descr="preencoded.png">    </p:cNvPr>
          <p:cNvPicPr>
            <a:picLocks noChangeAspect="1"/>
          </p:cNvPicPr>
          <p:nvPr/>
        </p:nvPicPr>
        <p:blipFill>
          <a:blip r:embed="rId1"/>
          <a:stretch>
            <a:fillRect/>
          </a:stretch>
        </p:blipFill>
        <p:spPr>
          <a:xfrm>
            <a:off x="872338" y="1741018"/>
            <a:ext cx="358445" cy="358445"/>
          </a:xfrm>
          <a:prstGeom prst="rect">
            <a:avLst/>
          </a:prstGeom>
        </p:spPr>
      </p:pic>
      <p:sp>
        <p:nvSpPr>
          <p:cNvPr id="9" name="Text 5"/>
          <p:cNvSpPr txBox="1"/>
          <p:nvPr/>
        </p:nvSpPr>
        <p:spPr>
          <a:xfrm>
            <a:off x="1508760" y="1508760"/>
            <a:ext cx="246888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KHARIF</a:t>
            </a:r>
            <a:endParaRPr lang="en-US" sz="2400" dirty="0"/>
          </a:p>
        </p:txBody>
      </p:sp>
      <p:sp>
        <p:nvSpPr>
          <p:cNvPr id="10" name="Text 6"/>
          <p:cNvSpPr txBox="1"/>
          <p:nvPr/>
        </p:nvSpPr>
        <p:spPr>
          <a:xfrm>
            <a:off x="1508760" y="1965960"/>
            <a:ext cx="2468880" cy="365760"/>
          </a:xfrm>
          <a:prstGeom prst="rect">
            <a:avLst/>
          </a:prstGeom>
          <a:noFill/>
          <a:ln/>
        </p:spPr>
        <p:txBody>
          <a:bodyPr wrap="square" lIns="0" tIns="0" rIns="0" bIns="0" rtlCol="0" anchor="t"/>
          <a:lstStyle/>
          <a:p>
            <a:pPr indent="0" marL="0">
              <a:buNone/>
            </a:pPr>
            <a:r>
              <a:rPr lang="en-US" sz="1600" dirty="0">
                <a:solidFill>
                  <a:schemeClr val="bg1"/>
                </a:solidFill>
              </a:rPr>
              <a:t>Monsoon crops</a:t>
            </a:r>
            <a:endParaRPr lang="en-US" sz="1600" dirty="0"/>
          </a:p>
        </p:txBody>
      </p:sp>
      <p:sp>
        <p:nvSpPr>
          <p:cNvPr id="11" name="Text 7"/>
          <p:cNvSpPr txBox="1"/>
          <p:nvPr/>
        </p:nvSpPr>
        <p:spPr>
          <a:xfrm>
            <a:off x="777240" y="2606040"/>
            <a:ext cx="3154680" cy="2743200"/>
          </a:xfrm>
          <a:prstGeom prst="rect">
            <a:avLst/>
          </a:prstGeom>
          <a:noFill/>
          <a:ln/>
        </p:spPr>
        <p:txBody>
          <a:bodyPr wrap="square" lIns="0" tIns="0" rIns="0" bIns="0" rtlCol="0" anchor="t"/>
          <a:lstStyle/>
          <a:p>
            <a:pPr indent="0" marL="0">
              <a:buNone/>
            </a:pPr>
            <a:r>
              <a:rPr lang="en-US" sz="1700" b="1" dirty="0">
                <a:solidFill>
                  <a:schemeClr val="tx1"/>
                </a:solidFill>
              </a:rPr>
              <a:t>Climate: </a:t>
            </a:r>
            <a:pPr indent="0" marL="0">
              <a:spcAft>
                <a:spcPts val="600"/>
              </a:spcAft>
              <a:buNone/>
            </a:pPr>
            <a:r>
              <a:rPr lang="en-US" sz="1700" dirty="0">
                <a:solidFill>
                  <a:schemeClr val="tx1"/>
                </a:solidFill>
              </a:rPr>
              <a:t>Hot, heavy rainfall</a:t>
            </a:r>
            <a:endParaRPr lang="en-US" sz="1700" dirty="0"/>
          </a:p>
          <a:p>
            <a:pPr indent="0" marL="0">
              <a:buNone/>
            </a:pPr>
            <a:r>
              <a:rPr lang="en-US" sz="1700" b="1" dirty="0">
                <a:solidFill>
                  <a:schemeClr val="tx1"/>
                </a:solidFill>
              </a:rPr>
              <a:t>Sowing: </a:t>
            </a:r>
            <a:pPr indent="0" marL="0">
              <a:spcAft>
                <a:spcPts val="600"/>
              </a:spcAft>
              <a:buNone/>
            </a:pPr>
            <a:r>
              <a:rPr lang="en-US" sz="1700" dirty="0">
                <a:solidFill>
                  <a:schemeClr val="tx1"/>
                </a:solidFill>
              </a:rPr>
              <a:t>Jun–Jul</a:t>
            </a:r>
            <a:endParaRPr lang="en-US" sz="1700" dirty="0"/>
          </a:p>
          <a:p>
            <a:pPr indent="0" marL="0">
              <a:buNone/>
            </a:pPr>
            <a:r>
              <a:rPr lang="en-US" sz="1700" b="1" dirty="0">
                <a:solidFill>
                  <a:schemeClr val="tx1"/>
                </a:solidFill>
              </a:rPr>
              <a:t>Harvest: </a:t>
            </a:r>
            <a:pPr indent="0" marL="0">
              <a:spcAft>
                <a:spcPts val="1000"/>
              </a:spcAft>
              <a:buNone/>
            </a:pPr>
            <a:r>
              <a:rPr lang="en-US" sz="1700" dirty="0">
                <a:solidFill>
                  <a:schemeClr val="tx1"/>
                </a:solidFill>
              </a:rPr>
              <a:t>Oct–Nov</a:t>
            </a:r>
            <a:endParaRPr lang="en-US" sz="1700" dirty="0"/>
          </a:p>
          <a:p>
            <a:pPr indent="0" marL="0">
              <a:buNone/>
            </a:pPr>
            <a:r>
              <a:rPr lang="en-US" sz="1700" b="1" dirty="0">
                <a:solidFill>
                  <a:schemeClr val="tx1"/>
                </a:solidFill>
              </a:rPr>
              <a:t>Crops: </a:t>
            </a:r>
            <a:pPr indent="0" marL="0">
              <a:buNone/>
            </a:pPr>
            <a:r>
              <a:rPr lang="en-US" sz="1700" dirty="0">
                <a:solidFill>
                  <a:schemeClr val="tx1"/>
                </a:solidFill>
              </a:rPr>
              <a:t>Rice, maize, jowar, bajra, sugarcane, groundnut, cotton</a:t>
            </a:r>
            <a:endParaRPr lang="en-US" sz="1700" dirty="0"/>
          </a:p>
        </p:txBody>
      </p:sp>
      <p:sp>
        <p:nvSpPr>
          <p:cNvPr id="12" name="season1"/>
          <p:cNvSpPr/>
          <p:nvPr/>
        </p:nvSpPr>
        <p:spPr>
          <a:xfrm>
            <a:off x="4315968" y="1463040"/>
            <a:ext cx="3566160" cy="3931920"/>
          </a:xfrm>
          <a:prstGeom prst="rect">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3" name="Shape 9"/>
          <p:cNvSpPr/>
          <p:nvPr/>
        </p:nvSpPr>
        <p:spPr>
          <a:xfrm>
            <a:off x="4315968" y="1463040"/>
            <a:ext cx="3566160" cy="914400"/>
          </a:xfrm>
          <a:prstGeom prst="rect">
            <a:avLst/>
          </a:prstGeom>
          <a:solidFill>
            <a:schemeClr val="accent1"/>
          </a:solidFill>
          <a:ln w="12700">
            <a:solidFill>
              <a:schemeClr val="accent1"/>
            </a:solidFill>
            <a:prstDash val="solid"/>
          </a:ln>
        </p:spPr>
      </p:sp>
      <p:sp>
        <p:nvSpPr>
          <p:cNvPr id="14" name="Shape 10"/>
          <p:cNvSpPr/>
          <p:nvPr/>
        </p:nvSpPr>
        <p:spPr>
          <a:xfrm>
            <a:off x="4498848" y="1600200"/>
            <a:ext cx="640080" cy="640080"/>
          </a:xfrm>
          <a:prstGeom prst="ellipse">
            <a:avLst/>
          </a:prstGeom>
          <a:solidFill>
            <a:schemeClr val="tx2"/>
          </a:solidFill>
          <a:ln w="12700">
            <a:solidFill>
              <a:schemeClr val="tx2"/>
            </a:solidFill>
            <a:prstDash val="solid"/>
          </a:ln>
        </p:spPr>
      </p:sp>
      <p:pic>
        <p:nvPicPr>
          <p:cNvPr id="15" name="Image 1" descr="preencoded.png">    </p:cNvPr>
          <p:cNvPicPr>
            <a:picLocks noChangeAspect="1"/>
          </p:cNvPicPr>
          <p:nvPr/>
        </p:nvPicPr>
        <p:blipFill>
          <a:blip r:embed="rId2"/>
          <a:stretch>
            <a:fillRect/>
          </a:stretch>
        </p:blipFill>
        <p:spPr>
          <a:xfrm>
            <a:off x="4639666" y="1741018"/>
            <a:ext cx="358445" cy="358445"/>
          </a:xfrm>
          <a:prstGeom prst="rect">
            <a:avLst/>
          </a:prstGeom>
        </p:spPr>
      </p:pic>
      <p:sp>
        <p:nvSpPr>
          <p:cNvPr id="16" name="Text 11"/>
          <p:cNvSpPr txBox="1"/>
          <p:nvPr/>
        </p:nvSpPr>
        <p:spPr>
          <a:xfrm>
            <a:off x="5276088" y="1508760"/>
            <a:ext cx="246888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RABI</a:t>
            </a:r>
            <a:endParaRPr lang="en-US" sz="2400" dirty="0"/>
          </a:p>
        </p:txBody>
      </p:sp>
      <p:sp>
        <p:nvSpPr>
          <p:cNvPr id="17" name="Text 12"/>
          <p:cNvSpPr txBox="1"/>
          <p:nvPr/>
        </p:nvSpPr>
        <p:spPr>
          <a:xfrm>
            <a:off x="5276088" y="1965960"/>
            <a:ext cx="2468880" cy="365760"/>
          </a:xfrm>
          <a:prstGeom prst="rect">
            <a:avLst/>
          </a:prstGeom>
          <a:noFill/>
          <a:ln/>
        </p:spPr>
        <p:txBody>
          <a:bodyPr wrap="square" lIns="0" tIns="0" rIns="0" bIns="0" rtlCol="0" anchor="t"/>
          <a:lstStyle/>
          <a:p>
            <a:pPr indent="0" marL="0">
              <a:buNone/>
            </a:pPr>
            <a:r>
              <a:rPr lang="en-US" sz="1600" dirty="0">
                <a:solidFill>
                  <a:schemeClr val="bg1"/>
                </a:solidFill>
              </a:rPr>
              <a:t>Winter crops</a:t>
            </a:r>
            <a:endParaRPr lang="en-US" sz="1600" dirty="0"/>
          </a:p>
        </p:txBody>
      </p:sp>
      <p:sp>
        <p:nvSpPr>
          <p:cNvPr id="18" name="Text 13"/>
          <p:cNvSpPr txBox="1"/>
          <p:nvPr/>
        </p:nvSpPr>
        <p:spPr>
          <a:xfrm>
            <a:off x="4544568" y="2606040"/>
            <a:ext cx="3154680" cy="2743200"/>
          </a:xfrm>
          <a:prstGeom prst="rect">
            <a:avLst/>
          </a:prstGeom>
          <a:noFill/>
          <a:ln/>
        </p:spPr>
        <p:txBody>
          <a:bodyPr wrap="square" lIns="0" tIns="0" rIns="0" bIns="0" rtlCol="0" anchor="t"/>
          <a:lstStyle/>
          <a:p>
            <a:pPr indent="0" marL="0">
              <a:buNone/>
            </a:pPr>
            <a:r>
              <a:rPr lang="en-US" sz="1700" b="1" dirty="0">
                <a:solidFill>
                  <a:schemeClr val="tx1"/>
                </a:solidFill>
              </a:rPr>
              <a:t>Climate: </a:t>
            </a:r>
            <a:pPr indent="0" marL="0">
              <a:spcAft>
                <a:spcPts val="600"/>
              </a:spcAft>
              <a:buNone/>
            </a:pPr>
            <a:r>
              <a:rPr lang="en-US" sz="1700" dirty="0">
                <a:solidFill>
                  <a:schemeClr val="tx1"/>
                </a:solidFill>
              </a:rPr>
              <a:t>Cool, less water</a:t>
            </a:r>
            <a:endParaRPr lang="en-US" sz="1700" dirty="0"/>
          </a:p>
          <a:p>
            <a:pPr indent="0" marL="0">
              <a:buNone/>
            </a:pPr>
            <a:r>
              <a:rPr lang="en-US" sz="1700" b="1" dirty="0">
                <a:solidFill>
                  <a:schemeClr val="tx1"/>
                </a:solidFill>
              </a:rPr>
              <a:t>Sowing: </a:t>
            </a:r>
            <a:pPr indent="0" marL="0">
              <a:spcAft>
                <a:spcPts val="600"/>
              </a:spcAft>
              <a:buNone/>
            </a:pPr>
            <a:r>
              <a:rPr lang="en-US" sz="1700" dirty="0">
                <a:solidFill>
                  <a:schemeClr val="tx1"/>
                </a:solidFill>
              </a:rPr>
              <a:t>Oct–Nov</a:t>
            </a:r>
            <a:endParaRPr lang="en-US" sz="1700" dirty="0"/>
          </a:p>
          <a:p>
            <a:pPr indent="0" marL="0">
              <a:buNone/>
            </a:pPr>
            <a:r>
              <a:rPr lang="en-US" sz="1700" b="1" dirty="0">
                <a:solidFill>
                  <a:schemeClr val="tx1"/>
                </a:solidFill>
              </a:rPr>
              <a:t>Harvest: </a:t>
            </a:r>
            <a:pPr indent="0" marL="0">
              <a:spcAft>
                <a:spcPts val="1000"/>
              </a:spcAft>
              <a:buNone/>
            </a:pPr>
            <a:r>
              <a:rPr lang="en-US" sz="1700" dirty="0">
                <a:solidFill>
                  <a:schemeClr val="tx1"/>
                </a:solidFill>
              </a:rPr>
              <a:t>Mar–Apr</a:t>
            </a:r>
            <a:endParaRPr lang="en-US" sz="1700" dirty="0"/>
          </a:p>
          <a:p>
            <a:pPr indent="0" marL="0">
              <a:buNone/>
            </a:pPr>
            <a:r>
              <a:rPr lang="en-US" sz="1700" b="1" dirty="0">
                <a:solidFill>
                  <a:schemeClr val="tx1"/>
                </a:solidFill>
              </a:rPr>
              <a:t>Crops: </a:t>
            </a:r>
            <a:pPr indent="0" marL="0">
              <a:buNone/>
            </a:pPr>
            <a:r>
              <a:rPr lang="en-US" sz="1700" dirty="0">
                <a:solidFill>
                  <a:schemeClr val="tx1"/>
                </a:solidFill>
              </a:rPr>
              <a:t>Wheat, barley, peas, mustard, gram</a:t>
            </a:r>
            <a:endParaRPr lang="en-US" sz="1700" dirty="0"/>
          </a:p>
        </p:txBody>
      </p:sp>
      <p:sp>
        <p:nvSpPr>
          <p:cNvPr id="19" name="season2"/>
          <p:cNvSpPr/>
          <p:nvPr/>
        </p:nvSpPr>
        <p:spPr>
          <a:xfrm>
            <a:off x="8083296" y="1463040"/>
            <a:ext cx="3566160" cy="3931920"/>
          </a:xfrm>
          <a:prstGeom prst="rect">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Shape 15"/>
          <p:cNvSpPr/>
          <p:nvPr/>
        </p:nvSpPr>
        <p:spPr>
          <a:xfrm>
            <a:off x="8083296" y="1463040"/>
            <a:ext cx="3566160" cy="914400"/>
          </a:xfrm>
          <a:prstGeom prst="rect">
            <a:avLst/>
          </a:prstGeom>
          <a:solidFill>
            <a:schemeClr val="accent3"/>
          </a:solidFill>
          <a:ln w="12700">
            <a:solidFill>
              <a:schemeClr val="accent3"/>
            </a:solidFill>
            <a:prstDash val="solid"/>
          </a:ln>
        </p:spPr>
      </p:sp>
      <p:sp>
        <p:nvSpPr>
          <p:cNvPr id="21" name="Shape 16"/>
          <p:cNvSpPr/>
          <p:nvPr/>
        </p:nvSpPr>
        <p:spPr>
          <a:xfrm>
            <a:off x="8266176" y="1600200"/>
            <a:ext cx="640080" cy="640080"/>
          </a:xfrm>
          <a:prstGeom prst="ellipse">
            <a:avLst/>
          </a:prstGeom>
          <a:solidFill>
            <a:schemeClr val="tx2"/>
          </a:solidFill>
          <a:ln w="12700">
            <a:solidFill>
              <a:schemeClr val="tx2"/>
            </a:solidFill>
            <a:prstDash val="solid"/>
          </a:ln>
        </p:spPr>
      </p:sp>
      <p:pic>
        <p:nvPicPr>
          <p:cNvPr id="22" name="Image 2" descr="preencoded.png">    </p:cNvPr>
          <p:cNvPicPr>
            <a:picLocks noChangeAspect="1"/>
          </p:cNvPicPr>
          <p:nvPr/>
        </p:nvPicPr>
        <p:blipFill>
          <a:blip r:embed="rId3"/>
          <a:stretch>
            <a:fillRect/>
          </a:stretch>
        </p:blipFill>
        <p:spPr>
          <a:xfrm>
            <a:off x="8406994" y="1741018"/>
            <a:ext cx="358445" cy="358445"/>
          </a:xfrm>
          <a:prstGeom prst="rect">
            <a:avLst/>
          </a:prstGeom>
        </p:spPr>
      </p:pic>
      <p:sp>
        <p:nvSpPr>
          <p:cNvPr id="23" name="Text 17"/>
          <p:cNvSpPr txBox="1"/>
          <p:nvPr/>
        </p:nvSpPr>
        <p:spPr>
          <a:xfrm>
            <a:off x="9043416" y="1508760"/>
            <a:ext cx="2468880" cy="502920"/>
          </a:xfrm>
          <a:prstGeom prst="rect">
            <a:avLst/>
          </a:prstGeom>
          <a:noFill/>
          <a:ln/>
        </p:spPr>
        <p:txBody>
          <a:bodyPr wrap="square" lIns="0" tIns="0" rIns="0" bIns="0" rtlCol="0" anchor="ctr"/>
          <a:lstStyle/>
          <a:p>
            <a:pPr indent="0" marL="0">
              <a:buNone/>
            </a:pPr>
            <a:r>
              <a:rPr lang="en-US" sz="2400" b="1" dirty="0">
                <a:solidFill>
                  <a:schemeClr val="bg1"/>
                </a:solidFill>
                <a:latin typeface="Cambria" pitchFamily="34" charset="0"/>
                <a:ea typeface="Cambria" pitchFamily="34" charset="-122"/>
                <a:cs typeface="Cambria" pitchFamily="34" charset="-120"/>
              </a:rPr>
              <a:t>ZAID</a:t>
            </a:r>
            <a:endParaRPr lang="en-US" sz="2400" dirty="0"/>
          </a:p>
        </p:txBody>
      </p:sp>
      <p:sp>
        <p:nvSpPr>
          <p:cNvPr id="24" name="Text 18"/>
          <p:cNvSpPr txBox="1"/>
          <p:nvPr/>
        </p:nvSpPr>
        <p:spPr>
          <a:xfrm>
            <a:off x="9043416" y="1965960"/>
            <a:ext cx="2468880" cy="365760"/>
          </a:xfrm>
          <a:prstGeom prst="rect">
            <a:avLst/>
          </a:prstGeom>
          <a:noFill/>
          <a:ln/>
        </p:spPr>
        <p:txBody>
          <a:bodyPr wrap="square" lIns="0" tIns="0" rIns="0" bIns="0" rtlCol="0" anchor="t"/>
          <a:lstStyle/>
          <a:p>
            <a:pPr indent="0" marL="0">
              <a:buNone/>
            </a:pPr>
            <a:r>
              <a:rPr lang="en-US" sz="1600" dirty="0">
                <a:solidFill>
                  <a:schemeClr val="bg1"/>
                </a:solidFill>
              </a:rPr>
              <a:t>Summer crops</a:t>
            </a:r>
            <a:endParaRPr lang="en-US" sz="1600" dirty="0"/>
          </a:p>
        </p:txBody>
      </p:sp>
      <p:sp>
        <p:nvSpPr>
          <p:cNvPr id="25" name="Text 19"/>
          <p:cNvSpPr txBox="1"/>
          <p:nvPr/>
        </p:nvSpPr>
        <p:spPr>
          <a:xfrm>
            <a:off x="8311896" y="2606040"/>
            <a:ext cx="3154680" cy="2743200"/>
          </a:xfrm>
          <a:prstGeom prst="rect">
            <a:avLst/>
          </a:prstGeom>
          <a:noFill/>
          <a:ln/>
        </p:spPr>
        <p:txBody>
          <a:bodyPr wrap="square" lIns="0" tIns="0" rIns="0" bIns="0" rtlCol="0" anchor="t"/>
          <a:lstStyle/>
          <a:p>
            <a:pPr indent="0" marL="0">
              <a:buNone/>
            </a:pPr>
            <a:r>
              <a:rPr lang="en-US" sz="1700" b="1" dirty="0">
                <a:solidFill>
                  <a:schemeClr val="tx1"/>
                </a:solidFill>
              </a:rPr>
              <a:t>Climate: </a:t>
            </a:r>
            <a:pPr indent="0" marL="0">
              <a:spcAft>
                <a:spcPts val="600"/>
              </a:spcAft>
              <a:buNone/>
            </a:pPr>
            <a:r>
              <a:rPr lang="en-US" sz="1700" dirty="0">
                <a:solidFill>
                  <a:schemeClr val="tx1"/>
                </a:solidFill>
              </a:rPr>
              <a:t>Summer season</a:t>
            </a:r>
            <a:endParaRPr lang="en-US" sz="1700" dirty="0"/>
          </a:p>
          <a:p>
            <a:pPr indent="0" marL="0">
              <a:buNone/>
            </a:pPr>
            <a:r>
              <a:rPr lang="en-US" sz="1700" b="1" dirty="0">
                <a:solidFill>
                  <a:schemeClr val="tx1"/>
                </a:solidFill>
              </a:rPr>
              <a:t>Sowing: </a:t>
            </a:r>
            <a:pPr indent="0" marL="0">
              <a:spcAft>
                <a:spcPts val="600"/>
              </a:spcAft>
              <a:buNone/>
            </a:pPr>
            <a:r>
              <a:rPr lang="en-US" sz="1700" dirty="0">
                <a:solidFill>
                  <a:schemeClr val="tx1"/>
                </a:solidFill>
              </a:rPr>
              <a:t>Mar–May</a:t>
            </a:r>
            <a:endParaRPr lang="en-US" sz="1700" dirty="0"/>
          </a:p>
          <a:p>
            <a:pPr indent="0" marL="0">
              <a:buNone/>
            </a:pPr>
            <a:r>
              <a:rPr lang="en-US" sz="1700" b="1" dirty="0">
                <a:solidFill>
                  <a:schemeClr val="tx1"/>
                </a:solidFill>
              </a:rPr>
              <a:t>Harvest: </a:t>
            </a:r>
            <a:pPr indent="0" marL="0">
              <a:spcAft>
                <a:spcPts val="1000"/>
              </a:spcAft>
              <a:buNone/>
            </a:pPr>
            <a:r>
              <a:rPr lang="en-US" sz="1700" dirty="0">
                <a:solidFill>
                  <a:schemeClr val="tx1"/>
                </a:solidFill>
              </a:rPr>
              <a:t>Jun–Sep</a:t>
            </a:r>
            <a:endParaRPr lang="en-US" sz="1700" dirty="0"/>
          </a:p>
          <a:p>
            <a:pPr indent="0" marL="0">
              <a:buNone/>
            </a:pPr>
            <a:r>
              <a:rPr lang="en-US" sz="1700" b="1" dirty="0">
                <a:solidFill>
                  <a:schemeClr val="tx1"/>
                </a:solidFill>
              </a:rPr>
              <a:t>Crops: </a:t>
            </a:r>
            <a:pPr indent="0" marL="0">
              <a:buNone/>
            </a:pPr>
            <a:r>
              <a:rPr lang="en-US" sz="1700" dirty="0">
                <a:solidFill>
                  <a:schemeClr val="tx1"/>
                </a:solidFill>
              </a:rPr>
              <a:t>Watermelon, cucumber, muskmelon, pumpkin</a:t>
            </a:r>
            <a:endParaRPr lang="en-US" sz="1700" dirty="0"/>
          </a:p>
        </p:txBody>
      </p:sp>
      <p:sp>
        <p:nvSpPr>
          <p:cNvPr id="26" name="oldnames"/>
          <p:cNvSpPr/>
          <p:nvPr/>
        </p:nvSpPr>
        <p:spPr>
          <a:xfrm>
            <a:off x="548640" y="5577840"/>
            <a:ext cx="11091672" cy="594360"/>
          </a:xfrm>
          <a:prstGeom prst="roundRect">
            <a:avLst>
              <a:gd name="adj" fmla="val 18462"/>
            </a:avLst>
          </a:prstGeom>
          <a:solidFill>
            <a:schemeClr val="bg2"/>
          </a:solidFill>
          <a:ln w="12700">
            <a:solidFill>
              <a:schemeClr val="bg2"/>
            </a:solidFill>
            <a:prstDash val="solid"/>
          </a:ln>
        </p:spPr>
      </p:sp>
      <p:sp>
        <p:nvSpPr>
          <p:cNvPr id="27" name="Text 21"/>
          <p:cNvSpPr txBox="1"/>
          <p:nvPr/>
        </p:nvSpPr>
        <p:spPr>
          <a:xfrm>
            <a:off x="777240" y="5577840"/>
            <a:ext cx="10698480" cy="594360"/>
          </a:xfrm>
          <a:prstGeom prst="rect">
            <a:avLst/>
          </a:prstGeom>
          <a:noFill/>
          <a:ln/>
        </p:spPr>
        <p:txBody>
          <a:bodyPr wrap="square" lIns="0" tIns="0" rIns="0" bIns="0" rtlCol="0" anchor="ctr"/>
          <a:lstStyle/>
          <a:p>
            <a:pPr indent="0" marL="0">
              <a:buNone/>
            </a:pPr>
            <a:r>
              <a:rPr lang="en-US" sz="1600" i="1" dirty="0">
                <a:solidFill>
                  <a:schemeClr val="tx2"/>
                </a:solidFill>
              </a:rPr>
              <a:t>Older names: kedāra (wet), haimana (winter), graiṣhmika (summer). Arabic terms used since Mughal times. Months approximate.</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The Crop Calendar at a Glance</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CLIMATE, SEASONS AND CROPS</a:t>
            </a:r>
            <a:endParaRPr lang="en-US" sz="1100" dirty="0"/>
          </a:p>
        </p:txBody>
      </p:sp>
      <p:sp>
        <p:nvSpPr>
          <p:cNvPr id="5" name="Text 2"/>
          <p:cNvSpPr txBox="1"/>
          <p:nvPr/>
        </p:nvSpPr>
        <p:spPr>
          <a:xfrm>
            <a:off x="2103120"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Jan</a:t>
            </a:r>
            <a:endParaRPr lang="en-US" sz="1600" dirty="0"/>
          </a:p>
        </p:txBody>
      </p:sp>
      <p:sp>
        <p:nvSpPr>
          <p:cNvPr id="6" name="Text 3"/>
          <p:cNvSpPr txBox="1"/>
          <p:nvPr/>
        </p:nvSpPr>
        <p:spPr>
          <a:xfrm>
            <a:off x="2897886"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Feb</a:t>
            </a:r>
            <a:endParaRPr lang="en-US" sz="1600" dirty="0"/>
          </a:p>
        </p:txBody>
      </p:sp>
      <p:sp>
        <p:nvSpPr>
          <p:cNvPr id="7" name="Text 4"/>
          <p:cNvSpPr txBox="1"/>
          <p:nvPr/>
        </p:nvSpPr>
        <p:spPr>
          <a:xfrm>
            <a:off x="3692652"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Mar</a:t>
            </a:r>
            <a:endParaRPr lang="en-US" sz="1600" dirty="0"/>
          </a:p>
        </p:txBody>
      </p:sp>
      <p:sp>
        <p:nvSpPr>
          <p:cNvPr id="8" name="Text 5"/>
          <p:cNvSpPr txBox="1"/>
          <p:nvPr/>
        </p:nvSpPr>
        <p:spPr>
          <a:xfrm>
            <a:off x="4487418"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Apr</a:t>
            </a:r>
            <a:endParaRPr lang="en-US" sz="1600" dirty="0"/>
          </a:p>
        </p:txBody>
      </p:sp>
      <p:sp>
        <p:nvSpPr>
          <p:cNvPr id="9" name="Text 6"/>
          <p:cNvSpPr txBox="1"/>
          <p:nvPr/>
        </p:nvSpPr>
        <p:spPr>
          <a:xfrm>
            <a:off x="5282184"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May</a:t>
            </a:r>
            <a:endParaRPr lang="en-US" sz="1600" dirty="0"/>
          </a:p>
        </p:txBody>
      </p:sp>
      <p:sp>
        <p:nvSpPr>
          <p:cNvPr id="10" name="Text 7"/>
          <p:cNvSpPr txBox="1"/>
          <p:nvPr/>
        </p:nvSpPr>
        <p:spPr>
          <a:xfrm>
            <a:off x="6076950"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Jun</a:t>
            </a:r>
            <a:endParaRPr lang="en-US" sz="1600" dirty="0"/>
          </a:p>
        </p:txBody>
      </p:sp>
      <p:sp>
        <p:nvSpPr>
          <p:cNvPr id="11" name="Text 8"/>
          <p:cNvSpPr txBox="1"/>
          <p:nvPr/>
        </p:nvSpPr>
        <p:spPr>
          <a:xfrm>
            <a:off x="6871716"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Jul</a:t>
            </a:r>
            <a:endParaRPr lang="en-US" sz="1600" dirty="0"/>
          </a:p>
        </p:txBody>
      </p:sp>
      <p:sp>
        <p:nvSpPr>
          <p:cNvPr id="12" name="Text 9"/>
          <p:cNvSpPr txBox="1"/>
          <p:nvPr/>
        </p:nvSpPr>
        <p:spPr>
          <a:xfrm>
            <a:off x="7666482"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Aug</a:t>
            </a:r>
            <a:endParaRPr lang="en-US" sz="1600" dirty="0"/>
          </a:p>
        </p:txBody>
      </p:sp>
      <p:sp>
        <p:nvSpPr>
          <p:cNvPr id="13" name="Text 10"/>
          <p:cNvSpPr txBox="1"/>
          <p:nvPr/>
        </p:nvSpPr>
        <p:spPr>
          <a:xfrm>
            <a:off x="8461248"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Sep</a:t>
            </a:r>
            <a:endParaRPr lang="en-US" sz="1600" dirty="0"/>
          </a:p>
        </p:txBody>
      </p:sp>
      <p:sp>
        <p:nvSpPr>
          <p:cNvPr id="14" name="Text 11"/>
          <p:cNvSpPr txBox="1"/>
          <p:nvPr/>
        </p:nvSpPr>
        <p:spPr>
          <a:xfrm>
            <a:off x="9256014"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Oct</a:t>
            </a:r>
            <a:endParaRPr lang="en-US" sz="1600" dirty="0"/>
          </a:p>
        </p:txBody>
      </p:sp>
      <p:sp>
        <p:nvSpPr>
          <p:cNvPr id="15" name="Text 12"/>
          <p:cNvSpPr txBox="1"/>
          <p:nvPr/>
        </p:nvSpPr>
        <p:spPr>
          <a:xfrm>
            <a:off x="10050780"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Nov</a:t>
            </a:r>
            <a:endParaRPr lang="en-US" sz="1600" dirty="0"/>
          </a:p>
        </p:txBody>
      </p:sp>
      <p:sp>
        <p:nvSpPr>
          <p:cNvPr id="16" name="Text 13"/>
          <p:cNvSpPr txBox="1"/>
          <p:nvPr/>
        </p:nvSpPr>
        <p:spPr>
          <a:xfrm>
            <a:off x="10845546" y="1417320"/>
            <a:ext cx="794766" cy="320040"/>
          </a:xfrm>
          <a:prstGeom prst="rect">
            <a:avLst/>
          </a:prstGeom>
          <a:noFill/>
          <a:ln/>
        </p:spPr>
        <p:txBody>
          <a:bodyPr wrap="square" lIns="0" tIns="0" rIns="0" bIns="0" rtlCol="0" anchor="t"/>
          <a:lstStyle/>
          <a:p>
            <a:pPr algn="ctr" indent="0" marL="0">
              <a:buNone/>
            </a:pPr>
            <a:r>
              <a:rPr lang="en-US" sz="1600" b="1" dirty="0">
                <a:solidFill>
                  <a:schemeClr val="tx2"/>
                </a:solidFill>
              </a:rPr>
              <a:t>Dec</a:t>
            </a:r>
            <a:endParaRPr lang="en-US" sz="1600" dirty="0"/>
          </a:p>
        </p:txBody>
      </p:sp>
      <p:sp>
        <p:nvSpPr>
          <p:cNvPr id="17" name="calrow0"/>
          <p:cNvSpPr/>
          <p:nvPr/>
        </p:nvSpPr>
        <p:spPr>
          <a:xfrm>
            <a:off x="548640" y="1828800"/>
            <a:ext cx="11091672" cy="1188720"/>
          </a:xfrm>
          <a:prstGeom prst="roundRect">
            <a:avLst>
              <a:gd name="adj" fmla="val 9231"/>
            </a:avLst>
          </a:prstGeom>
          <a:solidFill>
            <a:schemeClr val="bg2"/>
          </a:solidFill>
          <a:ln w="12700">
            <a:solidFill>
              <a:schemeClr val="bg2"/>
            </a:solidFill>
            <a:prstDash val="solid"/>
          </a:ln>
        </p:spPr>
      </p:sp>
      <p:sp>
        <p:nvSpPr>
          <p:cNvPr id="18" name="Text 15"/>
          <p:cNvSpPr txBox="1"/>
          <p:nvPr/>
        </p:nvSpPr>
        <p:spPr>
          <a:xfrm>
            <a:off x="731520" y="1920240"/>
            <a:ext cx="1280160" cy="457200"/>
          </a:xfrm>
          <a:prstGeom prst="rect">
            <a:avLst/>
          </a:prstGeom>
          <a:noFill/>
          <a:ln/>
        </p:spPr>
        <p:txBody>
          <a:bodyPr wrap="square" lIns="0" tIns="0" rIns="0" bIns="0" rtlCol="0" anchor="ctr"/>
          <a:lstStyle/>
          <a:p>
            <a:pPr indent="0" marL="0">
              <a:buNone/>
            </a:pPr>
            <a:r>
              <a:rPr lang="en-US" sz="2100" b="1" dirty="0">
                <a:solidFill>
                  <a:schemeClr val="accent1"/>
                </a:solidFill>
                <a:latin typeface="Cambria" pitchFamily="34" charset="0"/>
                <a:ea typeface="Cambria" pitchFamily="34" charset="-122"/>
                <a:cs typeface="Cambria" pitchFamily="34" charset="-120"/>
              </a:rPr>
              <a:t>RABI</a:t>
            </a:r>
            <a:endParaRPr lang="en-US" sz="2100" dirty="0"/>
          </a:p>
        </p:txBody>
      </p:sp>
      <p:sp>
        <p:nvSpPr>
          <p:cNvPr id="19" name="Shape 16"/>
          <p:cNvSpPr/>
          <p:nvPr/>
        </p:nvSpPr>
        <p:spPr>
          <a:xfrm>
            <a:off x="2103120" y="1938528"/>
            <a:ext cx="1986915" cy="457200"/>
          </a:xfrm>
          <a:prstGeom prst="rect">
            <a:avLst/>
          </a:prstGeom>
          <a:solidFill>
            <a:schemeClr val="accent1"/>
          </a:solidFill>
          <a:ln w="12700">
            <a:solidFill>
              <a:srgbClr val="FFFFFF"/>
            </a:solidFill>
            <a:prstDash val="solid"/>
          </a:ln>
        </p:spPr>
      </p:sp>
      <p:sp>
        <p:nvSpPr>
          <p:cNvPr id="20" name="Text 17"/>
          <p:cNvSpPr txBox="1"/>
          <p:nvPr/>
        </p:nvSpPr>
        <p:spPr>
          <a:xfrm>
            <a:off x="2103120" y="1938528"/>
            <a:ext cx="1986915" cy="457200"/>
          </a:xfrm>
          <a:prstGeom prst="rect">
            <a:avLst/>
          </a:prstGeom>
          <a:noFill/>
          <a:ln/>
        </p:spPr>
        <p:txBody>
          <a:bodyPr wrap="square" lIns="0" tIns="0" rIns="0" bIns="0" rtlCol="0" anchor="ctr"/>
          <a:lstStyle/>
          <a:p>
            <a:pPr algn="ctr" indent="0" marL="0">
              <a:buNone/>
            </a:pPr>
            <a:r>
              <a:rPr lang="en-US" sz="1400" b="1" dirty="0">
                <a:solidFill>
                  <a:schemeClr val="bg1"/>
                </a:solidFill>
              </a:rPr>
              <a:t>Growing</a:t>
            </a:r>
            <a:endParaRPr lang="en-US" sz="1400" dirty="0"/>
          </a:p>
        </p:txBody>
      </p:sp>
      <p:sp>
        <p:nvSpPr>
          <p:cNvPr id="21" name="Shape 18"/>
          <p:cNvSpPr/>
          <p:nvPr/>
        </p:nvSpPr>
        <p:spPr>
          <a:xfrm>
            <a:off x="4090035" y="1938528"/>
            <a:ext cx="1351102" cy="457200"/>
          </a:xfrm>
          <a:prstGeom prst="rect">
            <a:avLst/>
          </a:prstGeom>
          <a:solidFill>
            <a:schemeClr val="tx2"/>
          </a:solidFill>
          <a:ln w="12700">
            <a:solidFill>
              <a:srgbClr val="FFFFFF"/>
            </a:solidFill>
            <a:prstDash val="solid"/>
          </a:ln>
        </p:spPr>
      </p:sp>
      <p:sp>
        <p:nvSpPr>
          <p:cNvPr id="22" name="Text 19"/>
          <p:cNvSpPr txBox="1"/>
          <p:nvPr/>
        </p:nvSpPr>
        <p:spPr>
          <a:xfrm>
            <a:off x="4090035" y="1938528"/>
            <a:ext cx="1351102" cy="457200"/>
          </a:xfrm>
          <a:prstGeom prst="rect">
            <a:avLst/>
          </a:prstGeom>
          <a:noFill/>
          <a:ln/>
        </p:spPr>
        <p:txBody>
          <a:bodyPr wrap="square" lIns="0" tIns="0" rIns="0" bIns="0" rtlCol="0" anchor="ctr"/>
          <a:lstStyle/>
          <a:p>
            <a:pPr algn="ctr" indent="0" marL="0">
              <a:buNone/>
            </a:pPr>
            <a:r>
              <a:rPr lang="en-US" sz="1400" b="1" dirty="0">
                <a:solidFill>
                  <a:schemeClr val="bg1"/>
                </a:solidFill>
              </a:rPr>
              <a:t>Harvest</a:t>
            </a:r>
            <a:endParaRPr lang="en-US" sz="1400" dirty="0"/>
          </a:p>
        </p:txBody>
      </p:sp>
      <p:sp>
        <p:nvSpPr>
          <p:cNvPr id="23" name="Shape 20"/>
          <p:cNvSpPr/>
          <p:nvPr/>
        </p:nvSpPr>
        <p:spPr>
          <a:xfrm>
            <a:off x="9653397" y="1938528"/>
            <a:ext cx="1748485" cy="457200"/>
          </a:xfrm>
          <a:prstGeom prst="rect">
            <a:avLst/>
          </a:prstGeom>
          <a:solidFill>
            <a:schemeClr val="accent4"/>
          </a:solidFill>
          <a:ln w="12700">
            <a:solidFill>
              <a:srgbClr val="FFFFFF"/>
            </a:solidFill>
            <a:prstDash val="solid"/>
          </a:ln>
        </p:spPr>
      </p:sp>
      <p:sp>
        <p:nvSpPr>
          <p:cNvPr id="24" name="Text 21"/>
          <p:cNvSpPr txBox="1"/>
          <p:nvPr/>
        </p:nvSpPr>
        <p:spPr>
          <a:xfrm>
            <a:off x="9653397" y="1938528"/>
            <a:ext cx="1748485" cy="457200"/>
          </a:xfrm>
          <a:prstGeom prst="rect">
            <a:avLst/>
          </a:prstGeom>
          <a:noFill/>
          <a:ln/>
        </p:spPr>
        <p:txBody>
          <a:bodyPr wrap="square" lIns="0" tIns="0" rIns="0" bIns="0" rtlCol="0" anchor="ctr"/>
          <a:lstStyle/>
          <a:p>
            <a:pPr algn="ctr" indent="0" marL="0">
              <a:buNone/>
            </a:pPr>
            <a:r>
              <a:rPr lang="en-US" sz="1400" b="1" dirty="0">
                <a:solidFill>
                  <a:schemeClr val="bg1"/>
                </a:solidFill>
              </a:rPr>
              <a:t>Sowing</a:t>
            </a:r>
            <a:endParaRPr lang="en-US" sz="1400" dirty="0"/>
          </a:p>
        </p:txBody>
      </p:sp>
      <p:sp>
        <p:nvSpPr>
          <p:cNvPr id="25" name="Text 22"/>
          <p:cNvSpPr txBox="1"/>
          <p:nvPr/>
        </p:nvSpPr>
        <p:spPr>
          <a:xfrm>
            <a:off x="731520" y="2514600"/>
            <a:ext cx="10789920" cy="411480"/>
          </a:xfrm>
          <a:prstGeom prst="rect">
            <a:avLst/>
          </a:prstGeom>
          <a:noFill/>
          <a:ln/>
        </p:spPr>
        <p:txBody>
          <a:bodyPr wrap="square" lIns="0" tIns="0" rIns="0" bIns="0" rtlCol="0" anchor="ctr"/>
          <a:lstStyle/>
          <a:p>
            <a:pPr indent="0" marL="0">
              <a:buNone/>
            </a:pPr>
            <a:r>
              <a:rPr lang="en-US" sz="1600" dirty="0">
                <a:solidFill>
                  <a:schemeClr val="tx1"/>
                </a:solidFill>
              </a:rPr>
              <a:t>Crops: Wheat · Barley · Peas · Mustard · Gram</a:t>
            </a:r>
            <a:endParaRPr lang="en-US" sz="1600" dirty="0"/>
          </a:p>
        </p:txBody>
      </p:sp>
      <p:sp>
        <p:nvSpPr>
          <p:cNvPr id="26" name="calrow1"/>
          <p:cNvSpPr/>
          <p:nvPr/>
        </p:nvSpPr>
        <p:spPr>
          <a:xfrm>
            <a:off x="548640" y="3154680"/>
            <a:ext cx="11091672" cy="1188720"/>
          </a:xfrm>
          <a:prstGeom prst="roundRect">
            <a:avLst>
              <a:gd name="adj" fmla="val 9231"/>
            </a:avLst>
          </a:prstGeom>
          <a:solidFill>
            <a:schemeClr val="bg2"/>
          </a:solidFill>
          <a:ln w="12700">
            <a:solidFill>
              <a:schemeClr val="bg2"/>
            </a:solidFill>
            <a:prstDash val="solid"/>
          </a:ln>
        </p:spPr>
      </p:sp>
      <p:sp>
        <p:nvSpPr>
          <p:cNvPr id="27" name="Text 24"/>
          <p:cNvSpPr txBox="1"/>
          <p:nvPr/>
        </p:nvSpPr>
        <p:spPr>
          <a:xfrm>
            <a:off x="731520" y="3246120"/>
            <a:ext cx="1280160" cy="457200"/>
          </a:xfrm>
          <a:prstGeom prst="rect">
            <a:avLst/>
          </a:prstGeom>
          <a:noFill/>
          <a:ln/>
        </p:spPr>
        <p:txBody>
          <a:bodyPr wrap="square" lIns="0" tIns="0" rIns="0" bIns="0" rtlCol="0" anchor="ctr"/>
          <a:lstStyle/>
          <a:p>
            <a:pPr indent="0" marL="0">
              <a:buNone/>
            </a:pPr>
            <a:r>
              <a:rPr lang="en-US" sz="2100" b="1" dirty="0">
                <a:solidFill>
                  <a:schemeClr val="accent4"/>
                </a:solidFill>
                <a:latin typeface="Cambria" pitchFamily="34" charset="0"/>
                <a:ea typeface="Cambria" pitchFamily="34" charset="-122"/>
                <a:cs typeface="Cambria" pitchFamily="34" charset="-120"/>
              </a:rPr>
              <a:t>KHARIF</a:t>
            </a:r>
            <a:endParaRPr lang="en-US" sz="2100" dirty="0"/>
          </a:p>
        </p:txBody>
      </p:sp>
      <p:sp>
        <p:nvSpPr>
          <p:cNvPr id="28" name="Shape 25"/>
          <p:cNvSpPr/>
          <p:nvPr/>
        </p:nvSpPr>
        <p:spPr>
          <a:xfrm>
            <a:off x="6076950" y="3264408"/>
            <a:ext cx="1589532" cy="457200"/>
          </a:xfrm>
          <a:prstGeom prst="rect">
            <a:avLst/>
          </a:prstGeom>
          <a:solidFill>
            <a:schemeClr val="accent4"/>
          </a:solidFill>
          <a:ln w="12700">
            <a:solidFill>
              <a:srgbClr val="FFFFFF"/>
            </a:solidFill>
            <a:prstDash val="solid"/>
          </a:ln>
        </p:spPr>
      </p:sp>
      <p:sp>
        <p:nvSpPr>
          <p:cNvPr id="29" name="Text 26"/>
          <p:cNvSpPr txBox="1"/>
          <p:nvPr/>
        </p:nvSpPr>
        <p:spPr>
          <a:xfrm>
            <a:off x="6076950" y="3264408"/>
            <a:ext cx="1589532" cy="457200"/>
          </a:xfrm>
          <a:prstGeom prst="rect">
            <a:avLst/>
          </a:prstGeom>
          <a:noFill/>
          <a:ln/>
        </p:spPr>
        <p:txBody>
          <a:bodyPr wrap="square" lIns="0" tIns="0" rIns="0" bIns="0" rtlCol="0" anchor="ctr"/>
          <a:lstStyle/>
          <a:p>
            <a:pPr algn="ctr" indent="0" marL="0">
              <a:buNone/>
            </a:pPr>
            <a:r>
              <a:rPr lang="en-US" sz="1400" b="1" dirty="0">
                <a:solidFill>
                  <a:schemeClr val="bg1"/>
                </a:solidFill>
              </a:rPr>
              <a:t>Sowing</a:t>
            </a:r>
            <a:endParaRPr lang="en-US" sz="1400" dirty="0"/>
          </a:p>
        </p:txBody>
      </p:sp>
      <p:sp>
        <p:nvSpPr>
          <p:cNvPr id="30" name="Shape 27"/>
          <p:cNvSpPr/>
          <p:nvPr/>
        </p:nvSpPr>
        <p:spPr>
          <a:xfrm>
            <a:off x="7666482" y="3264408"/>
            <a:ext cx="1589532" cy="457200"/>
          </a:xfrm>
          <a:prstGeom prst="rect">
            <a:avLst/>
          </a:prstGeom>
          <a:solidFill>
            <a:schemeClr val="accent1"/>
          </a:solidFill>
          <a:ln w="12700">
            <a:solidFill>
              <a:srgbClr val="FFFFFF"/>
            </a:solidFill>
            <a:prstDash val="solid"/>
          </a:ln>
        </p:spPr>
      </p:sp>
      <p:sp>
        <p:nvSpPr>
          <p:cNvPr id="31" name="Text 28"/>
          <p:cNvSpPr txBox="1"/>
          <p:nvPr/>
        </p:nvSpPr>
        <p:spPr>
          <a:xfrm>
            <a:off x="7666482" y="3264408"/>
            <a:ext cx="1589532" cy="457200"/>
          </a:xfrm>
          <a:prstGeom prst="rect">
            <a:avLst/>
          </a:prstGeom>
          <a:noFill/>
          <a:ln/>
        </p:spPr>
        <p:txBody>
          <a:bodyPr wrap="square" lIns="0" tIns="0" rIns="0" bIns="0" rtlCol="0" anchor="ctr"/>
          <a:lstStyle/>
          <a:p>
            <a:pPr algn="ctr" indent="0" marL="0">
              <a:buNone/>
            </a:pPr>
            <a:r>
              <a:rPr lang="en-US" sz="1400" b="1" dirty="0">
                <a:solidFill>
                  <a:schemeClr val="bg1"/>
                </a:solidFill>
              </a:rPr>
              <a:t>Growing</a:t>
            </a:r>
            <a:endParaRPr lang="en-US" sz="1400" dirty="0"/>
          </a:p>
        </p:txBody>
      </p:sp>
      <p:sp>
        <p:nvSpPr>
          <p:cNvPr id="32" name="Shape 29"/>
          <p:cNvSpPr/>
          <p:nvPr/>
        </p:nvSpPr>
        <p:spPr>
          <a:xfrm>
            <a:off x="9256014" y="3264408"/>
            <a:ext cx="1271626" cy="457200"/>
          </a:xfrm>
          <a:prstGeom prst="rect">
            <a:avLst/>
          </a:prstGeom>
          <a:solidFill>
            <a:schemeClr val="tx2"/>
          </a:solidFill>
          <a:ln w="12700">
            <a:solidFill>
              <a:srgbClr val="FFFFFF"/>
            </a:solidFill>
            <a:prstDash val="solid"/>
          </a:ln>
        </p:spPr>
      </p:sp>
      <p:sp>
        <p:nvSpPr>
          <p:cNvPr id="33" name="Text 30"/>
          <p:cNvSpPr txBox="1"/>
          <p:nvPr/>
        </p:nvSpPr>
        <p:spPr>
          <a:xfrm>
            <a:off x="9256014" y="3264408"/>
            <a:ext cx="1271626" cy="457200"/>
          </a:xfrm>
          <a:prstGeom prst="rect">
            <a:avLst/>
          </a:prstGeom>
          <a:noFill/>
          <a:ln/>
        </p:spPr>
        <p:txBody>
          <a:bodyPr wrap="square" lIns="0" tIns="0" rIns="0" bIns="0" rtlCol="0" anchor="ctr"/>
          <a:lstStyle/>
          <a:p>
            <a:pPr algn="ctr" indent="0" marL="0">
              <a:buNone/>
            </a:pPr>
            <a:r>
              <a:rPr lang="en-US" sz="1400" b="1" dirty="0">
                <a:solidFill>
                  <a:schemeClr val="bg1"/>
                </a:solidFill>
              </a:rPr>
              <a:t>Harvest</a:t>
            </a:r>
            <a:endParaRPr lang="en-US" sz="1400" dirty="0"/>
          </a:p>
        </p:txBody>
      </p:sp>
      <p:sp>
        <p:nvSpPr>
          <p:cNvPr id="34" name="Text 31"/>
          <p:cNvSpPr txBox="1"/>
          <p:nvPr/>
        </p:nvSpPr>
        <p:spPr>
          <a:xfrm>
            <a:off x="731520" y="3840480"/>
            <a:ext cx="10789920" cy="411480"/>
          </a:xfrm>
          <a:prstGeom prst="rect">
            <a:avLst/>
          </a:prstGeom>
          <a:noFill/>
          <a:ln/>
        </p:spPr>
        <p:txBody>
          <a:bodyPr wrap="square" lIns="0" tIns="0" rIns="0" bIns="0" rtlCol="0" anchor="ctr"/>
          <a:lstStyle/>
          <a:p>
            <a:pPr indent="0" marL="0">
              <a:buNone/>
            </a:pPr>
            <a:r>
              <a:rPr lang="en-US" sz="1600" dirty="0">
                <a:solidFill>
                  <a:schemeClr val="tx1"/>
                </a:solidFill>
              </a:rPr>
              <a:t>Crops: Rice · Maize · Jowar · Bajra · Sugarcane · Groundnut · Cotton</a:t>
            </a:r>
            <a:endParaRPr lang="en-US" sz="1600" dirty="0"/>
          </a:p>
        </p:txBody>
      </p:sp>
      <p:sp>
        <p:nvSpPr>
          <p:cNvPr id="35" name="calrow2"/>
          <p:cNvSpPr/>
          <p:nvPr/>
        </p:nvSpPr>
        <p:spPr>
          <a:xfrm>
            <a:off x="548640" y="4480560"/>
            <a:ext cx="11091672" cy="1188720"/>
          </a:xfrm>
          <a:prstGeom prst="roundRect">
            <a:avLst>
              <a:gd name="adj" fmla="val 9231"/>
            </a:avLst>
          </a:prstGeom>
          <a:solidFill>
            <a:schemeClr val="bg2"/>
          </a:solidFill>
          <a:ln w="12700">
            <a:solidFill>
              <a:schemeClr val="bg2"/>
            </a:solidFill>
            <a:prstDash val="solid"/>
          </a:ln>
        </p:spPr>
      </p:sp>
      <p:sp>
        <p:nvSpPr>
          <p:cNvPr id="36" name="Text 33"/>
          <p:cNvSpPr txBox="1"/>
          <p:nvPr/>
        </p:nvSpPr>
        <p:spPr>
          <a:xfrm>
            <a:off x="731520" y="4572000"/>
            <a:ext cx="1280160" cy="457200"/>
          </a:xfrm>
          <a:prstGeom prst="rect">
            <a:avLst/>
          </a:prstGeom>
          <a:noFill/>
          <a:ln/>
        </p:spPr>
        <p:txBody>
          <a:bodyPr wrap="square" lIns="0" tIns="0" rIns="0" bIns="0" rtlCol="0" anchor="ctr"/>
          <a:lstStyle/>
          <a:p>
            <a:pPr indent="0" marL="0">
              <a:buNone/>
            </a:pPr>
            <a:r>
              <a:rPr lang="en-US" sz="2100" b="1" dirty="0">
                <a:solidFill>
                  <a:schemeClr val="accent3"/>
                </a:solidFill>
                <a:latin typeface="Cambria" pitchFamily="34" charset="0"/>
                <a:ea typeface="Cambria" pitchFamily="34" charset="-122"/>
                <a:cs typeface="Cambria" pitchFamily="34" charset="-120"/>
              </a:rPr>
              <a:t>ZAID</a:t>
            </a:r>
            <a:endParaRPr lang="en-US" sz="2100" dirty="0"/>
          </a:p>
        </p:txBody>
      </p:sp>
      <p:sp>
        <p:nvSpPr>
          <p:cNvPr id="37" name="Shape 34"/>
          <p:cNvSpPr/>
          <p:nvPr/>
        </p:nvSpPr>
        <p:spPr>
          <a:xfrm>
            <a:off x="4090035" y="4590288"/>
            <a:ext cx="1986915" cy="457200"/>
          </a:xfrm>
          <a:prstGeom prst="rect">
            <a:avLst/>
          </a:prstGeom>
          <a:solidFill>
            <a:schemeClr val="accent3"/>
          </a:solidFill>
          <a:ln w="12700">
            <a:solidFill>
              <a:srgbClr val="FFFFFF"/>
            </a:solidFill>
            <a:prstDash val="solid"/>
          </a:ln>
        </p:spPr>
      </p:sp>
      <p:sp>
        <p:nvSpPr>
          <p:cNvPr id="38" name="Text 35"/>
          <p:cNvSpPr txBox="1"/>
          <p:nvPr/>
        </p:nvSpPr>
        <p:spPr>
          <a:xfrm>
            <a:off x="4090035" y="4590288"/>
            <a:ext cx="1986915" cy="457200"/>
          </a:xfrm>
          <a:prstGeom prst="rect">
            <a:avLst/>
          </a:prstGeom>
          <a:noFill/>
          <a:ln/>
        </p:spPr>
        <p:txBody>
          <a:bodyPr wrap="square" lIns="0" tIns="0" rIns="0" bIns="0" rtlCol="0" anchor="ctr"/>
          <a:lstStyle/>
          <a:p>
            <a:pPr algn="ctr" indent="0" marL="0">
              <a:buNone/>
            </a:pPr>
            <a:r>
              <a:rPr lang="en-US" sz="1400" b="1" dirty="0">
                <a:solidFill>
                  <a:schemeClr val="bg1"/>
                </a:solidFill>
              </a:rPr>
              <a:t>Sowing</a:t>
            </a:r>
            <a:endParaRPr lang="en-US" sz="1400" dirty="0"/>
          </a:p>
        </p:txBody>
      </p:sp>
      <p:sp>
        <p:nvSpPr>
          <p:cNvPr id="39" name="Shape 36"/>
          <p:cNvSpPr/>
          <p:nvPr/>
        </p:nvSpPr>
        <p:spPr>
          <a:xfrm>
            <a:off x="6076950" y="4590288"/>
            <a:ext cx="3179064" cy="457200"/>
          </a:xfrm>
          <a:prstGeom prst="rect">
            <a:avLst/>
          </a:prstGeom>
          <a:solidFill>
            <a:schemeClr val="accent5"/>
          </a:solidFill>
          <a:ln w="12700">
            <a:solidFill>
              <a:srgbClr val="FFFFFF"/>
            </a:solidFill>
            <a:prstDash val="solid"/>
          </a:ln>
        </p:spPr>
      </p:sp>
      <p:sp>
        <p:nvSpPr>
          <p:cNvPr id="40" name="Text 37"/>
          <p:cNvSpPr txBox="1"/>
          <p:nvPr/>
        </p:nvSpPr>
        <p:spPr>
          <a:xfrm>
            <a:off x="6076950" y="4590288"/>
            <a:ext cx="3179064" cy="457200"/>
          </a:xfrm>
          <a:prstGeom prst="rect">
            <a:avLst/>
          </a:prstGeom>
          <a:noFill/>
          <a:ln/>
        </p:spPr>
        <p:txBody>
          <a:bodyPr wrap="square" lIns="0" tIns="0" rIns="0" bIns="0" rtlCol="0" anchor="ctr"/>
          <a:lstStyle/>
          <a:p>
            <a:pPr algn="ctr" indent="0" marL="0">
              <a:buNone/>
            </a:pPr>
            <a:r>
              <a:rPr lang="en-US" sz="1400" b="1" dirty="0">
                <a:solidFill>
                  <a:schemeClr val="bg1"/>
                </a:solidFill>
              </a:rPr>
              <a:t>Harvest</a:t>
            </a:r>
            <a:endParaRPr lang="en-US" sz="1400" dirty="0"/>
          </a:p>
        </p:txBody>
      </p:sp>
      <p:sp>
        <p:nvSpPr>
          <p:cNvPr id="41" name="Text 38"/>
          <p:cNvSpPr txBox="1"/>
          <p:nvPr/>
        </p:nvSpPr>
        <p:spPr>
          <a:xfrm>
            <a:off x="731520" y="5166360"/>
            <a:ext cx="10789920" cy="411480"/>
          </a:xfrm>
          <a:prstGeom prst="rect">
            <a:avLst/>
          </a:prstGeom>
          <a:noFill/>
          <a:ln/>
        </p:spPr>
        <p:txBody>
          <a:bodyPr wrap="square" lIns="0" tIns="0" rIns="0" bIns="0" rtlCol="0" anchor="ctr"/>
          <a:lstStyle/>
          <a:p>
            <a:pPr indent="0" marL="0">
              <a:buNone/>
            </a:pPr>
            <a:r>
              <a:rPr lang="en-US" sz="1600" dirty="0">
                <a:solidFill>
                  <a:schemeClr val="tx1"/>
                </a:solidFill>
              </a:rPr>
              <a:t>Crops: Watermelon · Cucumber · Muskmelon · Pumpkin</a:t>
            </a:r>
            <a:endParaRPr lang="en-US" sz="1600" dirty="0"/>
          </a:p>
        </p:txBody>
      </p:sp>
      <p:sp>
        <p:nvSpPr>
          <p:cNvPr id="42" name="calnote"/>
          <p:cNvSpPr/>
          <p:nvPr/>
        </p:nvSpPr>
        <p:spPr>
          <a:xfrm>
            <a:off x="548640" y="5852160"/>
            <a:ext cx="11091672" cy="457200"/>
          </a:xfrm>
          <a:prstGeom prst="roundRect">
            <a:avLst>
              <a:gd name="adj" fmla="val 240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43" name="Text 40"/>
          <p:cNvSpPr txBox="1"/>
          <p:nvPr/>
        </p:nvSpPr>
        <p:spPr>
          <a:xfrm>
            <a:off x="777240" y="5852160"/>
            <a:ext cx="10698480" cy="457200"/>
          </a:xfrm>
          <a:prstGeom prst="rect">
            <a:avLst/>
          </a:prstGeom>
          <a:noFill/>
          <a:ln/>
        </p:spPr>
        <p:txBody>
          <a:bodyPr wrap="square" lIns="0" tIns="0" rIns="0" bIns="0" rtlCol="0" anchor="ctr"/>
          <a:lstStyle/>
          <a:p>
            <a:pPr indent="0" marL="0">
              <a:buNone/>
            </a:pPr>
            <a:r>
              <a:rPr lang="en-US" sz="1600" dirty="0">
                <a:solidFill>
                  <a:schemeClr val="bg1"/>
                </a:solidFill>
              </a:rPr>
              <a:t>Challenge: kharif crops depend on the timely monsoon; too much rain can also destroy crops.</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Soil: The Foundation of Cultivation</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SOIL</a:t>
            </a:r>
            <a:endParaRPr lang="en-US" sz="1100" dirty="0"/>
          </a:p>
        </p:txBody>
      </p:sp>
      <p:sp>
        <p:nvSpPr>
          <p:cNvPr id="5" name="sf0"/>
          <p:cNvSpPr/>
          <p:nvPr/>
        </p:nvSpPr>
        <p:spPr>
          <a:xfrm>
            <a:off x="548640" y="1463040"/>
            <a:ext cx="2468880" cy="2926080"/>
          </a:xfrm>
          <a:prstGeom prst="roundRect">
            <a:avLst>
              <a:gd name="adj" fmla="val 444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45920"/>
            <a:ext cx="594360" cy="594360"/>
          </a:xfrm>
          <a:prstGeom prst="ellipse">
            <a:avLst/>
          </a:prstGeom>
          <a:solidFill>
            <a:schemeClr val="accent5"/>
          </a:solidFill>
          <a:ln w="12700">
            <a:solidFill>
              <a:schemeClr val="accent5"/>
            </a:solidFill>
            <a:prstDash val="solid"/>
          </a:ln>
        </p:spPr>
      </p:sp>
      <p:sp>
        <p:nvSpPr>
          <p:cNvPr id="7" name="Text 4"/>
          <p:cNvSpPr txBox="1"/>
          <p:nvPr/>
        </p:nvSpPr>
        <p:spPr>
          <a:xfrm>
            <a:off x="777240" y="1645920"/>
            <a:ext cx="594360" cy="59436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1</a:t>
            </a:r>
            <a:endParaRPr lang="en-US" sz="2200" dirty="0"/>
          </a:p>
        </p:txBody>
      </p:sp>
      <p:sp>
        <p:nvSpPr>
          <p:cNvPr id="8" name="Text 5"/>
          <p:cNvSpPr txBox="1"/>
          <p:nvPr/>
        </p:nvSpPr>
        <p:spPr>
          <a:xfrm>
            <a:off x="777240" y="2377440"/>
            <a:ext cx="2103120" cy="54864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Bedrock breaks</a:t>
            </a:r>
            <a:endParaRPr lang="en-US" sz="2000" dirty="0"/>
          </a:p>
        </p:txBody>
      </p:sp>
      <p:sp>
        <p:nvSpPr>
          <p:cNvPr id="9" name="Text 6"/>
          <p:cNvSpPr txBox="1"/>
          <p:nvPr/>
        </p:nvSpPr>
        <p:spPr>
          <a:xfrm>
            <a:off x="777240" y="2971800"/>
            <a:ext cx="2103120" cy="1371600"/>
          </a:xfrm>
          <a:prstGeom prst="rect">
            <a:avLst/>
          </a:prstGeom>
          <a:noFill/>
          <a:ln/>
        </p:spPr>
        <p:txBody>
          <a:bodyPr wrap="square" lIns="0" tIns="0" rIns="0" bIns="0" rtlCol="0" anchor="t"/>
          <a:lstStyle/>
          <a:p>
            <a:pPr indent="0" marL="0">
              <a:buNone/>
            </a:pPr>
            <a:r>
              <a:rPr lang="en-US" sz="1600" dirty="0">
                <a:solidFill>
                  <a:schemeClr val="tx1"/>
                </a:solidFill>
              </a:rPr>
              <a:t>Rain and weathering make rock disintegrate</a:t>
            </a:r>
            <a:endParaRPr lang="en-US" sz="1600" dirty="0"/>
          </a:p>
        </p:txBody>
      </p:sp>
      <p:sp>
        <p:nvSpPr>
          <p:cNvPr id="10" name="Shape 7"/>
          <p:cNvSpPr/>
          <p:nvPr/>
        </p:nvSpPr>
        <p:spPr>
          <a:xfrm>
            <a:off x="3054096" y="2743200"/>
            <a:ext cx="292608" cy="365760"/>
          </a:xfrm>
          <a:prstGeom prst="rightArrow">
            <a:avLst/>
          </a:prstGeom>
          <a:solidFill>
            <a:schemeClr val="accent3"/>
          </a:solidFill>
          <a:ln w="12700">
            <a:solidFill>
              <a:schemeClr val="accent3"/>
            </a:solidFill>
            <a:prstDash val="solid"/>
          </a:ln>
        </p:spPr>
      </p:sp>
      <p:sp>
        <p:nvSpPr>
          <p:cNvPr id="11" name="sf1"/>
          <p:cNvSpPr/>
          <p:nvPr/>
        </p:nvSpPr>
        <p:spPr>
          <a:xfrm>
            <a:off x="3383280" y="1463040"/>
            <a:ext cx="2468880" cy="2926080"/>
          </a:xfrm>
          <a:prstGeom prst="roundRect">
            <a:avLst>
              <a:gd name="adj" fmla="val 444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Shape 9"/>
          <p:cNvSpPr/>
          <p:nvPr/>
        </p:nvSpPr>
        <p:spPr>
          <a:xfrm>
            <a:off x="3611880" y="1645920"/>
            <a:ext cx="594360" cy="594360"/>
          </a:xfrm>
          <a:prstGeom prst="ellipse">
            <a:avLst/>
          </a:prstGeom>
          <a:solidFill>
            <a:schemeClr val="accent5"/>
          </a:solidFill>
          <a:ln w="12700">
            <a:solidFill>
              <a:schemeClr val="accent5"/>
            </a:solidFill>
            <a:prstDash val="solid"/>
          </a:ln>
        </p:spPr>
      </p:sp>
      <p:sp>
        <p:nvSpPr>
          <p:cNvPr id="13" name="Text 10"/>
          <p:cNvSpPr txBox="1"/>
          <p:nvPr/>
        </p:nvSpPr>
        <p:spPr>
          <a:xfrm>
            <a:off x="3611880" y="1645920"/>
            <a:ext cx="594360" cy="59436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2</a:t>
            </a:r>
            <a:endParaRPr lang="en-US" sz="2200" dirty="0"/>
          </a:p>
        </p:txBody>
      </p:sp>
      <p:sp>
        <p:nvSpPr>
          <p:cNvPr id="14" name="Text 11"/>
          <p:cNvSpPr txBox="1"/>
          <p:nvPr/>
        </p:nvSpPr>
        <p:spPr>
          <a:xfrm>
            <a:off x="3611880" y="2377440"/>
            <a:ext cx="2103120" cy="54864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Organic matter</a:t>
            </a:r>
            <a:endParaRPr lang="en-US" sz="2000" dirty="0"/>
          </a:p>
        </p:txBody>
      </p:sp>
      <p:sp>
        <p:nvSpPr>
          <p:cNvPr id="15" name="Text 12"/>
          <p:cNvSpPr txBox="1"/>
          <p:nvPr/>
        </p:nvSpPr>
        <p:spPr>
          <a:xfrm>
            <a:off x="3611880" y="2971800"/>
            <a:ext cx="2103120" cy="1371600"/>
          </a:xfrm>
          <a:prstGeom prst="rect">
            <a:avLst/>
          </a:prstGeom>
          <a:noFill/>
          <a:ln/>
        </p:spPr>
        <p:txBody>
          <a:bodyPr wrap="square" lIns="0" tIns="0" rIns="0" bIns="0" rtlCol="0" anchor="t"/>
          <a:lstStyle/>
          <a:p>
            <a:pPr indent="0" marL="0">
              <a:buNone/>
            </a:pPr>
            <a:r>
              <a:rPr lang="en-US" sz="1600" dirty="0">
                <a:solidFill>
                  <a:schemeClr val="tx1"/>
                </a:solidFill>
              </a:rPr>
              <a:t>Decaying plants and animals speed up the breakdown; parent material forms</a:t>
            </a:r>
            <a:endParaRPr lang="en-US" sz="1600" dirty="0"/>
          </a:p>
        </p:txBody>
      </p:sp>
      <p:sp>
        <p:nvSpPr>
          <p:cNvPr id="16" name="Shape 13"/>
          <p:cNvSpPr/>
          <p:nvPr/>
        </p:nvSpPr>
        <p:spPr>
          <a:xfrm>
            <a:off x="5888736" y="2743200"/>
            <a:ext cx="292608" cy="365760"/>
          </a:xfrm>
          <a:prstGeom prst="rightArrow">
            <a:avLst/>
          </a:prstGeom>
          <a:solidFill>
            <a:schemeClr val="accent3"/>
          </a:solidFill>
          <a:ln w="12700">
            <a:solidFill>
              <a:schemeClr val="accent3"/>
            </a:solidFill>
            <a:prstDash val="solid"/>
          </a:ln>
        </p:spPr>
      </p:sp>
      <p:sp>
        <p:nvSpPr>
          <p:cNvPr id="17" name="sf2"/>
          <p:cNvSpPr/>
          <p:nvPr/>
        </p:nvSpPr>
        <p:spPr>
          <a:xfrm>
            <a:off x="6217920" y="1463040"/>
            <a:ext cx="2468880" cy="2926080"/>
          </a:xfrm>
          <a:prstGeom prst="roundRect">
            <a:avLst>
              <a:gd name="adj" fmla="val 444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8" name="Shape 15"/>
          <p:cNvSpPr/>
          <p:nvPr/>
        </p:nvSpPr>
        <p:spPr>
          <a:xfrm>
            <a:off x="6446520" y="1645920"/>
            <a:ext cx="594360" cy="594360"/>
          </a:xfrm>
          <a:prstGeom prst="ellipse">
            <a:avLst/>
          </a:prstGeom>
          <a:solidFill>
            <a:schemeClr val="accent5"/>
          </a:solidFill>
          <a:ln w="12700">
            <a:solidFill>
              <a:schemeClr val="accent5"/>
            </a:solidFill>
            <a:prstDash val="solid"/>
          </a:ln>
        </p:spPr>
      </p:sp>
      <p:sp>
        <p:nvSpPr>
          <p:cNvPr id="19" name="Text 16"/>
          <p:cNvSpPr txBox="1"/>
          <p:nvPr/>
        </p:nvSpPr>
        <p:spPr>
          <a:xfrm>
            <a:off x="6446520" y="1645920"/>
            <a:ext cx="594360" cy="59436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3</a:t>
            </a:r>
            <a:endParaRPr lang="en-US" sz="2200" dirty="0"/>
          </a:p>
        </p:txBody>
      </p:sp>
      <p:sp>
        <p:nvSpPr>
          <p:cNvPr id="20" name="Text 17"/>
          <p:cNvSpPr txBox="1"/>
          <p:nvPr/>
        </p:nvSpPr>
        <p:spPr>
          <a:xfrm>
            <a:off x="6446520" y="2377440"/>
            <a:ext cx="2103120" cy="54864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Layers form</a:t>
            </a:r>
            <a:endParaRPr lang="en-US" sz="2000" dirty="0"/>
          </a:p>
        </p:txBody>
      </p:sp>
      <p:sp>
        <p:nvSpPr>
          <p:cNvPr id="21" name="Text 18"/>
          <p:cNvSpPr txBox="1"/>
          <p:nvPr/>
        </p:nvSpPr>
        <p:spPr>
          <a:xfrm>
            <a:off x="6446520" y="2971800"/>
            <a:ext cx="2103120" cy="1371600"/>
          </a:xfrm>
          <a:prstGeom prst="rect">
            <a:avLst/>
          </a:prstGeom>
          <a:noFill/>
          <a:ln/>
        </p:spPr>
        <p:txBody>
          <a:bodyPr wrap="square" lIns="0" tIns="0" rIns="0" bIns="0" rtlCol="0" anchor="t"/>
          <a:lstStyle/>
          <a:p>
            <a:pPr indent="0" marL="0">
              <a:buNone/>
            </a:pPr>
            <a:r>
              <a:rPr lang="en-US" sz="1600" dirty="0">
                <a:solidFill>
                  <a:schemeClr val="tx1"/>
                </a:solidFill>
              </a:rPr>
              <a:t>Mineral fragments and organic matter make topsoil and humus</a:t>
            </a:r>
            <a:endParaRPr lang="en-US" sz="1600" dirty="0"/>
          </a:p>
        </p:txBody>
      </p:sp>
      <p:sp>
        <p:nvSpPr>
          <p:cNvPr id="22" name="Shape 19"/>
          <p:cNvSpPr/>
          <p:nvPr/>
        </p:nvSpPr>
        <p:spPr>
          <a:xfrm>
            <a:off x="8723376" y="2743200"/>
            <a:ext cx="292608" cy="365760"/>
          </a:xfrm>
          <a:prstGeom prst="rightArrow">
            <a:avLst/>
          </a:prstGeom>
          <a:solidFill>
            <a:schemeClr val="accent3"/>
          </a:solidFill>
          <a:ln w="12700">
            <a:solidFill>
              <a:schemeClr val="accent3"/>
            </a:solidFill>
            <a:prstDash val="solid"/>
          </a:ln>
        </p:spPr>
      </p:sp>
      <p:sp>
        <p:nvSpPr>
          <p:cNvPr id="23" name="sf3"/>
          <p:cNvSpPr/>
          <p:nvPr/>
        </p:nvSpPr>
        <p:spPr>
          <a:xfrm>
            <a:off x="9052560" y="1463040"/>
            <a:ext cx="2468880" cy="2926080"/>
          </a:xfrm>
          <a:prstGeom prst="roundRect">
            <a:avLst>
              <a:gd name="adj" fmla="val 444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Shape 21"/>
          <p:cNvSpPr/>
          <p:nvPr/>
        </p:nvSpPr>
        <p:spPr>
          <a:xfrm>
            <a:off x="9281160" y="1645920"/>
            <a:ext cx="594360" cy="594360"/>
          </a:xfrm>
          <a:prstGeom prst="ellipse">
            <a:avLst/>
          </a:prstGeom>
          <a:solidFill>
            <a:schemeClr val="accent5"/>
          </a:solidFill>
          <a:ln w="12700">
            <a:solidFill>
              <a:schemeClr val="accent5"/>
            </a:solidFill>
            <a:prstDash val="solid"/>
          </a:ln>
        </p:spPr>
      </p:sp>
      <p:sp>
        <p:nvSpPr>
          <p:cNvPr id="25" name="Text 22"/>
          <p:cNvSpPr txBox="1"/>
          <p:nvPr/>
        </p:nvSpPr>
        <p:spPr>
          <a:xfrm>
            <a:off x="9281160" y="1645920"/>
            <a:ext cx="594360" cy="59436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4</a:t>
            </a:r>
            <a:endParaRPr lang="en-US" sz="2200" dirty="0"/>
          </a:p>
        </p:txBody>
      </p:sp>
      <p:sp>
        <p:nvSpPr>
          <p:cNvPr id="26" name="Text 23"/>
          <p:cNvSpPr txBox="1"/>
          <p:nvPr/>
        </p:nvSpPr>
        <p:spPr>
          <a:xfrm>
            <a:off x="9281160" y="2377440"/>
            <a:ext cx="2103120" cy="54864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Mature soil</a:t>
            </a:r>
            <a:endParaRPr lang="en-US" sz="2000" dirty="0"/>
          </a:p>
        </p:txBody>
      </p:sp>
      <p:sp>
        <p:nvSpPr>
          <p:cNvPr id="27" name="Text 24"/>
          <p:cNvSpPr txBox="1"/>
          <p:nvPr/>
        </p:nvSpPr>
        <p:spPr>
          <a:xfrm>
            <a:off x="9281160" y="2971800"/>
            <a:ext cx="2103120" cy="1371600"/>
          </a:xfrm>
          <a:prstGeom prst="rect">
            <a:avLst/>
          </a:prstGeom>
          <a:noFill/>
          <a:ln/>
        </p:spPr>
        <p:txBody>
          <a:bodyPr wrap="square" lIns="0" tIns="0" rIns="0" bIns="0" rtlCol="0" anchor="t"/>
          <a:lstStyle/>
          <a:p>
            <a:pPr indent="0" marL="0">
              <a:buNone/>
            </a:pPr>
            <a:r>
              <a:rPr lang="en-US" sz="1600" dirty="0">
                <a:solidFill>
                  <a:schemeClr val="tx1"/>
                </a:solidFill>
              </a:rPr>
              <a:t>Developed soil supports thick vegetation</a:t>
            </a:r>
            <a:endParaRPr lang="en-US" sz="1600" dirty="0"/>
          </a:p>
        </p:txBody>
      </p:sp>
      <p:sp>
        <p:nvSpPr>
          <p:cNvPr id="28" name="card-Weathering"/>
          <p:cNvSpPr/>
          <p:nvPr/>
        </p:nvSpPr>
        <p:spPr>
          <a:xfrm>
            <a:off x="548640" y="4617720"/>
            <a:ext cx="54406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9" name="Shape 26"/>
          <p:cNvSpPr/>
          <p:nvPr/>
        </p:nvSpPr>
        <p:spPr>
          <a:xfrm>
            <a:off x="777240" y="4818888"/>
            <a:ext cx="548640" cy="548640"/>
          </a:xfrm>
          <a:prstGeom prst="ellipse">
            <a:avLst/>
          </a:prstGeom>
          <a:solidFill>
            <a:schemeClr val="accent4"/>
          </a:solidFill>
          <a:ln w="12700">
            <a:solidFill>
              <a:schemeClr val="accent4"/>
            </a:solidFill>
            <a:prstDash val="solid"/>
          </a:ln>
        </p:spPr>
      </p:sp>
      <p:pic>
        <p:nvPicPr>
          <p:cNvPr id="30" name="Image 0" descr="preencoded.png">    </p:cNvPr>
          <p:cNvPicPr>
            <a:picLocks noChangeAspect="1"/>
          </p:cNvPicPr>
          <p:nvPr/>
        </p:nvPicPr>
        <p:blipFill>
          <a:blip r:embed="rId1"/>
          <a:stretch>
            <a:fillRect/>
          </a:stretch>
        </p:blipFill>
        <p:spPr>
          <a:xfrm>
            <a:off x="897941" y="4939589"/>
            <a:ext cx="307238" cy="307238"/>
          </a:xfrm>
          <a:prstGeom prst="rect">
            <a:avLst/>
          </a:prstGeom>
        </p:spPr>
      </p:pic>
      <p:sp>
        <p:nvSpPr>
          <p:cNvPr id="31" name="Text 27"/>
          <p:cNvSpPr txBox="1"/>
          <p:nvPr/>
        </p:nvSpPr>
        <p:spPr>
          <a:xfrm>
            <a:off x="1463040" y="480060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Weathering</a:t>
            </a:r>
            <a:endParaRPr lang="en-US" sz="2000" dirty="0"/>
          </a:p>
        </p:txBody>
      </p:sp>
      <p:sp>
        <p:nvSpPr>
          <p:cNvPr id="32" name="Text 28"/>
          <p:cNvSpPr txBox="1"/>
          <p:nvPr/>
        </p:nvSpPr>
        <p:spPr>
          <a:xfrm>
            <a:off x="777240" y="5532120"/>
            <a:ext cx="4983480" cy="457200"/>
          </a:xfrm>
          <a:prstGeom prst="rect">
            <a:avLst/>
          </a:prstGeom>
          <a:noFill/>
          <a:ln/>
        </p:spPr>
        <p:txBody>
          <a:bodyPr wrap="square" lIns="0" tIns="0" rIns="0" bIns="0" rtlCol="0" anchor="t"/>
          <a:lstStyle/>
          <a:p>
            <a:pPr indent="0" marL="0">
              <a:buNone/>
            </a:pPr>
            <a:r>
              <a:rPr lang="en-US" sz="1600" dirty="0">
                <a:solidFill>
                  <a:schemeClr val="tx1"/>
                </a:solidFill>
              </a:rPr>
              <a:t>Rocks and minerals break into soil particles by physical, chemical or biological means.</a:t>
            </a:r>
            <a:endParaRPr lang="en-US" sz="1600" dirty="0"/>
          </a:p>
        </p:txBody>
      </p:sp>
      <p:sp>
        <p:nvSpPr>
          <p:cNvPr id="33" name="card-Humus"/>
          <p:cNvSpPr/>
          <p:nvPr/>
        </p:nvSpPr>
        <p:spPr>
          <a:xfrm>
            <a:off x="6199632" y="4617720"/>
            <a:ext cx="5440680" cy="1508760"/>
          </a:xfrm>
          <a:prstGeom prst="roundRect">
            <a:avLst>
              <a:gd name="adj" fmla="val 727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4" name="Shape 30"/>
          <p:cNvSpPr/>
          <p:nvPr/>
        </p:nvSpPr>
        <p:spPr>
          <a:xfrm>
            <a:off x="6428232" y="4818888"/>
            <a:ext cx="548640" cy="548640"/>
          </a:xfrm>
          <a:prstGeom prst="ellipse">
            <a:avLst/>
          </a:prstGeom>
          <a:solidFill>
            <a:schemeClr val="accent5"/>
          </a:solidFill>
          <a:ln w="12700">
            <a:solidFill>
              <a:schemeClr val="accent5"/>
            </a:solidFill>
            <a:prstDash val="solid"/>
          </a:ln>
        </p:spPr>
      </p:sp>
      <p:pic>
        <p:nvPicPr>
          <p:cNvPr id="35" name="Image 1" descr="preencoded.png">    </p:cNvPr>
          <p:cNvPicPr>
            <a:picLocks noChangeAspect="1"/>
          </p:cNvPicPr>
          <p:nvPr/>
        </p:nvPicPr>
        <p:blipFill>
          <a:blip r:embed="rId2"/>
          <a:stretch>
            <a:fillRect/>
          </a:stretch>
        </p:blipFill>
        <p:spPr>
          <a:xfrm>
            <a:off x="6548933" y="4939589"/>
            <a:ext cx="307238" cy="307238"/>
          </a:xfrm>
          <a:prstGeom prst="rect">
            <a:avLst/>
          </a:prstGeom>
        </p:spPr>
      </p:pic>
      <p:sp>
        <p:nvSpPr>
          <p:cNvPr id="36" name="Text 31"/>
          <p:cNvSpPr txBox="1"/>
          <p:nvPr/>
        </p:nvSpPr>
        <p:spPr>
          <a:xfrm>
            <a:off x="7114032" y="480060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Humus</a:t>
            </a:r>
            <a:endParaRPr lang="en-US" sz="2000" dirty="0"/>
          </a:p>
        </p:txBody>
      </p:sp>
      <p:sp>
        <p:nvSpPr>
          <p:cNvPr id="37" name="Text 32"/>
          <p:cNvSpPr txBox="1"/>
          <p:nvPr/>
        </p:nvSpPr>
        <p:spPr>
          <a:xfrm>
            <a:off x="6428232" y="5532120"/>
            <a:ext cx="4983480" cy="457200"/>
          </a:xfrm>
          <a:prstGeom prst="rect">
            <a:avLst/>
          </a:prstGeom>
          <a:noFill/>
          <a:ln/>
        </p:spPr>
        <p:txBody>
          <a:bodyPr wrap="square" lIns="0" tIns="0" rIns="0" bIns="0" rtlCol="0" anchor="t"/>
          <a:lstStyle/>
          <a:p>
            <a:pPr indent="0" marL="0">
              <a:buNone/>
            </a:pPr>
            <a:r>
              <a:rPr lang="en-US" sz="1600" dirty="0">
                <a:solidFill>
                  <a:schemeClr val="tx1"/>
                </a:solidFill>
              </a:rPr>
              <a:t>Dark organic matter from decayed plants and animals; rich in nutrients and holds moisture.</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Six Major Soils of India</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SOIL</a:t>
            </a:r>
            <a:endParaRPr lang="en-US" sz="1100" dirty="0"/>
          </a:p>
        </p:txBody>
      </p:sp>
      <p:sp>
        <p:nvSpPr>
          <p:cNvPr id="5" name="card-Alluvial"/>
          <p:cNvSpPr/>
          <p:nvPr/>
        </p:nvSpPr>
        <p:spPr>
          <a:xfrm>
            <a:off x="548640"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rgbClr val="9BD16B"/>
          </a:solidFill>
          <a:ln w="19050">
            <a:solidFill>
              <a:srgbClr val="FFFFFF"/>
            </a:solidFill>
            <a:prstDash val="solid"/>
          </a:ln>
        </p:spPr>
      </p:sp>
      <p:sp>
        <p:nvSpPr>
          <p:cNvPr id="7" name="Text 4"/>
          <p:cNvSpPr txBox="1"/>
          <p:nvPr/>
        </p:nvSpPr>
        <p:spPr>
          <a:xfrm>
            <a:off x="1463040"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Alluvial</a:t>
            </a:r>
            <a:endParaRPr lang="en-US" sz="2000" dirty="0"/>
          </a:p>
        </p:txBody>
      </p:sp>
      <p:sp>
        <p:nvSpPr>
          <p:cNvPr id="8" name="Text 5"/>
          <p:cNvSpPr txBox="1"/>
          <p:nvPr/>
        </p:nvSpPr>
        <p:spPr>
          <a:xfrm>
            <a:off x="777240" y="2377440"/>
            <a:ext cx="3108960" cy="1051560"/>
          </a:xfrm>
          <a:prstGeom prst="rect">
            <a:avLst/>
          </a:prstGeom>
          <a:noFill/>
          <a:ln/>
        </p:spPr>
        <p:txBody>
          <a:bodyPr wrap="square" lIns="0" tIns="0" rIns="0" bIns="0" rtlCol="0" anchor="t"/>
          <a:lstStyle/>
          <a:p>
            <a:pPr indent="0" marL="0">
              <a:buNone/>
            </a:pPr>
            <a:r>
              <a:rPr lang="en-US" sz="1700" dirty="0">
                <a:solidFill>
                  <a:schemeClr val="tx1"/>
                </a:solidFill>
              </a:rPr>
              <a:t>Silt deposited by rivers from mountains and plateaus. Rich in nutrients.</a:t>
            </a:r>
            <a:endParaRPr lang="en-US" sz="1700" dirty="0"/>
          </a:p>
        </p:txBody>
      </p:sp>
      <p:sp>
        <p:nvSpPr>
          <p:cNvPr id="9" name="card-Black (cotton)"/>
          <p:cNvSpPr/>
          <p:nvPr/>
        </p:nvSpPr>
        <p:spPr>
          <a:xfrm>
            <a:off x="4315968"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Shape 7"/>
          <p:cNvSpPr/>
          <p:nvPr/>
        </p:nvSpPr>
        <p:spPr>
          <a:xfrm>
            <a:off x="4544568" y="1664208"/>
            <a:ext cx="548640" cy="548640"/>
          </a:xfrm>
          <a:prstGeom prst="ellipse">
            <a:avLst/>
          </a:prstGeom>
          <a:solidFill>
            <a:srgbClr val="6E6E6E"/>
          </a:solidFill>
          <a:ln w="19050">
            <a:solidFill>
              <a:srgbClr val="FFFFFF"/>
            </a:solidFill>
            <a:prstDash val="solid"/>
          </a:ln>
        </p:spPr>
      </p:sp>
      <p:sp>
        <p:nvSpPr>
          <p:cNvPr id="11" name="Text 8"/>
          <p:cNvSpPr txBox="1"/>
          <p:nvPr/>
        </p:nvSpPr>
        <p:spPr>
          <a:xfrm>
            <a:off x="5230368"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Black (cotton)</a:t>
            </a:r>
            <a:endParaRPr lang="en-US" sz="2000" dirty="0"/>
          </a:p>
        </p:txBody>
      </p:sp>
      <p:sp>
        <p:nvSpPr>
          <p:cNvPr id="12" name="Text 9"/>
          <p:cNvSpPr txBox="1"/>
          <p:nvPr/>
        </p:nvSpPr>
        <p:spPr>
          <a:xfrm>
            <a:off x="4544568" y="2377440"/>
            <a:ext cx="3108960" cy="1051560"/>
          </a:xfrm>
          <a:prstGeom prst="rect">
            <a:avLst/>
          </a:prstGeom>
          <a:noFill/>
          <a:ln/>
        </p:spPr>
        <p:txBody>
          <a:bodyPr wrap="square" lIns="0" tIns="0" rIns="0" bIns="0" rtlCol="0" anchor="t"/>
          <a:lstStyle/>
          <a:p>
            <a:pPr indent="0" marL="0">
              <a:buNone/>
            </a:pPr>
            <a:r>
              <a:rPr lang="en-US" sz="1700" dirty="0">
                <a:solidFill>
                  <a:schemeClr val="tx1"/>
                </a:solidFill>
              </a:rPr>
              <a:t>Weathered volcanic rock. Holds a lot of moisture; very fertile.</a:t>
            </a:r>
            <a:endParaRPr lang="en-US" sz="1700" dirty="0"/>
          </a:p>
        </p:txBody>
      </p:sp>
      <p:sp>
        <p:nvSpPr>
          <p:cNvPr id="13" name="card-Red"/>
          <p:cNvSpPr/>
          <p:nvPr/>
        </p:nvSpPr>
        <p:spPr>
          <a:xfrm>
            <a:off x="8083296" y="1463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Shape 11"/>
          <p:cNvSpPr/>
          <p:nvPr/>
        </p:nvSpPr>
        <p:spPr>
          <a:xfrm>
            <a:off x="8311896" y="1664208"/>
            <a:ext cx="548640" cy="548640"/>
          </a:xfrm>
          <a:prstGeom prst="ellipse">
            <a:avLst/>
          </a:prstGeom>
          <a:solidFill>
            <a:srgbClr val="F26B6B"/>
          </a:solidFill>
          <a:ln w="19050">
            <a:solidFill>
              <a:srgbClr val="FFFFFF"/>
            </a:solidFill>
            <a:prstDash val="solid"/>
          </a:ln>
        </p:spPr>
      </p:sp>
      <p:sp>
        <p:nvSpPr>
          <p:cNvPr id="15" name="Text 12"/>
          <p:cNvSpPr txBox="1"/>
          <p:nvPr/>
        </p:nvSpPr>
        <p:spPr>
          <a:xfrm>
            <a:off x="8997696"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Red</a:t>
            </a:r>
            <a:endParaRPr lang="en-US" sz="2000" dirty="0"/>
          </a:p>
        </p:txBody>
      </p:sp>
      <p:sp>
        <p:nvSpPr>
          <p:cNvPr id="16" name="Text 13"/>
          <p:cNvSpPr txBox="1"/>
          <p:nvPr/>
        </p:nvSpPr>
        <p:spPr>
          <a:xfrm>
            <a:off x="8311896" y="2377440"/>
            <a:ext cx="3108960" cy="1051560"/>
          </a:xfrm>
          <a:prstGeom prst="rect">
            <a:avLst/>
          </a:prstGeom>
          <a:noFill/>
          <a:ln/>
        </p:spPr>
        <p:txBody>
          <a:bodyPr wrap="square" lIns="0" tIns="0" rIns="0" bIns="0" rtlCol="0" anchor="t"/>
          <a:lstStyle/>
          <a:p>
            <a:pPr indent="0" marL="0">
              <a:buNone/>
            </a:pPr>
            <a:r>
              <a:rPr lang="en-US" sz="1700" dirty="0">
                <a:solidFill>
                  <a:schemeClr val="tx1"/>
                </a:solidFill>
              </a:rPr>
              <a:t>Weathered lava or old rocks; red from iron. Not very fertile.</a:t>
            </a:r>
            <a:endParaRPr lang="en-US" sz="1700" dirty="0"/>
          </a:p>
        </p:txBody>
      </p:sp>
      <p:sp>
        <p:nvSpPr>
          <p:cNvPr id="17" name="card-Laterite (brick earth)"/>
          <p:cNvSpPr/>
          <p:nvPr/>
        </p:nvSpPr>
        <p:spPr>
          <a:xfrm>
            <a:off x="548640"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8" name="Shape 15"/>
          <p:cNvSpPr/>
          <p:nvPr/>
        </p:nvSpPr>
        <p:spPr>
          <a:xfrm>
            <a:off x="777240" y="3950208"/>
            <a:ext cx="548640" cy="548640"/>
          </a:xfrm>
          <a:prstGeom prst="ellipse">
            <a:avLst/>
          </a:prstGeom>
          <a:solidFill>
            <a:srgbClr val="D9A1D0"/>
          </a:solidFill>
          <a:ln w="19050">
            <a:solidFill>
              <a:srgbClr val="FFFFFF"/>
            </a:solidFill>
            <a:prstDash val="solid"/>
          </a:ln>
        </p:spPr>
      </p:sp>
      <p:sp>
        <p:nvSpPr>
          <p:cNvPr id="19" name="Text 16"/>
          <p:cNvSpPr txBox="1"/>
          <p:nvPr/>
        </p:nvSpPr>
        <p:spPr>
          <a:xfrm>
            <a:off x="1463040" y="3931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Laterite (brick earth)</a:t>
            </a:r>
            <a:endParaRPr lang="en-US" sz="2000" dirty="0"/>
          </a:p>
        </p:txBody>
      </p:sp>
      <p:sp>
        <p:nvSpPr>
          <p:cNvPr id="20" name="Text 17"/>
          <p:cNvSpPr txBox="1"/>
          <p:nvPr/>
        </p:nvSpPr>
        <p:spPr>
          <a:xfrm>
            <a:off x="777240" y="4663440"/>
            <a:ext cx="3108960" cy="1051560"/>
          </a:xfrm>
          <a:prstGeom prst="rect">
            <a:avLst/>
          </a:prstGeom>
          <a:noFill/>
          <a:ln/>
        </p:spPr>
        <p:txBody>
          <a:bodyPr wrap="square" lIns="0" tIns="0" rIns="0" bIns="0" rtlCol="0" anchor="t"/>
          <a:lstStyle/>
          <a:p>
            <a:pPr indent="0" marL="0">
              <a:buNone/>
            </a:pPr>
            <a:r>
              <a:rPr lang="en-US" sz="1700" dirty="0">
                <a:solidFill>
                  <a:schemeClr val="tx1"/>
                </a:solidFill>
              </a:rPr>
              <a:t>Rain-weathered rock; hard in hot weather; iron and aluminium remain. Not fertile.</a:t>
            </a:r>
            <a:endParaRPr lang="en-US" sz="1700" dirty="0"/>
          </a:p>
        </p:txBody>
      </p:sp>
      <p:sp>
        <p:nvSpPr>
          <p:cNvPr id="21" name="card-Desert (sandy)"/>
          <p:cNvSpPr/>
          <p:nvPr/>
        </p:nvSpPr>
        <p:spPr>
          <a:xfrm>
            <a:off x="4315968"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2" name="Shape 19"/>
          <p:cNvSpPr/>
          <p:nvPr/>
        </p:nvSpPr>
        <p:spPr>
          <a:xfrm>
            <a:off x="4544568" y="3950208"/>
            <a:ext cx="548640" cy="548640"/>
          </a:xfrm>
          <a:prstGeom prst="ellipse">
            <a:avLst/>
          </a:prstGeom>
          <a:solidFill>
            <a:srgbClr val="F5E100"/>
          </a:solidFill>
          <a:ln w="19050">
            <a:solidFill>
              <a:srgbClr val="FFFFFF"/>
            </a:solidFill>
            <a:prstDash val="solid"/>
          </a:ln>
        </p:spPr>
      </p:sp>
      <p:sp>
        <p:nvSpPr>
          <p:cNvPr id="23" name="Text 20"/>
          <p:cNvSpPr txBox="1"/>
          <p:nvPr/>
        </p:nvSpPr>
        <p:spPr>
          <a:xfrm>
            <a:off x="5230368" y="3931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Desert (sandy)</a:t>
            </a:r>
            <a:endParaRPr lang="en-US" sz="2000" dirty="0"/>
          </a:p>
        </p:txBody>
      </p:sp>
      <p:sp>
        <p:nvSpPr>
          <p:cNvPr id="24" name="Text 21"/>
          <p:cNvSpPr txBox="1"/>
          <p:nvPr/>
        </p:nvSpPr>
        <p:spPr>
          <a:xfrm>
            <a:off x="4544568" y="4663440"/>
            <a:ext cx="3108960" cy="1051560"/>
          </a:xfrm>
          <a:prstGeom prst="rect">
            <a:avLst/>
          </a:prstGeom>
          <a:noFill/>
          <a:ln/>
        </p:spPr>
        <p:txBody>
          <a:bodyPr wrap="square" lIns="0" tIns="0" rIns="0" bIns="0" rtlCol="0" anchor="t"/>
          <a:lstStyle/>
          <a:p>
            <a:pPr indent="0" marL="0">
              <a:buNone/>
            </a:pPr>
            <a:r>
              <a:rPr lang="en-US" sz="1700" dirty="0">
                <a:solidFill>
                  <a:schemeClr val="tx1"/>
                </a:solidFill>
              </a:rPr>
              <a:t>Mostly small sand grains; found in the arid west, such as Rajasthan.</a:t>
            </a:r>
            <a:endParaRPr lang="en-US" sz="1700" dirty="0"/>
          </a:p>
        </p:txBody>
      </p:sp>
      <p:sp>
        <p:nvSpPr>
          <p:cNvPr id="25" name="card-Mountain / alpine"/>
          <p:cNvSpPr/>
          <p:nvPr/>
        </p:nvSpPr>
        <p:spPr>
          <a:xfrm>
            <a:off x="8083296" y="3749040"/>
            <a:ext cx="3566160" cy="2103120"/>
          </a:xfrm>
          <a:prstGeom prst="roundRect">
            <a:avLst>
              <a:gd name="adj" fmla="val 521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6" name="Shape 23"/>
          <p:cNvSpPr/>
          <p:nvPr/>
        </p:nvSpPr>
        <p:spPr>
          <a:xfrm>
            <a:off x="8311896" y="3950208"/>
            <a:ext cx="548640" cy="548640"/>
          </a:xfrm>
          <a:prstGeom prst="ellipse">
            <a:avLst/>
          </a:prstGeom>
          <a:solidFill>
            <a:srgbClr val="8B3A1E"/>
          </a:solidFill>
          <a:ln w="19050">
            <a:solidFill>
              <a:srgbClr val="FFFFFF"/>
            </a:solidFill>
            <a:prstDash val="solid"/>
          </a:ln>
        </p:spPr>
      </p:sp>
      <p:sp>
        <p:nvSpPr>
          <p:cNvPr id="27" name="Text 24"/>
          <p:cNvSpPr txBox="1"/>
          <p:nvPr/>
        </p:nvSpPr>
        <p:spPr>
          <a:xfrm>
            <a:off x="8997696" y="3931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Mountain / alpine</a:t>
            </a:r>
            <a:endParaRPr lang="en-US" sz="2000" dirty="0"/>
          </a:p>
        </p:txBody>
      </p:sp>
      <p:sp>
        <p:nvSpPr>
          <p:cNvPr id="28" name="Text 25"/>
          <p:cNvSpPr txBox="1"/>
          <p:nvPr/>
        </p:nvSpPr>
        <p:spPr>
          <a:xfrm>
            <a:off x="8311896" y="4663440"/>
            <a:ext cx="3108960" cy="1051560"/>
          </a:xfrm>
          <a:prstGeom prst="rect">
            <a:avLst/>
          </a:prstGeom>
          <a:noFill/>
          <a:ln/>
        </p:spPr>
        <p:txBody>
          <a:bodyPr wrap="square" lIns="0" tIns="0" rIns="0" bIns="0" rtlCol="0" anchor="t"/>
          <a:lstStyle/>
          <a:p>
            <a:pPr indent="0" marL="0">
              <a:buNone/>
            </a:pPr>
            <a:r>
              <a:rPr lang="en-US" sz="1700" dirty="0">
                <a:solidFill>
                  <a:schemeClr val="tx1"/>
                </a:solidFill>
              </a:rPr>
              <a:t>Formed by freezing and melting of ice; thin, rough and rocky.</a:t>
            </a:r>
            <a:endParaRPr lang="en-US" sz="1700" dirty="0"/>
          </a:p>
        </p:txBody>
      </p:sp>
      <p:sp>
        <p:nvSpPr>
          <p:cNvPr id="29" name="Text 26"/>
          <p:cNvSpPr txBox="1"/>
          <p:nvPr/>
        </p:nvSpPr>
        <p:spPr>
          <a:xfrm>
            <a:off x="548640" y="5943600"/>
            <a:ext cx="10972800" cy="320040"/>
          </a:xfrm>
          <a:prstGeom prst="rect">
            <a:avLst/>
          </a:prstGeom>
          <a:noFill/>
          <a:ln/>
        </p:spPr>
        <p:txBody>
          <a:bodyPr wrap="square" lIns="0" tIns="0" rIns="0" bIns="0" rtlCol="0" anchor="t"/>
          <a:lstStyle/>
          <a:p>
            <a:pPr indent="0" marL="0">
              <a:buNone/>
            </a:pPr>
            <a:r>
              <a:rPr lang="en-US" sz="1600" i="1" dirty="0">
                <a:solidFill>
                  <a:schemeClr val="tx2"/>
                </a:solidFill>
              </a:rPr>
              <a:t>Most regions have local variations (Fig. 1.9).</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Soil–Crop Linkages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SOIL</a:t>
            </a:r>
            <a:endParaRPr lang="en-US" sz="11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463040"/>
          <a:ext cx="11091672" cy="914400"/>
        </p:xfrm>
        <a:graphic>
          <a:graphicData uri="http://schemas.openxmlformats.org/drawingml/2006/table">
            <a:tbl>
              <a:tblPr/>
              <a:tblGrid>
                <a:gridCol w="457200"/>
                <a:gridCol w="2194560"/>
                <a:gridCol w="8439912"/>
              </a:tblGrid>
              <a:tr h="457200">
                <a:tc>
                  <a:txBody>
                    <a:bodyPr/>
                    <a:lstStyle/>
                    <a:p>
                      <a:pPr indent="0" marL="0">
                        <a:buNone/>
                      </a:pP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2E7D32"/>
                    </a:solidFill>
                  </a:tcPr>
                </a:tc>
                <a:tc>
                  <a:txBody>
                    <a:bodyPr/>
                    <a:lstStyle/>
                    <a:p>
                      <a:pPr indent="0" marL="0">
                        <a:buNone/>
                      </a:pPr>
                      <a:r>
                        <a:rPr lang="en-US" sz="1700" b="1" dirty="0">
                          <a:solidFill>
                            <a:srgbClr val="FFFFFF"/>
                          </a:solidFill>
                        </a:rPr>
                        <a:t>Soil type</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2E7D32"/>
                    </a:solidFill>
                  </a:tcPr>
                </a:tc>
                <a:tc>
                  <a:txBody>
                    <a:bodyPr/>
                    <a:lstStyle/>
                    <a:p>
                      <a:pPr indent="0" marL="0">
                        <a:buNone/>
                      </a:pPr>
                      <a:r>
                        <a:rPr lang="en-US" sz="1700" b="1" dirty="0">
                          <a:solidFill>
                            <a:srgbClr val="FFFFFF"/>
                          </a:solidFill>
                        </a:rPr>
                        <a:t>Example crops</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2E7D32"/>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9BD16B"/>
                    </a:solidFill>
                  </a:tcPr>
                </a:tc>
                <a:tc>
                  <a:txBody>
                    <a:bodyPr/>
                    <a:lstStyle/>
                    <a:p>
                      <a:pPr indent="0" marL="0">
                        <a:buNone/>
                      </a:pPr>
                      <a:r>
                        <a:rPr lang="en-US" sz="1700" b="1" dirty="0">
                          <a:solidFill>
                            <a:srgbClr val="1B5E20"/>
                          </a:solidFill>
                        </a:rPr>
                        <a:t>Alluvial</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600" dirty="0">
                          <a:solidFill>
                            <a:srgbClr val="1F2A1F"/>
                          </a:solidFill>
                        </a:rPr>
                        <a:t>Rice, wheat, maize, barley, chana, mustard, groundnut, sugarcane, jute, cotton*</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6E6E6E"/>
                    </a:solidFill>
                  </a:tcPr>
                </a:tc>
                <a:tc>
                  <a:txBody>
                    <a:bodyPr/>
                    <a:lstStyle/>
                    <a:p>
                      <a:pPr indent="0" marL="0">
                        <a:buNone/>
                      </a:pPr>
                      <a:r>
                        <a:rPr lang="en-US" sz="1700" b="1" dirty="0">
                          <a:solidFill>
                            <a:srgbClr val="1B5E20"/>
                          </a:solidFill>
                        </a:rPr>
                        <a:t>Black</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600" dirty="0">
                          <a:solidFill>
                            <a:srgbClr val="1F2A1F"/>
                          </a:solidFill>
                        </a:rPr>
                        <a:t>Wheat, rice*, jowar, urad, sunflower, linseed, groundnut, cotton, sugarcane</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26B6B"/>
                    </a:solidFill>
                  </a:tcPr>
                </a:tc>
                <a:tc>
                  <a:txBody>
                    <a:bodyPr/>
                    <a:lstStyle/>
                    <a:p>
                      <a:pPr indent="0" marL="0">
                        <a:buNone/>
                      </a:pPr>
                      <a:r>
                        <a:rPr lang="en-US" sz="1700" b="1" dirty="0">
                          <a:solidFill>
                            <a:srgbClr val="1B5E20"/>
                          </a:solidFill>
                        </a:rPr>
                        <a:t>Red</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600" dirty="0">
                          <a:solidFill>
                            <a:srgbClr val="1F2A1F"/>
                          </a:solidFill>
                        </a:rPr>
                        <a:t>Rice, wheat*, ragi, arhar, groundnut, mustard*, cotton*, tobacco</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D9A1D0"/>
                    </a:solidFill>
                  </a:tcPr>
                </a:tc>
                <a:tc>
                  <a:txBody>
                    <a:bodyPr/>
                    <a:lstStyle/>
                    <a:p>
                      <a:pPr indent="0" marL="0">
                        <a:buNone/>
                      </a:pPr>
                      <a:r>
                        <a:rPr lang="en-US" sz="1700" b="1" dirty="0">
                          <a:solidFill>
                            <a:srgbClr val="1B5E20"/>
                          </a:solidFill>
                        </a:rPr>
                        <a:t>Laterite</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600" dirty="0">
                          <a:solidFill>
                            <a:srgbClr val="1F2A1F"/>
                          </a:solidFill>
                        </a:rPr>
                        <a:t>Rice, ragi, tea, coffee, rubber, cinchona, coconut, arecanut, cashew, yam, tapioca</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5E100"/>
                    </a:solidFill>
                  </a:tcPr>
                </a:tc>
                <a:tc>
                  <a:txBody>
                    <a:bodyPr/>
                    <a:lstStyle/>
                    <a:p>
                      <a:pPr indent="0" marL="0">
                        <a:buNone/>
                      </a:pPr>
                      <a:r>
                        <a:rPr lang="en-US" sz="1700" b="1" dirty="0">
                          <a:solidFill>
                            <a:srgbClr val="1B5E20"/>
                          </a:solidFill>
                        </a:rPr>
                        <a:t>Desert (sandy)</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c>
                  <a:txBody>
                    <a:bodyPr/>
                    <a:lstStyle/>
                    <a:p>
                      <a:pPr indent="0" marL="0">
                        <a:buNone/>
                      </a:pPr>
                      <a:r>
                        <a:rPr lang="en-US" sz="1600" dirty="0">
                          <a:solidFill>
                            <a:srgbClr val="1F2A1F"/>
                          </a:solidFill>
                        </a:rPr>
                        <a:t>Bajra, groundnut, maize*, vegetables and fruits</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EEF5E6"/>
                    </a:solidFill>
                  </a:tcPr>
                </a:tc>
              </a:tr>
              <a:tr h="621792">
                <a:tc>
                  <a:txBody>
                    <a:bodyPr/>
                    <a:lstStyle/>
                    <a:p>
                      <a:pPr indent="0" marL="0">
                        <a:buNone/>
                      </a:pPr>
                      <a:endParaRPr lang="en-US" sz="12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8B3A1E"/>
                    </a:solidFill>
                  </a:tcPr>
                </a:tc>
                <a:tc>
                  <a:txBody>
                    <a:bodyPr/>
                    <a:lstStyle/>
                    <a:p>
                      <a:pPr indent="0" marL="0">
                        <a:buNone/>
                      </a:pPr>
                      <a:r>
                        <a:rPr lang="en-US" sz="1700" b="1" dirty="0">
                          <a:solidFill>
                            <a:srgbClr val="1B5E20"/>
                          </a:solidFill>
                        </a:rPr>
                        <a:t>Alpine</a:t>
                      </a:r>
                      <a:endParaRPr lang="en-US" sz="17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c>
                  <a:txBody>
                    <a:bodyPr/>
                    <a:lstStyle/>
                    <a:p>
                      <a:pPr indent="0" marL="0">
                        <a:buNone/>
                      </a:pPr>
                      <a:r>
                        <a:rPr lang="en-US" sz="1600" dirty="0">
                          <a:solidFill>
                            <a:srgbClr val="1F2A1F"/>
                          </a:solidFill>
                        </a:rPr>
                        <a:t>Rice, tea, nutmeg, cardamom, vegetables and fruits</a:t>
                      </a:r>
                      <a:endParaRPr lang="en-US" sz="1600" dirty="0"/>
                    </a:p>
                  </a:txBody>
                  <a:tcPr marL="109728" marR="109728" marT="0" marB="0" anchor="ctr">
                    <a:lnL w="12700" cap="flat" cmpd="sng" algn="ctr">
                      <a:solidFill>
                        <a:srgbClr val="D5E3C8"/>
                      </a:solidFill>
                      <a:prstDash val="solid"/>
                      <a:round/>
                      <a:headEnd type="none" w="med" len="med"/>
                      <a:tailEnd type="none" w="med" len="med"/>
                    </a:lnL>
                    <a:lnR w="12700" cap="flat" cmpd="sng" algn="ctr">
                      <a:solidFill>
                        <a:srgbClr val="D5E3C8"/>
                      </a:solidFill>
                      <a:prstDash val="solid"/>
                      <a:round/>
                      <a:headEnd type="none" w="med" len="med"/>
                      <a:tailEnd type="none" w="med" len="med"/>
                    </a:lnR>
                    <a:lnT w="12700" cap="flat" cmpd="sng" algn="ctr">
                      <a:solidFill>
                        <a:srgbClr val="D5E3C8"/>
                      </a:solidFill>
                      <a:prstDash val="solid"/>
                      <a:round/>
                      <a:headEnd type="none" w="med" len="med"/>
                      <a:tailEnd type="none" w="med" len="med"/>
                    </a:lnT>
                    <a:lnB w="12700" cap="flat" cmpd="sng" algn="ctr">
                      <a:solidFill>
                        <a:srgbClr val="D5E3C8"/>
                      </a:solidFill>
                      <a:prstDash val="solid"/>
                      <a:round/>
                      <a:headEnd type="none" w="med" len="med"/>
                      <a:tailEnd type="none" w="med" len="med"/>
                    </a:lnB>
                    <a:solidFill>
                      <a:srgbClr val="FFFFFF"/>
                    </a:solidFill>
                  </a:tcPr>
                </a:tc>
              </a:tr>
            </a:tbl>
          </a:graphicData>
        </a:graphic>
      </p:graphicFrame>
      <p:sp>
        <p:nvSpPr>
          <p:cNvPr id="6" name="Text 2"/>
          <p:cNvSpPr txBox="1"/>
          <p:nvPr/>
        </p:nvSpPr>
        <p:spPr>
          <a:xfrm>
            <a:off x="548640" y="5852160"/>
            <a:ext cx="11064240" cy="365760"/>
          </a:xfrm>
          <a:prstGeom prst="rect">
            <a:avLst/>
          </a:prstGeom>
          <a:noFill/>
          <a:ln/>
        </p:spPr>
        <p:txBody>
          <a:bodyPr wrap="square" lIns="0" tIns="0" rIns="0" bIns="0" rtlCol="0" anchor="t"/>
          <a:lstStyle/>
          <a:p>
            <a:pPr indent="0" marL="0">
              <a:buNone/>
            </a:pPr>
            <a:r>
              <a:rPr lang="en-US" sz="1600" i="1" dirty="0">
                <a:solidFill>
                  <a:schemeClr val="tx2"/>
                </a:solidFill>
              </a:rPr>
              <a:t>* Not on its ideal soil, but can be grown with efficient irrigation.   (You need not remember all these details.)</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Nurturing the Soil</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SOIL</a:t>
            </a:r>
            <a:endParaRPr lang="en-US" sz="1100" dirty="0"/>
          </a:p>
        </p:txBody>
      </p:sp>
      <p:sp>
        <p:nvSpPr>
          <p:cNvPr id="5" name="Text 2"/>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800" i="1" dirty="0">
                <a:solidFill>
                  <a:schemeClr val="tx2"/>
                </a:solidFill>
              </a:rPr>
              <a:t>Healthy soil is a living ecosystem of bacteria, fungi, earthworms and insects, with minerals, humus, water and air.</a:t>
            </a:r>
            <a:endParaRPr lang="en-US" sz="1800" dirty="0"/>
          </a:p>
        </p:txBody>
      </p:sp>
      <p:sp>
        <p:nvSpPr>
          <p:cNvPr id="6" name="card-Traditional methods"/>
          <p:cNvSpPr/>
          <p:nvPr/>
        </p:nvSpPr>
        <p:spPr>
          <a:xfrm>
            <a:off x="548640" y="2011680"/>
            <a:ext cx="5440680" cy="3383280"/>
          </a:xfrm>
          <a:prstGeom prst="roundRect">
            <a:avLst>
              <a:gd name="adj" fmla="val 324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7" name="Shape 4"/>
          <p:cNvSpPr/>
          <p:nvPr/>
        </p:nvSpPr>
        <p:spPr>
          <a:xfrm>
            <a:off x="777240" y="2212848"/>
            <a:ext cx="548640" cy="548640"/>
          </a:xfrm>
          <a:prstGeom prst="ellipse">
            <a:avLst/>
          </a:prstGeom>
          <a:solidFill>
            <a:schemeClr val="accent5"/>
          </a:solidFill>
          <a:ln w="12700">
            <a:solidFill>
              <a:schemeClr val="accent5"/>
            </a:solidFill>
            <a:prstDash val="solid"/>
          </a:ln>
        </p:spPr>
      </p:sp>
      <p:pic>
        <p:nvPicPr>
          <p:cNvPr id="8" name="Image 0" descr="preencoded.png">    </p:cNvPr>
          <p:cNvPicPr>
            <a:picLocks noChangeAspect="1"/>
          </p:cNvPicPr>
          <p:nvPr/>
        </p:nvPicPr>
        <p:blipFill>
          <a:blip r:embed="rId1"/>
          <a:stretch>
            <a:fillRect/>
          </a:stretch>
        </p:blipFill>
        <p:spPr>
          <a:xfrm>
            <a:off x="897941" y="2333549"/>
            <a:ext cx="307238" cy="307238"/>
          </a:xfrm>
          <a:prstGeom prst="rect">
            <a:avLst/>
          </a:prstGeom>
        </p:spPr>
      </p:pic>
      <p:sp>
        <p:nvSpPr>
          <p:cNvPr id="9" name="Text 5"/>
          <p:cNvSpPr txBox="1"/>
          <p:nvPr/>
        </p:nvSpPr>
        <p:spPr>
          <a:xfrm>
            <a:off x="1463040" y="219456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Traditional methods</a:t>
            </a:r>
            <a:endParaRPr lang="en-US" sz="2000" dirty="0"/>
          </a:p>
        </p:txBody>
      </p:sp>
      <p:sp>
        <p:nvSpPr>
          <p:cNvPr id="10" name="Text 6"/>
          <p:cNvSpPr txBox="1"/>
          <p:nvPr/>
        </p:nvSpPr>
        <p:spPr>
          <a:xfrm>
            <a:off x="777240" y="2834640"/>
            <a:ext cx="5029200" cy="2514600"/>
          </a:xfrm>
          <a:prstGeom prst="rect">
            <a:avLst/>
          </a:prstGeom>
          <a:noFill/>
          <a:ln/>
        </p:spPr>
        <p:txBody>
          <a:bodyPr wrap="square" lIns="0" tIns="0" rIns="0" bIns="0" rtlCol="0" anchor="t"/>
          <a:lstStyle/>
          <a:p>
            <a:pPr indent="0" marL="0">
              <a:buNone/>
            </a:pPr>
            <a:r>
              <a:rPr lang="en-US" sz="1600" b="1" dirty="0">
                <a:solidFill>
                  <a:schemeClr val="tx1"/>
                </a:solidFill>
              </a:rPr>
              <a:t>Crop rotation:</a:t>
            </a:r>
            <a:pPr indent="0" marL="0">
              <a:spcAft>
                <a:spcPts val="900"/>
              </a:spcAft>
              <a:buNone/>
            </a:pPr>
            <a:r>
              <a:rPr lang="en-US" sz="1600" dirty="0">
                <a:solidFill>
                  <a:schemeClr val="tx1"/>
                </a:solidFill>
              </a:rPr>
              <a:t> different crops in different seasons so soil does not lose specific nutrients</a:t>
            </a:r>
            <a:endParaRPr lang="en-US" sz="1600" dirty="0"/>
          </a:p>
          <a:p>
            <a:pPr indent="0" marL="0">
              <a:buNone/>
            </a:pPr>
            <a:r>
              <a:rPr lang="en-US" sz="1600" b="1" dirty="0">
                <a:solidFill>
                  <a:schemeClr val="tx1"/>
                </a:solidFill>
              </a:rPr>
              <a:t>Multiple cropping:</a:t>
            </a:r>
            <a:pPr indent="0" marL="0">
              <a:spcAft>
                <a:spcPts val="900"/>
              </a:spcAft>
              <a:buNone/>
            </a:pPr>
            <a:r>
              <a:rPr lang="en-US" sz="1600" dirty="0">
                <a:solidFill>
                  <a:schemeClr val="tx1"/>
                </a:solidFill>
              </a:rPr>
              <a:t> lowers pest risk and ensures at least one crop</a:t>
            </a:r>
            <a:endParaRPr lang="en-US" sz="1600" dirty="0"/>
          </a:p>
          <a:p>
            <a:pPr indent="0" marL="0">
              <a:buNone/>
            </a:pPr>
            <a:r>
              <a:rPr lang="en-US" sz="1600" b="1" dirty="0">
                <a:solidFill>
                  <a:schemeClr val="tx1"/>
                </a:solidFill>
              </a:rPr>
              <a:t>Contour ploughing:</a:t>
            </a:r>
            <a:pPr indent="0" marL="0">
              <a:spcAft>
                <a:spcPts val="900"/>
              </a:spcAft>
              <a:buNone/>
            </a:pPr>
            <a:r>
              <a:rPr lang="en-US" sz="1600" dirty="0">
                <a:solidFill>
                  <a:schemeClr val="tx1"/>
                </a:solidFill>
              </a:rPr>
              <a:t> ploughing along hill curves to stop erosion</a:t>
            </a:r>
            <a:endParaRPr lang="en-US" sz="1600" dirty="0"/>
          </a:p>
          <a:p>
            <a:pPr indent="0" marL="0">
              <a:buNone/>
            </a:pPr>
            <a:r>
              <a:rPr lang="en-US" sz="1600" b="1" dirty="0">
                <a:solidFill>
                  <a:schemeClr val="tx1"/>
                </a:solidFill>
              </a:rPr>
              <a:t>Organic fertilisers:</a:t>
            </a:r>
            <a:pPr indent="0" marL="0">
              <a:spcAft>
                <a:spcPts val="900"/>
              </a:spcAft>
              <a:buNone/>
            </a:pPr>
            <a:r>
              <a:rPr lang="en-US" sz="1600" dirty="0">
                <a:solidFill>
                  <a:schemeClr val="tx1"/>
                </a:solidFill>
              </a:rPr>
              <a:t> such as cow dung</a:t>
            </a:r>
            <a:endParaRPr lang="en-US" sz="1600" dirty="0"/>
          </a:p>
        </p:txBody>
      </p:sp>
      <p:sp>
        <p:nvSpPr>
          <p:cNvPr id="11" name="card-Contemporary approaches"/>
          <p:cNvSpPr/>
          <p:nvPr/>
        </p:nvSpPr>
        <p:spPr>
          <a:xfrm>
            <a:off x="6199632" y="2011680"/>
            <a:ext cx="5440680" cy="3383280"/>
          </a:xfrm>
          <a:prstGeom prst="roundRect">
            <a:avLst>
              <a:gd name="adj" fmla="val 324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Shape 8"/>
          <p:cNvSpPr/>
          <p:nvPr/>
        </p:nvSpPr>
        <p:spPr>
          <a:xfrm>
            <a:off x="6428232" y="2212848"/>
            <a:ext cx="548640" cy="548640"/>
          </a:xfrm>
          <a:prstGeom prst="ellipse">
            <a:avLst/>
          </a:prstGeom>
          <a:solidFill>
            <a:schemeClr val="accent4"/>
          </a:solidFill>
          <a:ln w="12700">
            <a:solidFill>
              <a:schemeClr val="accent4"/>
            </a:solidFill>
            <a:prstDash val="solid"/>
          </a:ln>
        </p:spPr>
      </p:sp>
      <p:pic>
        <p:nvPicPr>
          <p:cNvPr id="13" name="Image 1" descr="preencoded.png">    </p:cNvPr>
          <p:cNvPicPr>
            <a:picLocks noChangeAspect="1"/>
          </p:cNvPicPr>
          <p:nvPr/>
        </p:nvPicPr>
        <p:blipFill>
          <a:blip r:embed="rId2"/>
          <a:stretch>
            <a:fillRect/>
          </a:stretch>
        </p:blipFill>
        <p:spPr>
          <a:xfrm>
            <a:off x="6548933" y="2333549"/>
            <a:ext cx="307238" cy="307238"/>
          </a:xfrm>
          <a:prstGeom prst="rect">
            <a:avLst/>
          </a:prstGeom>
        </p:spPr>
      </p:pic>
      <p:sp>
        <p:nvSpPr>
          <p:cNvPr id="14" name="Text 9"/>
          <p:cNvSpPr txBox="1"/>
          <p:nvPr/>
        </p:nvSpPr>
        <p:spPr>
          <a:xfrm>
            <a:off x="7114032" y="219456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Contemporary approaches</a:t>
            </a:r>
            <a:endParaRPr lang="en-US" sz="2000" dirty="0"/>
          </a:p>
        </p:txBody>
      </p:sp>
      <p:sp>
        <p:nvSpPr>
          <p:cNvPr id="15" name="Text 10"/>
          <p:cNvSpPr txBox="1"/>
          <p:nvPr/>
        </p:nvSpPr>
        <p:spPr>
          <a:xfrm>
            <a:off x="6428232" y="2834640"/>
            <a:ext cx="5029200" cy="2514600"/>
          </a:xfrm>
          <a:prstGeom prst="rect">
            <a:avLst/>
          </a:prstGeom>
          <a:noFill/>
          <a:ln/>
        </p:spPr>
        <p:txBody>
          <a:bodyPr wrap="square" lIns="0" tIns="0" rIns="0" bIns="0" rtlCol="0" anchor="t"/>
          <a:lstStyle/>
          <a:p>
            <a:pPr indent="0" marL="0">
              <a:buNone/>
            </a:pPr>
            <a:r>
              <a:rPr lang="en-US" sz="1600" b="1" dirty="0">
                <a:solidFill>
                  <a:schemeClr val="tx1"/>
                </a:solidFill>
              </a:rPr>
              <a:t>Terracing:</a:t>
            </a:r>
            <a:pPr indent="0" marL="0">
              <a:spcAft>
                <a:spcPts val="900"/>
              </a:spcAft>
              <a:buNone/>
            </a:pPr>
            <a:r>
              <a:rPr lang="en-US" sz="1600" dirty="0">
                <a:solidFill>
                  <a:schemeClr val="tx1"/>
                </a:solidFill>
              </a:rPr>
              <a:t> flat steps on hills slow runoff and reduce erosion</a:t>
            </a:r>
            <a:endParaRPr lang="en-US" sz="1600" dirty="0"/>
          </a:p>
          <a:p>
            <a:pPr indent="0" marL="0">
              <a:buNone/>
            </a:pPr>
            <a:r>
              <a:rPr lang="en-US" sz="1600" b="1" dirty="0">
                <a:solidFill>
                  <a:schemeClr val="tx1"/>
                </a:solidFill>
              </a:rPr>
              <a:t>Afforestation:</a:t>
            </a:r>
            <a:pPr indent="0" marL="0">
              <a:spcAft>
                <a:spcPts val="900"/>
              </a:spcAft>
              <a:buNone/>
            </a:pPr>
            <a:r>
              <a:rPr lang="en-US" sz="1600" dirty="0">
                <a:solidFill>
                  <a:schemeClr val="tx1"/>
                </a:solidFill>
              </a:rPr>
              <a:t> planting trees to hold soil</a:t>
            </a:r>
            <a:endParaRPr lang="en-US" sz="1600" dirty="0"/>
          </a:p>
          <a:p>
            <a:pPr indent="0" marL="0">
              <a:buNone/>
            </a:pPr>
            <a:r>
              <a:rPr lang="en-US" sz="1600" b="1" dirty="0">
                <a:solidFill>
                  <a:schemeClr val="tx1"/>
                </a:solidFill>
              </a:rPr>
              <a:t>Mulching and ploughing back crop residue:</a:t>
            </a:r>
            <a:pPr indent="0" marL="0">
              <a:spcAft>
                <a:spcPts val="900"/>
              </a:spcAft>
              <a:buNone/>
            </a:pPr>
            <a:r>
              <a:rPr lang="en-US" sz="1600" dirty="0">
                <a:solidFill>
                  <a:schemeClr val="tx1"/>
                </a:solidFill>
              </a:rPr>
              <a:t> old methods still in use</a:t>
            </a:r>
            <a:endParaRPr lang="en-US" sz="1600" dirty="0"/>
          </a:p>
          <a:p>
            <a:pPr indent="0" marL="0">
              <a:buNone/>
            </a:pPr>
            <a:r>
              <a:rPr lang="en-US" sz="1600" b="1" dirty="0">
                <a:solidFill>
                  <a:schemeClr val="tx1"/>
                </a:solidFill>
              </a:rPr>
              <a:t>Precise fertiliser use:</a:t>
            </a:r>
            <a:pPr indent="0" marL="0">
              <a:spcAft>
                <a:spcPts val="900"/>
              </a:spcAft>
              <a:buNone/>
            </a:pPr>
            <a:r>
              <a:rPr lang="en-US" sz="1600" dirty="0">
                <a:solidFill>
                  <a:schemeClr val="tx1"/>
                </a:solidFill>
              </a:rPr>
              <a:t> efficient and protects soil health</a:t>
            </a:r>
            <a:endParaRPr lang="en-US" sz="1600" dirty="0"/>
          </a:p>
        </p:txBody>
      </p:sp>
      <p:sp>
        <p:nvSpPr>
          <p:cNvPr id="16" name="pancha"/>
          <p:cNvSpPr/>
          <p:nvPr/>
        </p:nvSpPr>
        <p:spPr>
          <a:xfrm>
            <a:off x="548640" y="5577840"/>
            <a:ext cx="11091672" cy="640080"/>
          </a:xfrm>
          <a:prstGeom prst="roundRect">
            <a:avLst>
              <a:gd name="adj" fmla="val 17143"/>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7" name="Text 12"/>
          <p:cNvSpPr txBox="1"/>
          <p:nvPr/>
        </p:nvSpPr>
        <p:spPr>
          <a:xfrm>
            <a:off x="777240" y="5577840"/>
            <a:ext cx="10698480" cy="640080"/>
          </a:xfrm>
          <a:prstGeom prst="rect">
            <a:avLst/>
          </a:prstGeom>
          <a:noFill/>
          <a:ln/>
        </p:spPr>
        <p:txBody>
          <a:bodyPr wrap="square" lIns="0" tIns="0" rIns="0" bIns="0" rtlCol="0" anchor="ctr"/>
          <a:lstStyle/>
          <a:p>
            <a:pPr indent="0" marL="0">
              <a:buNone/>
            </a:pPr>
            <a:r>
              <a:rPr lang="en-US" sz="1600" b="1" dirty="0">
                <a:solidFill>
                  <a:schemeClr val="accent2"/>
                </a:solidFill>
              </a:rPr>
              <a:t>Panchagavya: </a:t>
            </a:r>
            <a:pPr indent="0" marL="0">
              <a:buNone/>
            </a:pPr>
            <a:r>
              <a:rPr lang="en-US" sz="1600" dirty="0">
                <a:solidFill>
                  <a:schemeClr val="bg1"/>
                </a:solidFill>
              </a:rPr>
              <a:t>a fermented mix of dung, urine, milk, curd and ghee; studies show it works as a biofertiliser.</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Water: Rain-Fed vs Irrigated Farming</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WATER AND SEEDS</a:t>
            </a:r>
            <a:endParaRPr lang="en-US" sz="1100" dirty="0"/>
          </a:p>
        </p:txBody>
      </p:sp>
      <p:sp>
        <p:nvSpPr>
          <p:cNvPr id="5" name="card-Rain-fed agriculture"/>
          <p:cNvSpPr/>
          <p:nvPr/>
        </p:nvSpPr>
        <p:spPr>
          <a:xfrm>
            <a:off x="548640" y="1463040"/>
            <a:ext cx="5440680" cy="3017520"/>
          </a:xfrm>
          <a:prstGeom prst="roundRect">
            <a:avLst>
              <a:gd name="adj" fmla="val 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4"/>
          </a:solidFill>
          <a:ln w="12700">
            <a:solidFill>
              <a:schemeClr val="accent4"/>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Rain-fed agriculture</a:t>
            </a:r>
            <a:endParaRPr lang="en-US" sz="2000" dirty="0"/>
          </a:p>
        </p:txBody>
      </p:sp>
      <p:sp>
        <p:nvSpPr>
          <p:cNvPr id="9" name="Text 5"/>
          <p:cNvSpPr txBox="1"/>
          <p:nvPr/>
        </p:nvSpPr>
        <p:spPr>
          <a:xfrm>
            <a:off x="777240" y="2377440"/>
            <a:ext cx="5029200" cy="201168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tx1"/>
                </a:solidFill>
              </a:rPr>
              <a:t>Depends entirely on rainfall</a:t>
            </a:r>
            <a:endParaRPr lang="en-US" sz="1700" dirty="0"/>
          </a:p>
          <a:p>
            <a:pPr marL="342900" indent="-342900">
              <a:spcAft>
                <a:spcPts val="800"/>
              </a:spcAft>
              <a:buSzPct val="100000"/>
              <a:buChar char="•"/>
            </a:pPr>
            <a:r>
              <a:rPr lang="en-US" sz="1700" dirty="0">
                <a:solidFill>
                  <a:schemeClr val="tx1"/>
                </a:solidFill>
              </a:rPr>
              <a:t>Risks: droughts and unpredictable monsoons</a:t>
            </a:r>
            <a:endParaRPr lang="en-US" sz="1700" dirty="0"/>
          </a:p>
          <a:p>
            <a:pPr marL="342900" indent="-342900">
              <a:spcAft>
                <a:spcPts val="800"/>
              </a:spcAft>
              <a:buSzPct val="100000"/>
              <a:buChar char="•"/>
            </a:pPr>
            <a:r>
              <a:rPr lang="en-US" sz="1700" dirty="0">
                <a:solidFill>
                  <a:schemeClr val="tx1"/>
                </a:solidFill>
              </a:rPr>
              <a:t>Adaptations: drought-resistant crops, traditional water harvesting</a:t>
            </a:r>
            <a:endParaRPr lang="en-US" sz="1700" dirty="0"/>
          </a:p>
        </p:txBody>
      </p:sp>
      <p:sp>
        <p:nvSpPr>
          <p:cNvPr id="10" name="card-Irrigated agriculture"/>
          <p:cNvSpPr/>
          <p:nvPr/>
        </p:nvSpPr>
        <p:spPr>
          <a:xfrm>
            <a:off x="6199632" y="1463040"/>
            <a:ext cx="5440680" cy="3017520"/>
          </a:xfrm>
          <a:prstGeom prst="roundRect">
            <a:avLst>
              <a:gd name="adj" fmla="val 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6428232" y="1664208"/>
            <a:ext cx="548640" cy="548640"/>
          </a:xfrm>
          <a:prstGeom prst="ellipse">
            <a:avLst/>
          </a:prstGeom>
          <a:solidFill>
            <a:schemeClr val="accent1"/>
          </a:solidFill>
          <a:ln w="12700">
            <a:solidFill>
              <a:schemeClr val="accent1"/>
            </a:solidFill>
            <a:prstDash val="solid"/>
          </a:ln>
        </p:spPr>
      </p:sp>
      <p:pic>
        <p:nvPicPr>
          <p:cNvPr id="12" name="Image 1" descr="preencoded.png">    </p:cNvPr>
          <p:cNvPicPr>
            <a:picLocks noChangeAspect="1"/>
          </p:cNvPicPr>
          <p:nvPr/>
        </p:nvPicPr>
        <p:blipFill>
          <a:blip r:embed="rId2"/>
          <a:stretch>
            <a:fillRect/>
          </a:stretch>
        </p:blipFill>
        <p:spPr>
          <a:xfrm>
            <a:off x="6548933" y="1784909"/>
            <a:ext cx="307238" cy="307238"/>
          </a:xfrm>
          <a:prstGeom prst="rect">
            <a:avLst/>
          </a:prstGeom>
        </p:spPr>
      </p:pic>
      <p:sp>
        <p:nvSpPr>
          <p:cNvPr id="13" name="Text 8"/>
          <p:cNvSpPr txBox="1"/>
          <p:nvPr/>
        </p:nvSpPr>
        <p:spPr>
          <a:xfrm>
            <a:off x="7114032" y="164592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Irrigated agriculture</a:t>
            </a:r>
            <a:endParaRPr lang="en-US" sz="2000" dirty="0"/>
          </a:p>
        </p:txBody>
      </p:sp>
      <p:sp>
        <p:nvSpPr>
          <p:cNvPr id="14" name="Text 9"/>
          <p:cNvSpPr txBox="1"/>
          <p:nvPr/>
        </p:nvSpPr>
        <p:spPr>
          <a:xfrm>
            <a:off x="6428232" y="2377440"/>
            <a:ext cx="5029200" cy="201168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tx1"/>
                </a:solidFill>
              </a:rPr>
              <a:t>Uses artificial methods to supply water</a:t>
            </a:r>
            <a:endParaRPr lang="en-US" sz="1700" dirty="0"/>
          </a:p>
          <a:p>
            <a:pPr marL="342900" indent="-342900">
              <a:spcAft>
                <a:spcPts val="800"/>
              </a:spcAft>
              <a:buSzPct val="100000"/>
              <a:buChar char="•"/>
            </a:pPr>
            <a:r>
              <a:rPr lang="en-US" sz="1700" dirty="0">
                <a:solidFill>
                  <a:schemeClr val="tx1"/>
                </a:solidFill>
              </a:rPr>
              <a:t>Raises productivity; reduces reliance on monsoon</a:t>
            </a:r>
            <a:endParaRPr lang="en-US" sz="1700" dirty="0"/>
          </a:p>
          <a:p>
            <a:pPr marL="342900" indent="-342900">
              <a:spcAft>
                <a:spcPts val="800"/>
              </a:spcAft>
              <a:buSzPct val="100000"/>
              <a:buChar char="•"/>
            </a:pPr>
            <a:r>
              <a:rPr lang="en-US" sz="1700" dirty="0">
                <a:solidFill>
                  <a:schemeClr val="tx1"/>
                </a:solidFill>
              </a:rPr>
              <a:t>Structures built since the Indus civilisation</a:t>
            </a:r>
            <a:endParaRPr lang="en-US" sz="1700" dirty="0"/>
          </a:p>
        </p:txBody>
      </p:sp>
      <p:sp>
        <p:nvSpPr>
          <p:cNvPr id="15" name="vocab"/>
          <p:cNvSpPr/>
          <p:nvPr/>
        </p:nvSpPr>
        <p:spPr>
          <a:xfrm>
            <a:off x="548640" y="4709160"/>
            <a:ext cx="11091672" cy="1463040"/>
          </a:xfrm>
          <a:prstGeom prst="roundRect">
            <a:avLst>
              <a:gd name="adj" fmla="val 75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6" name="Text 11"/>
          <p:cNvSpPr txBox="1"/>
          <p:nvPr/>
        </p:nvSpPr>
        <p:spPr>
          <a:xfrm>
            <a:off x="822960" y="4709160"/>
            <a:ext cx="10515600" cy="1463040"/>
          </a:xfrm>
          <a:prstGeom prst="rect">
            <a:avLst/>
          </a:prstGeom>
          <a:noFill/>
          <a:ln/>
        </p:spPr>
        <p:txBody>
          <a:bodyPr wrap="square" lIns="0" tIns="0" rIns="0" bIns="0" rtlCol="0" anchor="ctr"/>
          <a:lstStyle/>
          <a:p>
            <a:pPr indent="0" marL="0">
              <a:spcAft>
                <a:spcPts val="600"/>
              </a:spcAft>
              <a:buNone/>
            </a:pPr>
            <a:r>
              <a:rPr lang="en-US" sz="1700" b="1" dirty="0">
                <a:solidFill>
                  <a:schemeClr val="accent2"/>
                </a:solidFill>
              </a:rPr>
              <a:t>A rich vocabulary of water structures: </a:t>
            </a:r>
            <a:endParaRPr lang="en-US" sz="1700" dirty="0"/>
          </a:p>
          <a:p>
            <a:pPr indent="0" marL="0">
              <a:spcAft>
                <a:spcPts val="600"/>
              </a:spcAft>
              <a:buNone/>
            </a:pPr>
            <a:r>
              <a:rPr lang="en-US" sz="1700" i="1" dirty="0">
                <a:solidFill>
                  <a:schemeClr val="bg1"/>
                </a:solidFill>
              </a:rPr>
              <a:t>kull, kund, ahar, pokhar, khadin, arakere, koḷam, surangam, taḍāgam, eri</a:t>
            </a:r>
            <a:endParaRPr lang="en-US" sz="1700" dirty="0"/>
          </a:p>
          <a:p>
            <a:pPr indent="0" marL="0">
              <a:buNone/>
            </a:pPr>
            <a:r>
              <a:rPr lang="en-US" sz="1700" dirty="0">
                <a:solidFill>
                  <a:schemeClr val="bg1"/>
                </a:solidFill>
              </a:rPr>
              <a:t>Munsar Lake, Viramgam (Gujarat): built by Queen Minaldevi, 11th century CE</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Traditional Irrigation Systems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WATER AND SEEDS</a:t>
            </a:r>
            <a:endParaRPr lang="en-US" sz="1100" dirty="0"/>
          </a:p>
        </p:txBody>
      </p:sp>
      <p:sp>
        <p:nvSpPr>
          <p:cNvPr id="5" name="card-Phad system"/>
          <p:cNvSpPr/>
          <p:nvPr/>
        </p:nvSpPr>
        <p:spPr>
          <a:xfrm>
            <a:off x="548640" y="1463040"/>
            <a:ext cx="2651760" cy="35661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15544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Phad system</a:t>
            </a:r>
            <a:endParaRPr lang="en-US" sz="2000" dirty="0"/>
          </a:p>
        </p:txBody>
      </p:sp>
      <p:sp>
        <p:nvSpPr>
          <p:cNvPr id="9" name="Text 5"/>
          <p:cNvSpPr txBox="1"/>
          <p:nvPr/>
        </p:nvSpPr>
        <p:spPr>
          <a:xfrm>
            <a:off x="777240" y="2377440"/>
            <a:ext cx="2194560" cy="2514600"/>
          </a:xfrm>
          <a:prstGeom prst="rect">
            <a:avLst/>
          </a:prstGeom>
          <a:noFill/>
          <a:ln/>
        </p:spPr>
        <p:txBody>
          <a:bodyPr wrap="square" lIns="0" tIns="0" rIns="0" bIns="0" rtlCol="0" anchor="t"/>
          <a:lstStyle/>
          <a:p>
            <a:pPr indent="0" marL="0">
              <a:buNone/>
            </a:pPr>
            <a:r>
              <a:rPr lang="en-US" sz="1600" dirty="0">
                <a:solidFill>
                  <a:schemeClr val="tx1"/>
                </a:solidFill>
              </a:rPr>
              <a:t>Community-run system in Maharashtra; small canals divert river water to fields</a:t>
            </a:r>
            <a:endParaRPr lang="en-US" sz="1600" dirty="0"/>
          </a:p>
        </p:txBody>
      </p:sp>
      <p:sp>
        <p:nvSpPr>
          <p:cNvPr id="10" name="card-Bamboo drip"/>
          <p:cNvSpPr/>
          <p:nvPr/>
        </p:nvSpPr>
        <p:spPr>
          <a:xfrm>
            <a:off x="3355848" y="1463040"/>
            <a:ext cx="2651760" cy="35661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3584448" y="166420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3705149" y="1784909"/>
            <a:ext cx="307238" cy="307238"/>
          </a:xfrm>
          <a:prstGeom prst="rect">
            <a:avLst/>
          </a:prstGeom>
        </p:spPr>
      </p:pic>
      <p:sp>
        <p:nvSpPr>
          <p:cNvPr id="13" name="Text 8"/>
          <p:cNvSpPr txBox="1"/>
          <p:nvPr/>
        </p:nvSpPr>
        <p:spPr>
          <a:xfrm>
            <a:off x="4270248" y="1645920"/>
            <a:ext cx="15544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Bamboo drip</a:t>
            </a:r>
            <a:endParaRPr lang="en-US" sz="2000" dirty="0"/>
          </a:p>
        </p:txBody>
      </p:sp>
      <p:sp>
        <p:nvSpPr>
          <p:cNvPr id="14" name="Text 9"/>
          <p:cNvSpPr txBox="1"/>
          <p:nvPr/>
        </p:nvSpPr>
        <p:spPr>
          <a:xfrm>
            <a:off x="3584448" y="2377440"/>
            <a:ext cx="2194560" cy="2514600"/>
          </a:xfrm>
          <a:prstGeom prst="rect">
            <a:avLst/>
          </a:prstGeom>
          <a:noFill/>
          <a:ln/>
        </p:spPr>
        <p:txBody>
          <a:bodyPr wrap="square" lIns="0" tIns="0" rIns="0" bIns="0" rtlCol="0" anchor="t"/>
          <a:lstStyle/>
          <a:p>
            <a:pPr indent="0" marL="0">
              <a:buNone/>
            </a:pPr>
            <a:r>
              <a:rPr lang="en-US" sz="1600" dirty="0">
                <a:solidFill>
                  <a:schemeClr val="tx1"/>
                </a:solidFill>
              </a:rPr>
              <a:t>Northeast India: bamboo pipes channel spring water to the fields</a:t>
            </a:r>
            <a:endParaRPr lang="en-US" sz="1600" dirty="0"/>
          </a:p>
        </p:txBody>
      </p:sp>
      <p:sp>
        <p:nvSpPr>
          <p:cNvPr id="15" name="card-Farm ponds"/>
          <p:cNvSpPr/>
          <p:nvPr/>
        </p:nvSpPr>
        <p:spPr>
          <a:xfrm>
            <a:off x="6163056" y="1463040"/>
            <a:ext cx="2651760" cy="35661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6391656" y="1664208"/>
            <a:ext cx="548640" cy="548640"/>
          </a:xfrm>
          <a:prstGeom prst="ellipse">
            <a:avLst/>
          </a:prstGeom>
          <a:solidFill>
            <a:schemeClr val="accent5"/>
          </a:solidFill>
          <a:ln w="12700">
            <a:solidFill>
              <a:schemeClr val="accent5"/>
            </a:solidFill>
            <a:prstDash val="solid"/>
          </a:ln>
        </p:spPr>
      </p:sp>
      <p:pic>
        <p:nvPicPr>
          <p:cNvPr id="17" name="Image 2" descr="preencoded.png">    </p:cNvPr>
          <p:cNvPicPr>
            <a:picLocks noChangeAspect="1"/>
          </p:cNvPicPr>
          <p:nvPr/>
        </p:nvPicPr>
        <p:blipFill>
          <a:blip r:embed="rId3"/>
          <a:stretch>
            <a:fillRect/>
          </a:stretch>
        </p:blipFill>
        <p:spPr>
          <a:xfrm>
            <a:off x="6512357" y="1784909"/>
            <a:ext cx="307238" cy="307238"/>
          </a:xfrm>
          <a:prstGeom prst="rect">
            <a:avLst/>
          </a:prstGeom>
        </p:spPr>
      </p:pic>
      <p:sp>
        <p:nvSpPr>
          <p:cNvPr id="18" name="Text 12"/>
          <p:cNvSpPr txBox="1"/>
          <p:nvPr/>
        </p:nvSpPr>
        <p:spPr>
          <a:xfrm>
            <a:off x="7077456" y="1645920"/>
            <a:ext cx="15544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Farm ponds</a:t>
            </a:r>
            <a:endParaRPr lang="en-US" sz="2000" dirty="0"/>
          </a:p>
        </p:txBody>
      </p:sp>
      <p:sp>
        <p:nvSpPr>
          <p:cNvPr id="19" name="Text 13"/>
          <p:cNvSpPr txBox="1"/>
          <p:nvPr/>
        </p:nvSpPr>
        <p:spPr>
          <a:xfrm>
            <a:off x="6391656" y="2377440"/>
            <a:ext cx="2194560" cy="2514600"/>
          </a:xfrm>
          <a:prstGeom prst="rect">
            <a:avLst/>
          </a:prstGeom>
          <a:noFill/>
          <a:ln/>
        </p:spPr>
        <p:txBody>
          <a:bodyPr wrap="square" lIns="0" tIns="0" rIns="0" bIns="0" rtlCol="0" anchor="t"/>
          <a:lstStyle/>
          <a:p>
            <a:pPr indent="0" marL="0">
              <a:buNone/>
            </a:pPr>
            <a:r>
              <a:rPr lang="en-US" sz="1600" dirty="0">
                <a:solidFill>
                  <a:schemeClr val="tx1"/>
                </a:solidFill>
              </a:rPr>
              <a:t>Small ponds collect rainwater and keep soil moist for longer</a:t>
            </a:r>
            <a:endParaRPr lang="en-US" sz="1600" dirty="0"/>
          </a:p>
        </p:txBody>
      </p:sp>
      <p:sp>
        <p:nvSpPr>
          <p:cNvPr id="20" name="card-Kallanai"/>
          <p:cNvSpPr/>
          <p:nvPr/>
        </p:nvSpPr>
        <p:spPr>
          <a:xfrm>
            <a:off x="8970264" y="1463040"/>
            <a:ext cx="2651760" cy="35661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1" name="Shape 15"/>
          <p:cNvSpPr/>
          <p:nvPr/>
        </p:nvSpPr>
        <p:spPr>
          <a:xfrm>
            <a:off x="9198864" y="1664208"/>
            <a:ext cx="548640" cy="548640"/>
          </a:xfrm>
          <a:prstGeom prst="ellipse">
            <a:avLst/>
          </a:prstGeom>
          <a:solidFill>
            <a:schemeClr val="accent3"/>
          </a:solidFill>
          <a:ln w="12700">
            <a:solidFill>
              <a:schemeClr val="accent3"/>
            </a:solidFill>
            <a:prstDash val="solid"/>
          </a:ln>
        </p:spPr>
      </p:sp>
      <p:pic>
        <p:nvPicPr>
          <p:cNvPr id="22" name="Image 3" descr="preencoded.png">    </p:cNvPr>
          <p:cNvPicPr>
            <a:picLocks noChangeAspect="1"/>
          </p:cNvPicPr>
          <p:nvPr/>
        </p:nvPicPr>
        <p:blipFill>
          <a:blip r:embed="rId4"/>
          <a:stretch>
            <a:fillRect/>
          </a:stretch>
        </p:blipFill>
        <p:spPr>
          <a:xfrm>
            <a:off x="9319565" y="1784909"/>
            <a:ext cx="307238" cy="307238"/>
          </a:xfrm>
          <a:prstGeom prst="rect">
            <a:avLst/>
          </a:prstGeom>
        </p:spPr>
      </p:pic>
      <p:sp>
        <p:nvSpPr>
          <p:cNvPr id="23" name="Text 16"/>
          <p:cNvSpPr txBox="1"/>
          <p:nvPr/>
        </p:nvSpPr>
        <p:spPr>
          <a:xfrm>
            <a:off x="9884664" y="1645920"/>
            <a:ext cx="15544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Kallanai</a:t>
            </a:r>
            <a:endParaRPr lang="en-US" sz="2000" dirty="0"/>
          </a:p>
        </p:txBody>
      </p:sp>
      <p:sp>
        <p:nvSpPr>
          <p:cNvPr id="24" name="Text 17"/>
          <p:cNvSpPr txBox="1"/>
          <p:nvPr/>
        </p:nvSpPr>
        <p:spPr>
          <a:xfrm>
            <a:off x="9198864" y="2377440"/>
            <a:ext cx="2194560" cy="2514600"/>
          </a:xfrm>
          <a:prstGeom prst="rect">
            <a:avLst/>
          </a:prstGeom>
          <a:noFill/>
          <a:ln/>
        </p:spPr>
        <p:txBody>
          <a:bodyPr wrap="square" lIns="0" tIns="0" rIns="0" bIns="0" rtlCol="0" anchor="t"/>
          <a:lstStyle/>
          <a:p>
            <a:pPr indent="0" marL="0">
              <a:buNone/>
            </a:pPr>
            <a:r>
              <a:rPr lang="en-US" sz="1600" dirty="0">
                <a:solidFill>
                  <a:schemeClr val="tx1"/>
                </a:solidFill>
              </a:rPr>
              <a:t>Grand anicut on the Kaveri built by Karikāla about 1,800 years ago; irrigates thousands of hectares</a:t>
            </a:r>
            <a:endParaRPr lang="en-US" sz="1600" dirty="0"/>
          </a:p>
        </p:txBody>
      </p:sp>
      <p:sp>
        <p:nvSpPr>
          <p:cNvPr id="25" name="sacred"/>
          <p:cNvSpPr/>
          <p:nvPr/>
        </p:nvSpPr>
        <p:spPr>
          <a:xfrm>
            <a:off x="548640" y="5257800"/>
            <a:ext cx="11091672" cy="868680"/>
          </a:xfrm>
          <a:prstGeom prst="roundRect">
            <a:avLst>
              <a:gd name="adj" fmla="val 12632"/>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6" name="Shape 19"/>
          <p:cNvSpPr/>
          <p:nvPr/>
        </p:nvSpPr>
        <p:spPr>
          <a:xfrm>
            <a:off x="777240" y="5394960"/>
            <a:ext cx="594360" cy="594360"/>
          </a:xfrm>
          <a:prstGeom prst="ellipse">
            <a:avLst/>
          </a:prstGeom>
          <a:solidFill>
            <a:schemeClr val="accent2"/>
          </a:solidFill>
          <a:ln w="12700">
            <a:solidFill>
              <a:schemeClr val="accent2"/>
            </a:solidFill>
            <a:prstDash val="solid"/>
          </a:ln>
        </p:spPr>
      </p:sp>
      <p:pic>
        <p:nvPicPr>
          <p:cNvPr id="27" name="Image 4" descr="preencoded.png">    </p:cNvPr>
          <p:cNvPicPr>
            <a:picLocks noChangeAspect="1"/>
          </p:cNvPicPr>
          <p:nvPr/>
        </p:nvPicPr>
        <p:blipFill>
          <a:blip r:embed="rId5"/>
          <a:stretch>
            <a:fillRect/>
          </a:stretch>
        </p:blipFill>
        <p:spPr>
          <a:xfrm>
            <a:off x="907999" y="5525719"/>
            <a:ext cx="332842" cy="332842"/>
          </a:xfrm>
          <a:prstGeom prst="rect">
            <a:avLst/>
          </a:prstGeom>
        </p:spPr>
      </p:pic>
      <p:sp>
        <p:nvSpPr>
          <p:cNvPr id="28" name="Text 20"/>
          <p:cNvSpPr txBox="1"/>
          <p:nvPr/>
        </p:nvSpPr>
        <p:spPr>
          <a:xfrm>
            <a:off x="1600200" y="5257800"/>
            <a:ext cx="9784080" cy="868680"/>
          </a:xfrm>
          <a:prstGeom prst="rect">
            <a:avLst/>
          </a:prstGeom>
          <a:noFill/>
          <a:ln/>
        </p:spPr>
        <p:txBody>
          <a:bodyPr wrap="square" lIns="0" tIns="0" rIns="0" bIns="0" rtlCol="0" anchor="ctr"/>
          <a:lstStyle/>
          <a:p>
            <a:pPr indent="0" marL="0">
              <a:buNone/>
            </a:pPr>
            <a:r>
              <a:rPr lang="en-US" sz="2100" dirty="0">
                <a:solidFill>
                  <a:schemeClr val="bg1"/>
                </a:solidFill>
                <a:latin typeface="Cambria" pitchFamily="34" charset="0"/>
                <a:ea typeface="Cambria" pitchFamily="34" charset="-122"/>
                <a:cs typeface="Cambria" pitchFamily="34" charset="-120"/>
              </a:rPr>
              <a:t>Think: why have water bodies been regarded as sacred in India?</a:t>
            </a:r>
            <a:endParaRPr lang="en-US" sz="21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Modern Irrigation: Drip and Sprinkler</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WATER AND SEEDS</a:t>
            </a:r>
            <a:endParaRPr lang="en-US" sz="1100" dirty="0"/>
          </a:p>
        </p:txBody>
      </p:sp>
      <p:sp>
        <p:nvSpPr>
          <p:cNvPr id="5" name="card-Drip (trickle) irrigation"/>
          <p:cNvSpPr/>
          <p:nvPr/>
        </p:nvSpPr>
        <p:spPr>
          <a:xfrm>
            <a:off x="548640" y="1463040"/>
            <a:ext cx="5440680" cy="26517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4"/>
          </a:solidFill>
          <a:ln w="12700">
            <a:solidFill>
              <a:schemeClr val="accent4"/>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Drip (trickle) irrigation</a:t>
            </a:r>
            <a:endParaRPr lang="en-US" sz="2000" dirty="0"/>
          </a:p>
        </p:txBody>
      </p:sp>
      <p:sp>
        <p:nvSpPr>
          <p:cNvPr id="9" name="Text 5"/>
          <p:cNvSpPr txBox="1"/>
          <p:nvPr/>
        </p:nvSpPr>
        <p:spPr>
          <a:xfrm>
            <a:off x="777240" y="2377440"/>
            <a:ext cx="4983480" cy="1600200"/>
          </a:xfrm>
          <a:prstGeom prst="rect">
            <a:avLst/>
          </a:prstGeom>
          <a:noFill/>
          <a:ln/>
        </p:spPr>
        <p:txBody>
          <a:bodyPr wrap="square" lIns="0" tIns="0" rIns="0" bIns="0" rtlCol="0" anchor="t"/>
          <a:lstStyle/>
          <a:p>
            <a:pPr indent="0" marL="0">
              <a:buNone/>
            </a:pPr>
            <a:r>
              <a:rPr lang="en-US" sz="1700" dirty="0">
                <a:solidFill>
                  <a:schemeClr val="tx1"/>
                </a:solidFill>
              </a:rPr>
              <a:t>Delivers water slowly and directly to the plant’s roots through tubes and emitters. Very little is wasted.</a:t>
            </a:r>
            <a:endParaRPr lang="en-US" sz="1700" dirty="0"/>
          </a:p>
        </p:txBody>
      </p:sp>
      <p:sp>
        <p:nvSpPr>
          <p:cNvPr id="10" name="card-Sprinkler irrigation"/>
          <p:cNvSpPr/>
          <p:nvPr/>
        </p:nvSpPr>
        <p:spPr>
          <a:xfrm>
            <a:off x="6199632" y="1463040"/>
            <a:ext cx="5440680" cy="2651760"/>
          </a:xfrm>
          <a:prstGeom prst="roundRect">
            <a:avLst>
              <a:gd name="adj" fmla="val 4138"/>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6428232" y="1664208"/>
            <a:ext cx="548640" cy="548640"/>
          </a:xfrm>
          <a:prstGeom prst="ellipse">
            <a:avLst/>
          </a:prstGeom>
          <a:solidFill>
            <a:schemeClr val="accent1"/>
          </a:solidFill>
          <a:ln w="12700">
            <a:solidFill>
              <a:schemeClr val="accent1"/>
            </a:solidFill>
            <a:prstDash val="solid"/>
          </a:ln>
        </p:spPr>
      </p:sp>
      <p:pic>
        <p:nvPicPr>
          <p:cNvPr id="12" name="Image 1" descr="preencoded.png">    </p:cNvPr>
          <p:cNvPicPr>
            <a:picLocks noChangeAspect="1"/>
          </p:cNvPicPr>
          <p:nvPr/>
        </p:nvPicPr>
        <p:blipFill>
          <a:blip r:embed="rId2"/>
          <a:stretch>
            <a:fillRect/>
          </a:stretch>
        </p:blipFill>
        <p:spPr>
          <a:xfrm>
            <a:off x="6548933" y="1784909"/>
            <a:ext cx="307238" cy="307238"/>
          </a:xfrm>
          <a:prstGeom prst="rect">
            <a:avLst/>
          </a:prstGeom>
        </p:spPr>
      </p:pic>
      <p:sp>
        <p:nvSpPr>
          <p:cNvPr id="13" name="Text 8"/>
          <p:cNvSpPr txBox="1"/>
          <p:nvPr/>
        </p:nvSpPr>
        <p:spPr>
          <a:xfrm>
            <a:off x="7114032" y="1645920"/>
            <a:ext cx="434340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Sprinkler irrigation</a:t>
            </a:r>
            <a:endParaRPr lang="en-US" sz="2000" dirty="0"/>
          </a:p>
        </p:txBody>
      </p:sp>
      <p:sp>
        <p:nvSpPr>
          <p:cNvPr id="14" name="Text 9"/>
          <p:cNvSpPr txBox="1"/>
          <p:nvPr/>
        </p:nvSpPr>
        <p:spPr>
          <a:xfrm>
            <a:off x="6428232" y="2377440"/>
            <a:ext cx="4983480" cy="1600200"/>
          </a:xfrm>
          <a:prstGeom prst="rect">
            <a:avLst/>
          </a:prstGeom>
          <a:noFill/>
          <a:ln/>
        </p:spPr>
        <p:txBody>
          <a:bodyPr wrap="square" lIns="0" tIns="0" rIns="0" bIns="0" rtlCol="0" anchor="t"/>
          <a:lstStyle/>
          <a:p>
            <a:pPr indent="0" marL="0">
              <a:buNone/>
            </a:pPr>
            <a:r>
              <a:rPr lang="en-US" sz="1700" dirty="0">
                <a:solidFill>
                  <a:schemeClr val="tx1"/>
                </a:solidFill>
              </a:rPr>
              <a:t>Sprays water into the air so it falls over the crops like artificial rain. Used in fields such as wheat.</a:t>
            </a:r>
            <a:endParaRPr lang="en-US" sz="1700" dirty="0"/>
          </a:p>
        </p:txBody>
      </p:sp>
      <p:sp>
        <p:nvSpPr>
          <p:cNvPr id="15" name="why"/>
          <p:cNvSpPr/>
          <p:nvPr/>
        </p:nvSpPr>
        <p:spPr>
          <a:xfrm>
            <a:off x="548640" y="4343400"/>
            <a:ext cx="11091672" cy="1828800"/>
          </a:xfrm>
          <a:prstGeom prst="roundRect">
            <a:avLst>
              <a:gd name="adj" fmla="val 60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6" name="Text 11"/>
          <p:cNvSpPr txBox="1"/>
          <p:nvPr/>
        </p:nvSpPr>
        <p:spPr>
          <a:xfrm>
            <a:off x="822960" y="4480560"/>
            <a:ext cx="5486400" cy="411480"/>
          </a:xfrm>
          <a:prstGeom prst="rect">
            <a:avLst/>
          </a:prstGeom>
          <a:noFill/>
          <a:ln/>
        </p:spPr>
        <p:txBody>
          <a:bodyPr wrap="square" lIns="0" tIns="0" rIns="0" bIns="0" rtlCol="0" anchor="t"/>
          <a:lstStyle/>
          <a:p>
            <a:pPr indent="0" marL="0">
              <a:buNone/>
            </a:pPr>
            <a:r>
              <a:rPr lang="en-US" sz="2200" b="1" dirty="0">
                <a:solidFill>
                  <a:schemeClr val="accent2"/>
                </a:solidFill>
                <a:latin typeface="Cambria" pitchFamily="34" charset="0"/>
                <a:ea typeface="Cambria" pitchFamily="34" charset="-122"/>
                <a:cs typeface="Cambria" pitchFamily="34" charset="-120"/>
              </a:rPr>
              <a:t>Why do we need these methods?</a:t>
            </a:r>
            <a:endParaRPr lang="en-US" sz="2200" dirty="0"/>
          </a:p>
        </p:txBody>
      </p:sp>
      <p:sp>
        <p:nvSpPr>
          <p:cNvPr id="17" name="Shape 12"/>
          <p:cNvSpPr/>
          <p:nvPr/>
        </p:nvSpPr>
        <p:spPr>
          <a:xfrm>
            <a:off x="822960" y="5029200"/>
            <a:ext cx="548640" cy="548640"/>
          </a:xfrm>
          <a:prstGeom prst="ellipse">
            <a:avLst/>
          </a:prstGeom>
          <a:solidFill>
            <a:schemeClr val="accent2"/>
          </a:solidFill>
          <a:ln w="12700">
            <a:solidFill>
              <a:schemeClr val="accent2"/>
            </a:solidFill>
            <a:prstDash val="solid"/>
          </a:ln>
        </p:spPr>
      </p:sp>
      <p:pic>
        <p:nvPicPr>
          <p:cNvPr id="18" name="Image 2" descr="preencoded.png">    </p:cNvPr>
          <p:cNvPicPr>
            <a:picLocks noChangeAspect="1"/>
          </p:cNvPicPr>
          <p:nvPr/>
        </p:nvPicPr>
        <p:blipFill>
          <a:blip r:embed="rId3"/>
          <a:stretch>
            <a:fillRect/>
          </a:stretch>
        </p:blipFill>
        <p:spPr>
          <a:xfrm>
            <a:off x="943661" y="5149901"/>
            <a:ext cx="307238" cy="307238"/>
          </a:xfrm>
          <a:prstGeom prst="rect">
            <a:avLst/>
          </a:prstGeom>
        </p:spPr>
      </p:pic>
      <p:sp>
        <p:nvSpPr>
          <p:cNvPr id="19" name="Text 13"/>
          <p:cNvSpPr txBox="1"/>
          <p:nvPr/>
        </p:nvSpPr>
        <p:spPr>
          <a:xfrm>
            <a:off x="1554480" y="4937760"/>
            <a:ext cx="2651760" cy="1097280"/>
          </a:xfrm>
          <a:prstGeom prst="rect">
            <a:avLst/>
          </a:prstGeom>
          <a:noFill/>
          <a:ln/>
        </p:spPr>
        <p:txBody>
          <a:bodyPr wrap="square" lIns="0" tIns="0" rIns="0" bIns="0" rtlCol="0" anchor="ctr"/>
          <a:lstStyle/>
          <a:p>
            <a:pPr indent="0" marL="0">
              <a:buNone/>
            </a:pPr>
            <a:r>
              <a:rPr lang="en-US" sz="1600" dirty="0">
                <a:solidFill>
                  <a:schemeClr val="bg1"/>
                </a:solidFill>
              </a:rPr>
              <a:t>Groundwater reserves are falling fast in many parts of India</a:t>
            </a:r>
            <a:endParaRPr lang="en-US" sz="1600" dirty="0"/>
          </a:p>
        </p:txBody>
      </p:sp>
      <p:sp>
        <p:nvSpPr>
          <p:cNvPr id="20" name="Shape 14"/>
          <p:cNvSpPr/>
          <p:nvPr/>
        </p:nvSpPr>
        <p:spPr>
          <a:xfrm>
            <a:off x="4480560" y="5029200"/>
            <a:ext cx="548640" cy="548640"/>
          </a:xfrm>
          <a:prstGeom prst="ellipse">
            <a:avLst/>
          </a:prstGeom>
          <a:solidFill>
            <a:schemeClr val="accent2"/>
          </a:solidFill>
          <a:ln w="12700">
            <a:solidFill>
              <a:schemeClr val="accent2"/>
            </a:solidFill>
            <a:prstDash val="solid"/>
          </a:ln>
        </p:spPr>
      </p:sp>
      <p:pic>
        <p:nvPicPr>
          <p:cNvPr id="21" name="Image 3" descr="preencoded.png">    </p:cNvPr>
          <p:cNvPicPr>
            <a:picLocks noChangeAspect="1"/>
          </p:cNvPicPr>
          <p:nvPr/>
        </p:nvPicPr>
        <p:blipFill>
          <a:blip r:embed="rId4"/>
          <a:stretch>
            <a:fillRect/>
          </a:stretch>
        </p:blipFill>
        <p:spPr>
          <a:xfrm>
            <a:off x="4601261" y="5149901"/>
            <a:ext cx="307238" cy="307238"/>
          </a:xfrm>
          <a:prstGeom prst="rect">
            <a:avLst/>
          </a:prstGeom>
        </p:spPr>
      </p:pic>
      <p:sp>
        <p:nvSpPr>
          <p:cNvPr id="22" name="Text 15"/>
          <p:cNvSpPr txBox="1"/>
          <p:nvPr/>
        </p:nvSpPr>
        <p:spPr>
          <a:xfrm>
            <a:off x="5212080" y="4937760"/>
            <a:ext cx="2651760" cy="1097280"/>
          </a:xfrm>
          <a:prstGeom prst="rect">
            <a:avLst/>
          </a:prstGeom>
          <a:noFill/>
          <a:ln/>
        </p:spPr>
        <p:txBody>
          <a:bodyPr wrap="square" lIns="0" tIns="0" rIns="0" bIns="0" rtlCol="0" anchor="ctr"/>
          <a:lstStyle/>
          <a:p>
            <a:pPr indent="0" marL="0">
              <a:buNone/>
            </a:pPr>
            <a:r>
              <a:rPr lang="en-US" sz="1600" dirty="0">
                <a:solidFill>
                  <a:schemeClr val="bg1"/>
                </a:solidFill>
              </a:rPr>
              <a:t>Farming becomes possible even where rainfall is low</a:t>
            </a:r>
            <a:endParaRPr lang="en-US" sz="1600" dirty="0"/>
          </a:p>
        </p:txBody>
      </p:sp>
      <p:sp>
        <p:nvSpPr>
          <p:cNvPr id="23" name="Shape 16"/>
          <p:cNvSpPr/>
          <p:nvPr/>
        </p:nvSpPr>
        <p:spPr>
          <a:xfrm>
            <a:off x="8138160" y="5029200"/>
            <a:ext cx="548640" cy="548640"/>
          </a:xfrm>
          <a:prstGeom prst="ellipse">
            <a:avLst/>
          </a:prstGeom>
          <a:solidFill>
            <a:schemeClr val="accent2"/>
          </a:solidFill>
          <a:ln w="12700">
            <a:solidFill>
              <a:schemeClr val="accent2"/>
            </a:solidFill>
            <a:prstDash val="solid"/>
          </a:ln>
        </p:spPr>
      </p:sp>
      <p:pic>
        <p:nvPicPr>
          <p:cNvPr id="24" name="Image 4" descr="preencoded.png">    </p:cNvPr>
          <p:cNvPicPr>
            <a:picLocks noChangeAspect="1"/>
          </p:cNvPicPr>
          <p:nvPr/>
        </p:nvPicPr>
        <p:blipFill>
          <a:blip r:embed="rId5"/>
          <a:stretch>
            <a:fillRect/>
          </a:stretch>
        </p:blipFill>
        <p:spPr>
          <a:xfrm>
            <a:off x="8258861" y="5149901"/>
            <a:ext cx="307238" cy="307238"/>
          </a:xfrm>
          <a:prstGeom prst="rect">
            <a:avLst/>
          </a:prstGeom>
        </p:spPr>
      </p:pic>
      <p:sp>
        <p:nvSpPr>
          <p:cNvPr id="25" name="Text 17"/>
          <p:cNvSpPr txBox="1"/>
          <p:nvPr/>
        </p:nvSpPr>
        <p:spPr>
          <a:xfrm>
            <a:off x="8869680" y="4937760"/>
            <a:ext cx="2651760" cy="1097280"/>
          </a:xfrm>
          <a:prstGeom prst="rect">
            <a:avLst/>
          </a:prstGeom>
          <a:noFill/>
          <a:ln/>
        </p:spPr>
        <p:txBody>
          <a:bodyPr wrap="square" lIns="0" tIns="0" rIns="0" bIns="0" rtlCol="0" anchor="ctr"/>
          <a:lstStyle/>
          <a:p>
            <a:pPr indent="0" marL="0">
              <a:buNone/>
            </a:pPr>
            <a:r>
              <a:rPr lang="en-US" sz="1600" dirty="0">
                <a:solidFill>
                  <a:schemeClr val="bg1"/>
                </a:solidFill>
              </a:rPr>
              <a:t>Higher crop yields and a more stable food supply</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Seeds: Saved, Shared and Bought</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WATER AND SEEDS</a:t>
            </a:r>
            <a:endParaRPr lang="en-US" sz="1100" dirty="0"/>
          </a:p>
        </p:txBody>
      </p:sp>
      <p:sp>
        <p:nvSpPr>
          <p:cNvPr id="5" name="card-Traditional seed care"/>
          <p:cNvSpPr/>
          <p:nvPr/>
        </p:nvSpPr>
        <p:spPr>
          <a:xfrm>
            <a:off x="548640" y="1463040"/>
            <a:ext cx="5486400" cy="3291840"/>
          </a:xfrm>
          <a:prstGeom prst="roundRect">
            <a:avLst>
              <a:gd name="adj" fmla="val 333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5"/>
          </a:solidFill>
          <a:ln w="12700">
            <a:solidFill>
              <a:schemeClr val="accent5"/>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43891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Traditional seed care</a:t>
            </a:r>
            <a:endParaRPr lang="en-US" sz="2000" dirty="0"/>
          </a:p>
        </p:txBody>
      </p:sp>
      <p:sp>
        <p:nvSpPr>
          <p:cNvPr id="9" name="Text 5"/>
          <p:cNvSpPr txBox="1"/>
          <p:nvPr/>
        </p:nvSpPr>
        <p:spPr>
          <a:xfrm>
            <a:off x="777240" y="2331720"/>
            <a:ext cx="5029200" cy="2377440"/>
          </a:xfrm>
          <a:prstGeom prst="rect">
            <a:avLst/>
          </a:prstGeom>
          <a:noFill/>
          <a:ln/>
        </p:spPr>
        <p:txBody>
          <a:bodyPr wrap="square" lIns="0" tIns="0" rIns="0" bIns="0" rtlCol="0" anchor="t"/>
          <a:lstStyle/>
          <a:p>
            <a:pPr marL="342900" indent="-342900">
              <a:spcAft>
                <a:spcPts val="700"/>
              </a:spcAft>
              <a:buSzPct val="100000"/>
              <a:buChar char="•"/>
            </a:pPr>
            <a:r>
              <a:rPr lang="en-US" sz="1600" dirty="0">
                <a:solidFill>
                  <a:schemeClr val="tx1"/>
                </a:solidFill>
              </a:rPr>
              <a:t>Passed down in families; shared in communities</a:t>
            </a:r>
            <a:endParaRPr lang="en-US" sz="1600" dirty="0"/>
          </a:p>
          <a:p>
            <a:pPr marL="342900" indent="-342900">
              <a:spcAft>
                <a:spcPts val="700"/>
              </a:spcAft>
              <a:buSzPct val="100000"/>
              <a:buChar char="•"/>
            </a:pPr>
            <a:r>
              <a:rPr lang="en-US" sz="1600" dirty="0">
                <a:solidFill>
                  <a:schemeClr val="tx1"/>
                </a:solidFill>
              </a:rPr>
              <a:t>Best-yielding seeds saved for next season</a:t>
            </a:r>
            <a:endParaRPr lang="en-US" sz="1600" dirty="0"/>
          </a:p>
          <a:p>
            <a:pPr marL="342900" indent="-342900">
              <a:spcAft>
                <a:spcPts val="700"/>
              </a:spcAft>
              <a:buSzPct val="100000"/>
              <a:buChar char="•"/>
            </a:pPr>
            <a:r>
              <a:rPr lang="en-US" sz="1600" dirty="0">
                <a:solidFill>
                  <a:schemeClr val="tx1"/>
                </a:solidFill>
              </a:rPr>
              <a:t>Arthaśhāstra: smear cotton seeds with cow dung; soak cereals in dew, then sun-dry</a:t>
            </a:r>
            <a:endParaRPr lang="en-US" sz="1600" dirty="0"/>
          </a:p>
          <a:p>
            <a:pPr marL="342900" indent="-342900">
              <a:spcAft>
                <a:spcPts val="700"/>
              </a:spcAft>
              <a:buSzPct val="100000"/>
              <a:buChar char="•"/>
            </a:pPr>
            <a:r>
              <a:rPr lang="en-US" sz="1600" dirty="0">
                <a:solidFill>
                  <a:schemeClr val="tx1"/>
                </a:solidFill>
              </a:rPr>
              <a:t>ICAR’s beejamrit: cow dung and urine coating protects seeds, shortens germination</a:t>
            </a:r>
            <a:endParaRPr lang="en-US" sz="1600" dirty="0"/>
          </a:p>
        </p:txBody>
      </p:sp>
      <p:sp>
        <p:nvSpPr>
          <p:cNvPr id="10" name="card-Company-bought seeds"/>
          <p:cNvSpPr/>
          <p:nvPr/>
        </p:nvSpPr>
        <p:spPr>
          <a:xfrm>
            <a:off x="6153912" y="1463040"/>
            <a:ext cx="5486400" cy="3291840"/>
          </a:xfrm>
          <a:prstGeom prst="roundRect">
            <a:avLst>
              <a:gd name="adj" fmla="val 3333"/>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6382512" y="166420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6503213" y="1784909"/>
            <a:ext cx="307238" cy="307238"/>
          </a:xfrm>
          <a:prstGeom prst="rect">
            <a:avLst/>
          </a:prstGeom>
        </p:spPr>
      </p:pic>
      <p:sp>
        <p:nvSpPr>
          <p:cNvPr id="13" name="Text 8"/>
          <p:cNvSpPr txBox="1"/>
          <p:nvPr/>
        </p:nvSpPr>
        <p:spPr>
          <a:xfrm>
            <a:off x="7068312" y="1645920"/>
            <a:ext cx="43891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Company-bought seeds</a:t>
            </a:r>
            <a:endParaRPr lang="en-US" sz="2000" dirty="0"/>
          </a:p>
        </p:txBody>
      </p:sp>
      <p:sp>
        <p:nvSpPr>
          <p:cNvPr id="14" name="Text 9"/>
          <p:cNvSpPr txBox="1"/>
          <p:nvPr/>
        </p:nvSpPr>
        <p:spPr>
          <a:xfrm>
            <a:off x="6382512" y="2331720"/>
            <a:ext cx="5029200" cy="2377440"/>
          </a:xfrm>
          <a:prstGeom prst="rect">
            <a:avLst/>
          </a:prstGeom>
          <a:noFill/>
          <a:ln/>
        </p:spPr>
        <p:txBody>
          <a:bodyPr wrap="square" lIns="0" tIns="0" rIns="0" bIns="0" rtlCol="0" anchor="t"/>
          <a:lstStyle/>
          <a:p>
            <a:pPr indent="0" marL="0">
              <a:buNone/>
            </a:pPr>
            <a:r>
              <a:rPr lang="en-US" sz="1600" b="1" dirty="0">
                <a:solidFill>
                  <a:schemeClr val="accent1"/>
                </a:solidFill>
              </a:rPr>
              <a:t>Plus</a:t>
            </a:r>
            <a:endParaRPr lang="en-US" sz="1600" dirty="0"/>
          </a:p>
          <a:p>
            <a:pPr marL="342900" indent="-342900">
              <a:spcAft>
                <a:spcPts val="1000"/>
              </a:spcAft>
              <a:buSzPct val="100000"/>
              <a:buChar char="•"/>
            </a:pPr>
            <a:r>
              <a:rPr lang="en-US" sz="1600" dirty="0">
                <a:solidFill>
                  <a:schemeClr val="tx1"/>
                </a:solidFill>
              </a:rPr>
              <a:t>Higher yields and pest resistance</a:t>
            </a:r>
            <a:endParaRPr lang="en-US" sz="1600" dirty="0"/>
          </a:p>
          <a:p>
            <a:pPr indent="0" marL="0">
              <a:buNone/>
            </a:pPr>
            <a:r>
              <a:rPr lang="en-US" sz="1600" b="1" dirty="0">
                <a:solidFill>
                  <a:schemeClr val="accent3"/>
                </a:solidFill>
              </a:rPr>
              <a:t>Concern</a:t>
            </a:r>
            <a:endParaRPr lang="en-US" sz="1600" dirty="0"/>
          </a:p>
          <a:p>
            <a:pPr marL="342900" indent="-342900">
              <a:buSzPct val="100000"/>
              <a:buChar char="•"/>
            </a:pPr>
            <a:r>
              <a:rPr lang="en-US" sz="1600" dirty="0">
                <a:solidFill>
                  <a:schemeClr val="tx1"/>
                </a:solidFill>
              </a:rPr>
              <a:t>Next season’s seeds often unsuitable for sowing, so farmers must buy again; this creates dependency on seed companies</a:t>
            </a:r>
            <a:endParaRPr lang="en-US" sz="1600" dirty="0"/>
          </a:p>
        </p:txBody>
      </p:sp>
      <p:sp>
        <p:nvSpPr>
          <p:cNvPr id="15" name="seeddrill"/>
          <p:cNvSpPr/>
          <p:nvPr/>
        </p:nvSpPr>
        <p:spPr>
          <a:xfrm>
            <a:off x="548640" y="4983480"/>
            <a:ext cx="11091672" cy="1188720"/>
          </a:xfrm>
          <a:prstGeom prst="roundRect">
            <a:avLst>
              <a:gd name="adj" fmla="val 9231"/>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822960" y="5303520"/>
            <a:ext cx="548640" cy="548640"/>
          </a:xfrm>
          <a:prstGeom prst="ellipse">
            <a:avLst/>
          </a:prstGeom>
          <a:solidFill>
            <a:schemeClr val="accent2"/>
          </a:solidFill>
          <a:ln w="12700">
            <a:solidFill>
              <a:schemeClr val="accent2"/>
            </a:solidFill>
            <a:prstDash val="solid"/>
          </a:ln>
        </p:spPr>
      </p:sp>
      <p:pic>
        <p:nvPicPr>
          <p:cNvPr id="17" name="Image 2" descr="preencoded.png">    </p:cNvPr>
          <p:cNvPicPr>
            <a:picLocks noChangeAspect="1"/>
          </p:cNvPicPr>
          <p:nvPr/>
        </p:nvPicPr>
        <p:blipFill>
          <a:blip r:embed="rId3"/>
          <a:stretch>
            <a:fillRect/>
          </a:stretch>
        </p:blipFill>
        <p:spPr>
          <a:xfrm>
            <a:off x="943661" y="5424221"/>
            <a:ext cx="307238" cy="307238"/>
          </a:xfrm>
          <a:prstGeom prst="rect">
            <a:avLst/>
          </a:prstGeom>
        </p:spPr>
      </p:pic>
      <p:sp>
        <p:nvSpPr>
          <p:cNvPr id="18" name="Text 12"/>
          <p:cNvSpPr txBox="1"/>
          <p:nvPr/>
        </p:nvSpPr>
        <p:spPr>
          <a:xfrm>
            <a:off x="1600200" y="4983480"/>
            <a:ext cx="9784080" cy="1188720"/>
          </a:xfrm>
          <a:prstGeom prst="rect">
            <a:avLst/>
          </a:prstGeom>
          <a:noFill/>
          <a:ln/>
        </p:spPr>
        <p:txBody>
          <a:bodyPr wrap="square" lIns="0" tIns="0" rIns="0" bIns="0" rtlCol="0" anchor="ctr"/>
          <a:lstStyle/>
          <a:p>
            <a:pPr indent="0" marL="0">
              <a:buNone/>
            </a:pPr>
            <a:r>
              <a:rPr lang="en-US" sz="1700" b="1" dirty="0">
                <a:solidFill>
                  <a:schemeClr val="accent2"/>
                </a:solidFill>
              </a:rPr>
              <a:t>The Indian seed drill: </a:t>
            </a:r>
            <a:pPr indent="0" marL="0">
              <a:buNone/>
            </a:pPr>
            <a:r>
              <a:rPr lang="en-US" sz="1700" dirty="0">
                <a:solidFill>
                  <a:schemeClr val="bg1"/>
                </a:solidFill>
              </a:rPr>
              <a:t>ancient farmers combined soil preparation, seed planting and closing the furrow in one operation, instead of three steps.</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Traditional Farming Systems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AGRICULTURAL PRACTICES</a:t>
            </a:r>
            <a:endParaRPr lang="en-US" sz="1100" dirty="0"/>
          </a:p>
        </p:txBody>
      </p:sp>
      <p:sp>
        <p:nvSpPr>
          <p:cNvPr id="5" name="card-Soil + plant = one system"/>
          <p:cNvSpPr/>
          <p:nvPr/>
        </p:nvSpPr>
        <p:spPr>
          <a:xfrm>
            <a:off x="548640" y="1463040"/>
            <a:ext cx="6766560" cy="2286000"/>
          </a:xfrm>
          <a:prstGeom prst="roundRect">
            <a:avLst>
              <a:gd name="adj" fmla="val 48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56692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Soil + plant = one system</a:t>
            </a:r>
            <a:endParaRPr lang="en-US" sz="2000" dirty="0"/>
          </a:p>
        </p:txBody>
      </p:sp>
      <p:sp>
        <p:nvSpPr>
          <p:cNvPr id="9" name="Text 5"/>
          <p:cNvSpPr txBox="1"/>
          <p:nvPr/>
        </p:nvSpPr>
        <p:spPr>
          <a:xfrm>
            <a:off x="777240" y="2377440"/>
            <a:ext cx="6309360" cy="1234440"/>
          </a:xfrm>
          <a:prstGeom prst="rect">
            <a:avLst/>
          </a:prstGeom>
          <a:noFill/>
          <a:ln/>
        </p:spPr>
        <p:txBody>
          <a:bodyPr wrap="square" lIns="0" tIns="0" rIns="0" bIns="0" rtlCol="0" anchor="t"/>
          <a:lstStyle/>
          <a:p>
            <a:pPr indent="0" marL="0">
              <a:buNone/>
            </a:pPr>
            <a:r>
              <a:rPr lang="en-US" sz="1600" dirty="0">
                <a:solidFill>
                  <a:schemeClr val="tx1"/>
                </a:solidFill>
              </a:rPr>
              <a:t>Bacteria and fungi convert nutrients into forms plants can use, while plants feed these organisms through their roots. Farmyard manure adds nutrients. Aligned with the ṛitu chakra (cycle of seasons).</a:t>
            </a:r>
            <a:endParaRPr lang="en-US" sz="1600" dirty="0"/>
          </a:p>
        </p:txBody>
      </p:sp>
      <p:sp>
        <p:nvSpPr>
          <p:cNvPr id="10" name="icar"/>
          <p:cNvSpPr/>
          <p:nvPr/>
        </p:nvSpPr>
        <p:spPr>
          <a:xfrm>
            <a:off x="7543800" y="1463040"/>
            <a:ext cx="4096512" cy="2286000"/>
          </a:xfrm>
          <a:prstGeom prst="roundRect">
            <a:avLst>
              <a:gd name="adj" fmla="val 4800"/>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1" name="Text 7"/>
          <p:cNvSpPr txBox="1"/>
          <p:nvPr/>
        </p:nvSpPr>
        <p:spPr>
          <a:xfrm>
            <a:off x="7726680" y="1508760"/>
            <a:ext cx="3749040" cy="1097280"/>
          </a:xfrm>
          <a:prstGeom prst="rect">
            <a:avLst/>
          </a:prstGeom>
          <a:noFill/>
          <a:ln/>
        </p:spPr>
        <p:txBody>
          <a:bodyPr wrap="square" lIns="0" tIns="0" rIns="0" bIns="0" rtlCol="0" anchor="ctr"/>
          <a:lstStyle/>
          <a:p>
            <a:pPr indent="0" marL="0">
              <a:buNone/>
            </a:pPr>
            <a:r>
              <a:rPr lang="en-US" sz="5800" b="1" dirty="0">
                <a:solidFill>
                  <a:schemeClr val="accent2"/>
                </a:solidFill>
                <a:latin typeface="Cambria" pitchFamily="34" charset="0"/>
                <a:ea typeface="Cambria" pitchFamily="34" charset="-122"/>
                <a:cs typeface="Cambria" pitchFamily="34" charset="-120"/>
              </a:rPr>
              <a:t>85%+</a:t>
            </a:r>
            <a:endParaRPr lang="en-US" sz="5800" dirty="0"/>
          </a:p>
        </p:txBody>
      </p:sp>
      <p:sp>
        <p:nvSpPr>
          <p:cNvPr id="12" name="Text 8"/>
          <p:cNvSpPr txBox="1"/>
          <p:nvPr/>
        </p:nvSpPr>
        <p:spPr>
          <a:xfrm>
            <a:off x="7726680" y="2606040"/>
            <a:ext cx="3749040" cy="1097280"/>
          </a:xfrm>
          <a:prstGeom prst="rect">
            <a:avLst/>
          </a:prstGeom>
          <a:noFill/>
          <a:ln/>
        </p:spPr>
        <p:txBody>
          <a:bodyPr wrap="square" lIns="0" tIns="0" rIns="0" bIns="0" rtlCol="0" anchor="t"/>
          <a:lstStyle/>
          <a:p>
            <a:pPr indent="0" marL="0">
              <a:buNone/>
            </a:pPr>
            <a:r>
              <a:rPr lang="en-US" sz="1600" dirty="0">
                <a:solidFill>
                  <a:schemeClr val="bg1"/>
                </a:solidFill>
              </a:rPr>
              <a:t>of ICAR-tested traditional practices were validated by modern science (almost 5,000 documented)</a:t>
            </a:r>
            <a:endParaRPr lang="en-US" sz="1600" dirty="0"/>
          </a:p>
        </p:txBody>
      </p:sp>
      <p:sp>
        <p:nvSpPr>
          <p:cNvPr id="13" name="card-Terrace farming"/>
          <p:cNvSpPr/>
          <p:nvPr/>
        </p:nvSpPr>
        <p:spPr>
          <a:xfrm>
            <a:off x="548640" y="39776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4" name="Shape 10"/>
          <p:cNvSpPr/>
          <p:nvPr/>
        </p:nvSpPr>
        <p:spPr>
          <a:xfrm>
            <a:off x="777240" y="4178808"/>
            <a:ext cx="548640" cy="548640"/>
          </a:xfrm>
          <a:prstGeom prst="ellipse">
            <a:avLst/>
          </a:prstGeom>
          <a:solidFill>
            <a:schemeClr val="accent5"/>
          </a:solidFill>
          <a:ln w="12700">
            <a:solidFill>
              <a:schemeClr val="accent5"/>
            </a:solidFill>
            <a:prstDash val="solid"/>
          </a:ln>
        </p:spPr>
      </p:sp>
      <p:pic>
        <p:nvPicPr>
          <p:cNvPr id="15" name="Image 1" descr="preencoded.png">    </p:cNvPr>
          <p:cNvPicPr>
            <a:picLocks noChangeAspect="1"/>
          </p:cNvPicPr>
          <p:nvPr/>
        </p:nvPicPr>
        <p:blipFill>
          <a:blip r:embed="rId2"/>
          <a:stretch>
            <a:fillRect/>
          </a:stretch>
        </p:blipFill>
        <p:spPr>
          <a:xfrm>
            <a:off x="897941" y="4299509"/>
            <a:ext cx="307238" cy="307238"/>
          </a:xfrm>
          <a:prstGeom prst="rect">
            <a:avLst/>
          </a:prstGeom>
        </p:spPr>
      </p:pic>
      <p:sp>
        <p:nvSpPr>
          <p:cNvPr id="16" name="Text 11"/>
          <p:cNvSpPr txBox="1"/>
          <p:nvPr/>
        </p:nvSpPr>
        <p:spPr>
          <a:xfrm>
            <a:off x="1463040" y="41605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Terrace farming</a:t>
            </a:r>
            <a:endParaRPr lang="en-US" sz="2000" dirty="0"/>
          </a:p>
        </p:txBody>
      </p:sp>
      <p:sp>
        <p:nvSpPr>
          <p:cNvPr id="17" name="Text 12"/>
          <p:cNvSpPr txBox="1"/>
          <p:nvPr/>
        </p:nvSpPr>
        <p:spPr>
          <a:xfrm>
            <a:off x="777240" y="4892040"/>
            <a:ext cx="3108960" cy="1143000"/>
          </a:xfrm>
          <a:prstGeom prst="rect">
            <a:avLst/>
          </a:prstGeom>
          <a:noFill/>
          <a:ln/>
        </p:spPr>
        <p:txBody>
          <a:bodyPr wrap="square" lIns="0" tIns="0" rIns="0" bIns="0" rtlCol="0" anchor="t"/>
          <a:lstStyle/>
          <a:p>
            <a:pPr indent="0" marL="0">
              <a:buNone/>
            </a:pPr>
            <a:r>
              <a:rPr lang="en-US" sz="1500" dirty="0">
                <a:solidFill>
                  <a:schemeClr val="tx1"/>
                </a:solidFill>
              </a:rPr>
              <a:t>Steps cut into hillsides (e.g., Uttarakhand) prevent erosion and conserve water.</a:t>
            </a:r>
            <a:endParaRPr lang="en-US" sz="1500" dirty="0"/>
          </a:p>
        </p:txBody>
      </p:sp>
      <p:sp>
        <p:nvSpPr>
          <p:cNvPr id="18" name="card-Kulāgar"/>
          <p:cNvSpPr/>
          <p:nvPr/>
        </p:nvSpPr>
        <p:spPr>
          <a:xfrm>
            <a:off x="4315968" y="39776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Shape 14"/>
          <p:cNvSpPr/>
          <p:nvPr/>
        </p:nvSpPr>
        <p:spPr>
          <a:xfrm>
            <a:off x="4544568" y="4178808"/>
            <a:ext cx="548640" cy="548640"/>
          </a:xfrm>
          <a:prstGeom prst="ellipse">
            <a:avLst/>
          </a:prstGeom>
          <a:solidFill>
            <a:schemeClr val="accent1"/>
          </a:solidFill>
          <a:ln w="12700">
            <a:solidFill>
              <a:schemeClr val="accent1"/>
            </a:solidFill>
            <a:prstDash val="solid"/>
          </a:ln>
        </p:spPr>
      </p:sp>
      <p:pic>
        <p:nvPicPr>
          <p:cNvPr id="20" name="Image 2" descr="preencoded.png">    </p:cNvPr>
          <p:cNvPicPr>
            <a:picLocks noChangeAspect="1"/>
          </p:cNvPicPr>
          <p:nvPr/>
        </p:nvPicPr>
        <p:blipFill>
          <a:blip r:embed="rId3"/>
          <a:stretch>
            <a:fillRect/>
          </a:stretch>
        </p:blipFill>
        <p:spPr>
          <a:xfrm>
            <a:off x="4665269" y="4299509"/>
            <a:ext cx="307238" cy="307238"/>
          </a:xfrm>
          <a:prstGeom prst="rect">
            <a:avLst/>
          </a:prstGeom>
        </p:spPr>
      </p:pic>
      <p:sp>
        <p:nvSpPr>
          <p:cNvPr id="21" name="Text 15"/>
          <p:cNvSpPr txBox="1"/>
          <p:nvPr/>
        </p:nvSpPr>
        <p:spPr>
          <a:xfrm>
            <a:off x="5230368" y="41605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Kulāgar</a:t>
            </a:r>
            <a:endParaRPr lang="en-US" sz="2000" dirty="0"/>
          </a:p>
        </p:txBody>
      </p:sp>
      <p:sp>
        <p:nvSpPr>
          <p:cNvPr id="22" name="Text 16"/>
          <p:cNvSpPr txBox="1"/>
          <p:nvPr/>
        </p:nvSpPr>
        <p:spPr>
          <a:xfrm>
            <a:off x="4544568" y="4892040"/>
            <a:ext cx="3108960" cy="1143000"/>
          </a:xfrm>
          <a:prstGeom prst="rect">
            <a:avLst/>
          </a:prstGeom>
          <a:noFill/>
          <a:ln/>
        </p:spPr>
        <p:txBody>
          <a:bodyPr wrap="square" lIns="0" tIns="0" rIns="0" bIns="0" rtlCol="0" anchor="t"/>
          <a:lstStyle/>
          <a:p>
            <a:pPr indent="0" marL="0">
              <a:buNone/>
            </a:pPr>
            <a:r>
              <a:rPr lang="en-US" sz="1500" dirty="0">
                <a:solidFill>
                  <a:schemeClr val="tx1"/>
                </a:solidFill>
              </a:rPr>
              <a:t>Konkan (Goa) homestead system: a family grows food crops, cash crops, fruits, spices and medicinal plants with structured irrigation.</a:t>
            </a:r>
            <a:endParaRPr lang="en-US" sz="1500" dirty="0"/>
          </a:p>
        </p:txBody>
      </p:sp>
      <p:sp>
        <p:nvSpPr>
          <p:cNvPr id="23" name="card-Gokṛiṣhi"/>
          <p:cNvSpPr/>
          <p:nvPr/>
        </p:nvSpPr>
        <p:spPr>
          <a:xfrm>
            <a:off x="8083296" y="39776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4" name="Shape 18"/>
          <p:cNvSpPr/>
          <p:nvPr/>
        </p:nvSpPr>
        <p:spPr>
          <a:xfrm>
            <a:off x="8311896" y="4178808"/>
            <a:ext cx="548640" cy="548640"/>
          </a:xfrm>
          <a:prstGeom prst="ellipse">
            <a:avLst/>
          </a:prstGeom>
          <a:solidFill>
            <a:schemeClr val="accent3"/>
          </a:solidFill>
          <a:ln w="12700">
            <a:solidFill>
              <a:schemeClr val="accent3"/>
            </a:solidFill>
            <a:prstDash val="solid"/>
          </a:ln>
        </p:spPr>
      </p:sp>
      <p:pic>
        <p:nvPicPr>
          <p:cNvPr id="25" name="Image 3" descr="preencoded.png">    </p:cNvPr>
          <p:cNvPicPr>
            <a:picLocks noChangeAspect="1"/>
          </p:cNvPicPr>
          <p:nvPr/>
        </p:nvPicPr>
        <p:blipFill>
          <a:blip r:embed="rId4"/>
          <a:stretch>
            <a:fillRect/>
          </a:stretch>
        </p:blipFill>
        <p:spPr>
          <a:xfrm>
            <a:off x="8432597" y="4299509"/>
            <a:ext cx="307238" cy="307238"/>
          </a:xfrm>
          <a:prstGeom prst="rect">
            <a:avLst/>
          </a:prstGeom>
        </p:spPr>
      </p:pic>
      <p:sp>
        <p:nvSpPr>
          <p:cNvPr id="26" name="Text 19"/>
          <p:cNvSpPr txBox="1"/>
          <p:nvPr/>
        </p:nvSpPr>
        <p:spPr>
          <a:xfrm>
            <a:off x="8997696" y="41605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Gokṛiṣhi</a:t>
            </a:r>
            <a:endParaRPr lang="en-US" sz="2000" dirty="0"/>
          </a:p>
        </p:txBody>
      </p:sp>
      <p:sp>
        <p:nvSpPr>
          <p:cNvPr id="27" name="Text 20"/>
          <p:cNvSpPr txBox="1"/>
          <p:nvPr/>
        </p:nvSpPr>
        <p:spPr>
          <a:xfrm>
            <a:off x="8311896" y="4892040"/>
            <a:ext cx="3108960" cy="1143000"/>
          </a:xfrm>
          <a:prstGeom prst="rect">
            <a:avLst/>
          </a:prstGeom>
          <a:noFill/>
          <a:ln/>
        </p:spPr>
        <p:txBody>
          <a:bodyPr wrap="square" lIns="0" tIns="0" rIns="0" bIns="0" rtlCol="0" anchor="t"/>
          <a:lstStyle/>
          <a:p>
            <a:pPr indent="0" marL="0">
              <a:buNone/>
            </a:pPr>
            <a:r>
              <a:rPr lang="en-US" sz="1500" dirty="0">
                <a:solidFill>
                  <a:schemeClr val="tx1"/>
                </a:solidFill>
              </a:rPr>
              <a:t>Cows give manure for organic fertiliser; bullocks plough the fields.</a:t>
            </a:r>
            <a:endParaRPr lang="en-US" sz="15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Contemporary Agriculture: Green Revolution</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AGRICULTURAL PRACTICES</a:t>
            </a:r>
            <a:endParaRPr lang="en-US" sz="1100" dirty="0"/>
          </a:p>
        </p:txBody>
      </p:sp>
      <p:sp>
        <p:nvSpPr>
          <p:cNvPr id="5" name="Text 2"/>
          <p:cNvSpPr txBox="1"/>
          <p:nvPr/>
        </p:nvSpPr>
        <p:spPr>
          <a:xfrm>
            <a:off x="548640" y="1371600"/>
            <a:ext cx="7315200" cy="365760"/>
          </a:xfrm>
          <a:prstGeom prst="rect">
            <a:avLst/>
          </a:prstGeom>
          <a:noFill/>
          <a:ln/>
        </p:spPr>
        <p:txBody>
          <a:bodyPr wrap="square" lIns="0" tIns="0" rIns="0" bIns="0" rtlCol="0" anchor="t"/>
          <a:lstStyle/>
          <a:p>
            <a:pPr indent="0" marL="0">
              <a:buNone/>
            </a:pPr>
            <a:r>
              <a:rPr lang="en-US" sz="2000" b="1" dirty="0">
                <a:solidFill>
                  <a:schemeClr val="tx2"/>
                </a:solidFill>
                <a:latin typeface="Cambria" pitchFamily="34" charset="0"/>
                <a:ea typeface="Cambria" pitchFamily="34" charset="-122"/>
                <a:cs typeface="Cambria" pitchFamily="34" charset="-120"/>
              </a:rPr>
              <a:t>The Green Revolution (1960s–70s) introduced:</a:t>
            </a:r>
            <a:endParaRPr lang="en-US" sz="2000" dirty="0"/>
          </a:p>
        </p:txBody>
      </p:sp>
      <p:sp>
        <p:nvSpPr>
          <p:cNvPr id="6" name="gr0"/>
          <p:cNvSpPr/>
          <p:nvPr/>
        </p:nvSpPr>
        <p:spPr>
          <a:xfrm>
            <a:off x="548640" y="1783080"/>
            <a:ext cx="2651760" cy="914400"/>
          </a:xfrm>
          <a:prstGeom prst="roundRect">
            <a:avLst>
              <a:gd name="adj" fmla="val 12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7" name="Shape 4"/>
          <p:cNvSpPr/>
          <p:nvPr/>
        </p:nvSpPr>
        <p:spPr>
          <a:xfrm>
            <a:off x="685800" y="1965960"/>
            <a:ext cx="548640" cy="548640"/>
          </a:xfrm>
          <a:prstGeom prst="ellipse">
            <a:avLst/>
          </a:prstGeom>
          <a:solidFill>
            <a:schemeClr val="accent1"/>
          </a:solidFill>
          <a:ln w="12700">
            <a:solidFill>
              <a:schemeClr val="accent1"/>
            </a:solidFill>
            <a:prstDash val="solid"/>
          </a:ln>
        </p:spPr>
      </p:sp>
      <p:pic>
        <p:nvPicPr>
          <p:cNvPr id="8" name="Image 0" descr="preencoded.png">    </p:cNvPr>
          <p:cNvPicPr>
            <a:picLocks noChangeAspect="1"/>
          </p:cNvPicPr>
          <p:nvPr/>
        </p:nvPicPr>
        <p:blipFill>
          <a:blip r:embed="rId1"/>
          <a:stretch>
            <a:fillRect/>
          </a:stretch>
        </p:blipFill>
        <p:spPr>
          <a:xfrm>
            <a:off x="806501" y="2086661"/>
            <a:ext cx="307238" cy="307238"/>
          </a:xfrm>
          <a:prstGeom prst="rect">
            <a:avLst/>
          </a:prstGeom>
        </p:spPr>
      </p:pic>
      <p:sp>
        <p:nvSpPr>
          <p:cNvPr id="9" name="Text 5"/>
          <p:cNvSpPr txBox="1"/>
          <p:nvPr/>
        </p:nvSpPr>
        <p:spPr>
          <a:xfrm>
            <a:off x="1371600" y="1783080"/>
            <a:ext cx="1783080" cy="914400"/>
          </a:xfrm>
          <a:prstGeom prst="rect">
            <a:avLst/>
          </a:prstGeom>
          <a:noFill/>
          <a:ln/>
        </p:spPr>
        <p:txBody>
          <a:bodyPr wrap="square" lIns="0" tIns="0" rIns="0" bIns="0" rtlCol="0" anchor="ctr"/>
          <a:lstStyle/>
          <a:p>
            <a:pPr indent="0" marL="0">
              <a:buNone/>
            </a:pPr>
            <a:r>
              <a:rPr lang="en-US" sz="1600" b="1" dirty="0">
                <a:solidFill>
                  <a:schemeClr val="tx1"/>
                </a:solidFill>
              </a:rPr>
              <a:t>High-yielding seeds</a:t>
            </a:r>
            <a:endParaRPr lang="en-US" sz="1600" dirty="0"/>
          </a:p>
        </p:txBody>
      </p:sp>
      <p:sp>
        <p:nvSpPr>
          <p:cNvPr id="10" name="gr1"/>
          <p:cNvSpPr/>
          <p:nvPr/>
        </p:nvSpPr>
        <p:spPr>
          <a:xfrm>
            <a:off x="3355848" y="1783080"/>
            <a:ext cx="2651760" cy="914400"/>
          </a:xfrm>
          <a:prstGeom prst="roundRect">
            <a:avLst>
              <a:gd name="adj" fmla="val 12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3493008" y="1965960"/>
            <a:ext cx="548640" cy="548640"/>
          </a:xfrm>
          <a:prstGeom prst="ellipse">
            <a:avLst/>
          </a:prstGeom>
          <a:solidFill>
            <a:schemeClr val="accent1"/>
          </a:solidFill>
          <a:ln w="12700">
            <a:solidFill>
              <a:schemeClr val="accent1"/>
            </a:solidFill>
            <a:prstDash val="solid"/>
          </a:ln>
        </p:spPr>
      </p:sp>
      <p:pic>
        <p:nvPicPr>
          <p:cNvPr id="12" name="Image 1" descr="preencoded.png">    </p:cNvPr>
          <p:cNvPicPr>
            <a:picLocks noChangeAspect="1"/>
          </p:cNvPicPr>
          <p:nvPr/>
        </p:nvPicPr>
        <p:blipFill>
          <a:blip r:embed="rId2"/>
          <a:stretch>
            <a:fillRect/>
          </a:stretch>
        </p:blipFill>
        <p:spPr>
          <a:xfrm>
            <a:off x="3613709" y="2086661"/>
            <a:ext cx="307238" cy="307238"/>
          </a:xfrm>
          <a:prstGeom prst="rect">
            <a:avLst/>
          </a:prstGeom>
        </p:spPr>
      </p:pic>
      <p:sp>
        <p:nvSpPr>
          <p:cNvPr id="13" name="Text 8"/>
          <p:cNvSpPr txBox="1"/>
          <p:nvPr/>
        </p:nvSpPr>
        <p:spPr>
          <a:xfrm>
            <a:off x="4178808" y="1783080"/>
            <a:ext cx="1783080" cy="914400"/>
          </a:xfrm>
          <a:prstGeom prst="rect">
            <a:avLst/>
          </a:prstGeom>
          <a:noFill/>
          <a:ln/>
        </p:spPr>
        <p:txBody>
          <a:bodyPr wrap="square" lIns="0" tIns="0" rIns="0" bIns="0" rtlCol="0" anchor="ctr"/>
          <a:lstStyle/>
          <a:p>
            <a:pPr indent="0" marL="0">
              <a:buNone/>
            </a:pPr>
            <a:r>
              <a:rPr lang="en-US" sz="1600" b="1" dirty="0">
                <a:solidFill>
                  <a:schemeClr val="tx1"/>
                </a:solidFill>
              </a:rPr>
              <a:t>More irrigation</a:t>
            </a:r>
            <a:endParaRPr lang="en-US" sz="1600" dirty="0"/>
          </a:p>
        </p:txBody>
      </p:sp>
      <p:sp>
        <p:nvSpPr>
          <p:cNvPr id="14" name="gr2"/>
          <p:cNvSpPr/>
          <p:nvPr/>
        </p:nvSpPr>
        <p:spPr>
          <a:xfrm>
            <a:off x="6163056" y="1783080"/>
            <a:ext cx="2651760" cy="914400"/>
          </a:xfrm>
          <a:prstGeom prst="roundRect">
            <a:avLst>
              <a:gd name="adj" fmla="val 12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5" name="Shape 10"/>
          <p:cNvSpPr/>
          <p:nvPr/>
        </p:nvSpPr>
        <p:spPr>
          <a:xfrm>
            <a:off x="6300216" y="1965960"/>
            <a:ext cx="548640" cy="548640"/>
          </a:xfrm>
          <a:prstGeom prst="ellipse">
            <a:avLst/>
          </a:prstGeom>
          <a:solidFill>
            <a:schemeClr val="accent1"/>
          </a:solidFill>
          <a:ln w="12700">
            <a:solidFill>
              <a:schemeClr val="accent1"/>
            </a:solidFill>
            <a:prstDash val="solid"/>
          </a:ln>
        </p:spPr>
      </p:sp>
      <p:pic>
        <p:nvPicPr>
          <p:cNvPr id="16" name="Image 2" descr="preencoded.png">    </p:cNvPr>
          <p:cNvPicPr>
            <a:picLocks noChangeAspect="1"/>
          </p:cNvPicPr>
          <p:nvPr/>
        </p:nvPicPr>
        <p:blipFill>
          <a:blip r:embed="rId3"/>
          <a:stretch>
            <a:fillRect/>
          </a:stretch>
        </p:blipFill>
        <p:spPr>
          <a:xfrm>
            <a:off x="6420917" y="2086661"/>
            <a:ext cx="307238" cy="307238"/>
          </a:xfrm>
          <a:prstGeom prst="rect">
            <a:avLst/>
          </a:prstGeom>
        </p:spPr>
      </p:pic>
      <p:sp>
        <p:nvSpPr>
          <p:cNvPr id="17" name="Text 11"/>
          <p:cNvSpPr txBox="1"/>
          <p:nvPr/>
        </p:nvSpPr>
        <p:spPr>
          <a:xfrm>
            <a:off x="6986016" y="1783080"/>
            <a:ext cx="1783080" cy="914400"/>
          </a:xfrm>
          <a:prstGeom prst="rect">
            <a:avLst/>
          </a:prstGeom>
          <a:noFill/>
          <a:ln/>
        </p:spPr>
        <p:txBody>
          <a:bodyPr wrap="square" lIns="0" tIns="0" rIns="0" bIns="0" rtlCol="0" anchor="ctr"/>
          <a:lstStyle/>
          <a:p>
            <a:pPr indent="0" marL="0">
              <a:buNone/>
            </a:pPr>
            <a:r>
              <a:rPr lang="en-US" sz="1600" b="1" dirty="0">
                <a:solidFill>
                  <a:schemeClr val="tx1"/>
                </a:solidFill>
              </a:rPr>
              <a:t>Chemical fertilisers, pesticides</a:t>
            </a:r>
            <a:endParaRPr lang="en-US" sz="1600" dirty="0"/>
          </a:p>
        </p:txBody>
      </p:sp>
      <p:sp>
        <p:nvSpPr>
          <p:cNvPr id="18" name="gr3"/>
          <p:cNvSpPr/>
          <p:nvPr/>
        </p:nvSpPr>
        <p:spPr>
          <a:xfrm>
            <a:off x="8970264" y="1783080"/>
            <a:ext cx="2651760" cy="914400"/>
          </a:xfrm>
          <a:prstGeom prst="roundRect">
            <a:avLst>
              <a:gd name="adj" fmla="val 12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Shape 13"/>
          <p:cNvSpPr/>
          <p:nvPr/>
        </p:nvSpPr>
        <p:spPr>
          <a:xfrm>
            <a:off x="9107424" y="1965960"/>
            <a:ext cx="548640" cy="548640"/>
          </a:xfrm>
          <a:prstGeom prst="ellipse">
            <a:avLst/>
          </a:prstGeom>
          <a:solidFill>
            <a:schemeClr val="accent1"/>
          </a:solidFill>
          <a:ln w="12700">
            <a:solidFill>
              <a:schemeClr val="accent1"/>
            </a:solidFill>
            <a:prstDash val="solid"/>
          </a:ln>
        </p:spPr>
      </p:sp>
      <p:pic>
        <p:nvPicPr>
          <p:cNvPr id="20" name="Image 3" descr="preencoded.png">    </p:cNvPr>
          <p:cNvPicPr>
            <a:picLocks noChangeAspect="1"/>
          </p:cNvPicPr>
          <p:nvPr/>
        </p:nvPicPr>
        <p:blipFill>
          <a:blip r:embed="rId4"/>
          <a:stretch>
            <a:fillRect/>
          </a:stretch>
        </p:blipFill>
        <p:spPr>
          <a:xfrm>
            <a:off x="9228125" y="2086661"/>
            <a:ext cx="307238" cy="307238"/>
          </a:xfrm>
          <a:prstGeom prst="rect">
            <a:avLst/>
          </a:prstGeom>
        </p:spPr>
      </p:pic>
      <p:sp>
        <p:nvSpPr>
          <p:cNvPr id="21" name="Text 14"/>
          <p:cNvSpPr txBox="1"/>
          <p:nvPr/>
        </p:nvSpPr>
        <p:spPr>
          <a:xfrm>
            <a:off x="9793224" y="1783080"/>
            <a:ext cx="1783080" cy="914400"/>
          </a:xfrm>
          <a:prstGeom prst="rect">
            <a:avLst/>
          </a:prstGeom>
          <a:noFill/>
          <a:ln/>
        </p:spPr>
        <p:txBody>
          <a:bodyPr wrap="square" lIns="0" tIns="0" rIns="0" bIns="0" rtlCol="0" anchor="ctr"/>
          <a:lstStyle/>
          <a:p>
            <a:pPr indent="0" marL="0">
              <a:buNone/>
            </a:pPr>
            <a:r>
              <a:rPr lang="en-US" sz="1600" b="1" dirty="0">
                <a:solidFill>
                  <a:schemeClr val="tx1"/>
                </a:solidFill>
              </a:rPr>
              <a:t>Mechanised equipment</a:t>
            </a:r>
            <a:endParaRPr lang="en-US" sz="1600" dirty="0"/>
          </a:p>
        </p:txBody>
      </p:sp>
      <p:sp>
        <p:nvSpPr>
          <p:cNvPr id="22" name="gains"/>
          <p:cNvSpPr/>
          <p:nvPr/>
        </p:nvSpPr>
        <p:spPr>
          <a:xfrm>
            <a:off x="548640" y="2926080"/>
            <a:ext cx="5440680" cy="3200400"/>
          </a:xfrm>
          <a:prstGeom prst="roundRect">
            <a:avLst>
              <a:gd name="adj" fmla="val 3429"/>
            </a:avLst>
          </a:prstGeom>
          <a:solidFill>
            <a:schemeClr val="accent1"/>
          </a:solidFill>
          <a:ln w="12700">
            <a:solidFill>
              <a:schemeClr val="accent1"/>
            </a:solidFill>
            <a:prstDash val="solid"/>
          </a:ln>
          <a:effectLst>
            <a:outerShdw sx="100000" sy="100000" kx="0" ky="0" algn="bl" rotWithShape="0" blurRad="76200" dist="25400" dir="5400000">
              <a:srgbClr val="000000">
                <a:alpha val="12000"/>
              </a:srgbClr>
            </a:outerShdw>
          </a:effectLst>
        </p:spPr>
      </p:sp>
      <p:sp>
        <p:nvSpPr>
          <p:cNvPr id="23" name="Shape 16"/>
          <p:cNvSpPr/>
          <p:nvPr/>
        </p:nvSpPr>
        <p:spPr>
          <a:xfrm>
            <a:off x="777240" y="3108960"/>
            <a:ext cx="548640" cy="548640"/>
          </a:xfrm>
          <a:prstGeom prst="ellipse">
            <a:avLst/>
          </a:prstGeom>
          <a:solidFill>
            <a:schemeClr val="tx2"/>
          </a:solidFill>
          <a:ln w="12700">
            <a:solidFill>
              <a:schemeClr val="tx2"/>
            </a:solidFill>
            <a:prstDash val="solid"/>
          </a:ln>
        </p:spPr>
      </p:sp>
      <p:pic>
        <p:nvPicPr>
          <p:cNvPr id="24" name="Image 4" descr="preencoded.png">    </p:cNvPr>
          <p:cNvPicPr>
            <a:picLocks noChangeAspect="1"/>
          </p:cNvPicPr>
          <p:nvPr/>
        </p:nvPicPr>
        <p:blipFill>
          <a:blip r:embed="rId5"/>
          <a:stretch>
            <a:fillRect/>
          </a:stretch>
        </p:blipFill>
        <p:spPr>
          <a:xfrm>
            <a:off x="897941" y="3229661"/>
            <a:ext cx="307238" cy="307238"/>
          </a:xfrm>
          <a:prstGeom prst="rect">
            <a:avLst/>
          </a:prstGeom>
        </p:spPr>
      </p:pic>
      <p:sp>
        <p:nvSpPr>
          <p:cNvPr id="25" name="Text 17"/>
          <p:cNvSpPr txBox="1"/>
          <p:nvPr/>
        </p:nvSpPr>
        <p:spPr>
          <a:xfrm>
            <a:off x="1508760" y="3108960"/>
            <a:ext cx="3657600" cy="548640"/>
          </a:xfrm>
          <a:prstGeom prst="rect">
            <a:avLst/>
          </a:prstGeom>
          <a:noFill/>
          <a:ln/>
        </p:spPr>
        <p:txBody>
          <a:bodyPr wrap="square" lIns="0" tIns="0" rIns="0" bIns="0" rtlCol="0" anchor="ctr"/>
          <a:lstStyle/>
          <a:p>
            <a:pPr indent="0" marL="0">
              <a:buNone/>
            </a:pPr>
            <a:r>
              <a:rPr lang="en-US" sz="2300" b="1" dirty="0">
                <a:solidFill>
                  <a:schemeClr val="bg1"/>
                </a:solidFill>
                <a:latin typeface="Cambria" pitchFamily="34" charset="0"/>
                <a:ea typeface="Cambria" pitchFamily="34" charset="-122"/>
                <a:cs typeface="Cambria" pitchFamily="34" charset="-120"/>
              </a:rPr>
              <a:t>Gains</a:t>
            </a:r>
            <a:endParaRPr lang="en-US" sz="2300" dirty="0"/>
          </a:p>
        </p:txBody>
      </p:sp>
      <p:sp>
        <p:nvSpPr>
          <p:cNvPr id="26" name="Text 18"/>
          <p:cNvSpPr txBox="1"/>
          <p:nvPr/>
        </p:nvSpPr>
        <p:spPr>
          <a:xfrm>
            <a:off x="777240" y="3840480"/>
            <a:ext cx="5029200" cy="224028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bg1"/>
                </a:solidFill>
              </a:rPr>
              <a:t>Big rise in food grain output, mainly wheat and rice</a:t>
            </a:r>
            <a:endParaRPr lang="en-US" sz="1700" dirty="0"/>
          </a:p>
          <a:p>
            <a:pPr marL="342900" indent="-342900">
              <a:spcAft>
                <a:spcPts val="800"/>
              </a:spcAft>
              <a:buSzPct val="100000"/>
              <a:buChar char="•"/>
            </a:pPr>
            <a:r>
              <a:rPr lang="en-US" sz="1700" dirty="0">
                <a:solidFill>
                  <a:schemeClr val="bg1"/>
                </a:solidFill>
              </a:rPr>
              <a:t>India achieved self-sufficiency in food</a:t>
            </a:r>
            <a:endParaRPr lang="en-US" sz="1700" dirty="0"/>
          </a:p>
          <a:p>
            <a:pPr marL="342900" indent="-342900">
              <a:spcAft>
                <a:spcPts val="800"/>
              </a:spcAft>
              <a:buSzPct val="100000"/>
              <a:buChar char="•"/>
            </a:pPr>
            <a:r>
              <a:rPr lang="en-US" sz="1700" dirty="0">
                <a:solidFill>
                  <a:schemeClr val="bg1"/>
                </a:solidFill>
              </a:rPr>
              <a:t>Tractors and harvesters made work faster</a:t>
            </a:r>
            <a:endParaRPr lang="en-US" sz="1700" dirty="0"/>
          </a:p>
          <a:p>
            <a:pPr marL="342900" indent="-342900">
              <a:spcAft>
                <a:spcPts val="800"/>
              </a:spcAft>
              <a:buSzPct val="100000"/>
              <a:buChar char="•"/>
            </a:pPr>
            <a:r>
              <a:rPr lang="en-US" sz="1700" dirty="0">
                <a:solidFill>
                  <a:schemeClr val="bg1"/>
                </a:solidFill>
              </a:rPr>
              <a:t>Agriculture became the “backbone of the economy”</a:t>
            </a:r>
            <a:endParaRPr lang="en-US" sz="1700" dirty="0"/>
          </a:p>
        </p:txBody>
      </p:sp>
      <p:sp>
        <p:nvSpPr>
          <p:cNvPr id="27" name="costs"/>
          <p:cNvSpPr/>
          <p:nvPr/>
        </p:nvSpPr>
        <p:spPr>
          <a:xfrm>
            <a:off x="6199632" y="2926080"/>
            <a:ext cx="5440680" cy="3200400"/>
          </a:xfrm>
          <a:prstGeom prst="roundRect">
            <a:avLst>
              <a:gd name="adj" fmla="val 3429"/>
            </a:avLst>
          </a:prstGeom>
          <a:solidFill>
            <a:schemeClr val="accent3"/>
          </a:solidFill>
          <a:ln w="12700">
            <a:solidFill>
              <a:schemeClr val="accent3"/>
            </a:solidFill>
            <a:prstDash val="solid"/>
          </a:ln>
          <a:effectLst>
            <a:outerShdw sx="100000" sy="100000" kx="0" ky="0" algn="bl" rotWithShape="0" blurRad="76200" dist="25400" dir="5400000">
              <a:srgbClr val="000000">
                <a:alpha val="12000"/>
              </a:srgbClr>
            </a:outerShdw>
          </a:effectLst>
        </p:spPr>
      </p:sp>
      <p:sp>
        <p:nvSpPr>
          <p:cNvPr id="28" name="Shape 20"/>
          <p:cNvSpPr/>
          <p:nvPr/>
        </p:nvSpPr>
        <p:spPr>
          <a:xfrm>
            <a:off x="6428232" y="3108960"/>
            <a:ext cx="548640" cy="548640"/>
          </a:xfrm>
          <a:prstGeom prst="ellipse">
            <a:avLst/>
          </a:prstGeom>
          <a:solidFill>
            <a:schemeClr val="tx2"/>
          </a:solidFill>
          <a:ln w="12700">
            <a:solidFill>
              <a:schemeClr val="tx2"/>
            </a:solidFill>
            <a:prstDash val="solid"/>
          </a:ln>
        </p:spPr>
      </p:sp>
      <p:pic>
        <p:nvPicPr>
          <p:cNvPr id="29" name="Image 5" descr="preencoded.png">    </p:cNvPr>
          <p:cNvPicPr>
            <a:picLocks noChangeAspect="1"/>
          </p:cNvPicPr>
          <p:nvPr/>
        </p:nvPicPr>
        <p:blipFill>
          <a:blip r:embed="rId6"/>
          <a:stretch>
            <a:fillRect/>
          </a:stretch>
        </p:blipFill>
        <p:spPr>
          <a:xfrm>
            <a:off x="6548933" y="3229661"/>
            <a:ext cx="307238" cy="307238"/>
          </a:xfrm>
          <a:prstGeom prst="rect">
            <a:avLst/>
          </a:prstGeom>
        </p:spPr>
      </p:pic>
      <p:sp>
        <p:nvSpPr>
          <p:cNvPr id="30" name="Text 21"/>
          <p:cNvSpPr txBox="1"/>
          <p:nvPr/>
        </p:nvSpPr>
        <p:spPr>
          <a:xfrm>
            <a:off x="7159752" y="3108960"/>
            <a:ext cx="4297680" cy="548640"/>
          </a:xfrm>
          <a:prstGeom prst="rect">
            <a:avLst/>
          </a:prstGeom>
          <a:noFill/>
          <a:ln/>
        </p:spPr>
        <p:txBody>
          <a:bodyPr wrap="square" lIns="0" tIns="0" rIns="0" bIns="0" rtlCol="0" anchor="ctr"/>
          <a:lstStyle/>
          <a:p>
            <a:pPr indent="0" marL="0">
              <a:buNone/>
            </a:pPr>
            <a:r>
              <a:rPr lang="en-US" sz="2300" b="1" dirty="0">
                <a:solidFill>
                  <a:schemeClr val="bg1"/>
                </a:solidFill>
                <a:latin typeface="Cambria" pitchFamily="34" charset="0"/>
                <a:ea typeface="Cambria" pitchFamily="34" charset="-122"/>
                <a:cs typeface="Cambria" pitchFamily="34" charset="-120"/>
              </a:rPr>
              <a:t>Costs seen over decades</a:t>
            </a:r>
            <a:endParaRPr lang="en-US" sz="2300" dirty="0"/>
          </a:p>
        </p:txBody>
      </p:sp>
      <p:sp>
        <p:nvSpPr>
          <p:cNvPr id="31" name="Text 22"/>
          <p:cNvSpPr txBox="1"/>
          <p:nvPr/>
        </p:nvSpPr>
        <p:spPr>
          <a:xfrm>
            <a:off x="6428232" y="3840480"/>
            <a:ext cx="5029200" cy="2240280"/>
          </a:xfrm>
          <a:prstGeom prst="rect">
            <a:avLst/>
          </a:prstGeom>
          <a:noFill/>
          <a:ln/>
        </p:spPr>
        <p:txBody>
          <a:bodyPr wrap="square" lIns="0" tIns="0" rIns="0" bIns="0" rtlCol="0" anchor="t"/>
          <a:lstStyle/>
          <a:p>
            <a:pPr marL="342900" indent="-342900">
              <a:spcAft>
                <a:spcPts val="800"/>
              </a:spcAft>
              <a:buSzPct val="100000"/>
              <a:buChar char="•"/>
            </a:pPr>
            <a:r>
              <a:rPr lang="en-US" sz="1700" dirty="0">
                <a:solidFill>
                  <a:schemeClr val="bg1"/>
                </a:solidFill>
              </a:rPr>
              <a:t>Long-term impoverishment of soil</a:t>
            </a:r>
            <a:endParaRPr lang="en-US" sz="1700" dirty="0"/>
          </a:p>
          <a:p>
            <a:pPr marL="342900" indent="-342900">
              <a:spcAft>
                <a:spcPts val="800"/>
              </a:spcAft>
              <a:buSzPct val="100000"/>
              <a:buChar char="•"/>
            </a:pPr>
            <a:r>
              <a:rPr lang="en-US" sz="1700" dirty="0">
                <a:solidFill>
                  <a:schemeClr val="bg1"/>
                </a:solidFill>
              </a:rPr>
              <a:t>Groundwater depletion</a:t>
            </a:r>
            <a:endParaRPr lang="en-US" sz="1700" dirty="0"/>
          </a:p>
          <a:p>
            <a:pPr marL="342900" indent="-342900">
              <a:spcAft>
                <a:spcPts val="800"/>
              </a:spcAft>
              <a:buSzPct val="100000"/>
              <a:buChar char="•"/>
            </a:pPr>
            <a:r>
              <a:rPr lang="en-US" sz="1700" dirty="0">
                <a:solidFill>
                  <a:schemeClr val="bg1"/>
                </a:solidFill>
              </a:rPr>
              <a:t>Soil and water contaminated by chemicals</a:t>
            </a:r>
            <a:endParaRPr lang="en-US" sz="1700" dirty="0"/>
          </a:p>
          <a:p>
            <a:pPr marL="342900" indent="-342900">
              <a:spcAft>
                <a:spcPts val="800"/>
              </a:spcAft>
              <a:buSzPct val="100000"/>
              <a:buChar char="•"/>
            </a:pPr>
            <a:r>
              <a:rPr lang="en-US" sz="1700" dirty="0">
                <a:solidFill>
                  <a:schemeClr val="bg1"/>
                </a:solidFill>
              </a:rPr>
              <a:t>Harm to human and animal health, and to bees (pollinators)</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Sustainable Pathways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AGRICULTURAL PRACTICES</a:t>
            </a:r>
            <a:endParaRPr lang="en-US" sz="1100" dirty="0"/>
          </a:p>
        </p:txBody>
      </p:sp>
      <p:sp>
        <p:nvSpPr>
          <p:cNvPr id="5" name="card-Organic farming"/>
          <p:cNvSpPr/>
          <p:nvPr/>
        </p:nvSpPr>
        <p:spPr>
          <a:xfrm>
            <a:off x="548640" y="1463040"/>
            <a:ext cx="5943600" cy="1691640"/>
          </a:xfrm>
          <a:prstGeom prst="roundRect">
            <a:avLst>
              <a:gd name="adj" fmla="val 648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48463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Organic farming</a:t>
            </a:r>
            <a:endParaRPr lang="en-US" sz="2000" dirty="0"/>
          </a:p>
        </p:txBody>
      </p:sp>
      <p:sp>
        <p:nvSpPr>
          <p:cNvPr id="9" name="Text 5"/>
          <p:cNvSpPr txBox="1"/>
          <p:nvPr/>
        </p:nvSpPr>
        <p:spPr>
          <a:xfrm>
            <a:off x="777240" y="2377440"/>
            <a:ext cx="5486400" cy="640080"/>
          </a:xfrm>
          <a:prstGeom prst="rect">
            <a:avLst/>
          </a:prstGeom>
          <a:noFill/>
          <a:ln/>
        </p:spPr>
        <p:txBody>
          <a:bodyPr wrap="square" lIns="0" tIns="0" rIns="0" bIns="0" rtlCol="0" anchor="t"/>
          <a:lstStyle/>
          <a:p>
            <a:pPr indent="0" marL="0">
              <a:buNone/>
            </a:pPr>
            <a:r>
              <a:rPr lang="en-US" sz="1600" dirty="0">
                <a:solidFill>
                  <a:schemeClr val="tx1"/>
                </a:solidFill>
              </a:rPr>
              <a:t>No chemical fertilisers or pesticides. Uses compost, seed cake (residue left after oil is extracted) and animal manure.</a:t>
            </a:r>
            <a:endParaRPr lang="en-US" sz="1600" dirty="0"/>
          </a:p>
        </p:txBody>
      </p:sp>
      <p:sp>
        <p:nvSpPr>
          <p:cNvPr id="10" name="card-Neem pesticides and hydroponics"/>
          <p:cNvSpPr/>
          <p:nvPr/>
        </p:nvSpPr>
        <p:spPr>
          <a:xfrm>
            <a:off x="548640" y="3337560"/>
            <a:ext cx="5943600" cy="1691640"/>
          </a:xfrm>
          <a:prstGeom prst="roundRect">
            <a:avLst>
              <a:gd name="adj" fmla="val 648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777240" y="353872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897941" y="3659429"/>
            <a:ext cx="307238" cy="307238"/>
          </a:xfrm>
          <a:prstGeom prst="rect">
            <a:avLst/>
          </a:prstGeom>
        </p:spPr>
      </p:pic>
      <p:sp>
        <p:nvSpPr>
          <p:cNvPr id="13" name="Text 8"/>
          <p:cNvSpPr txBox="1"/>
          <p:nvPr/>
        </p:nvSpPr>
        <p:spPr>
          <a:xfrm>
            <a:off x="1463040" y="3520440"/>
            <a:ext cx="484632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Neem pesticides and hydroponics</a:t>
            </a:r>
            <a:endParaRPr lang="en-US" sz="2000" dirty="0"/>
          </a:p>
        </p:txBody>
      </p:sp>
      <p:sp>
        <p:nvSpPr>
          <p:cNvPr id="14" name="Text 9"/>
          <p:cNvSpPr txBox="1"/>
          <p:nvPr/>
        </p:nvSpPr>
        <p:spPr>
          <a:xfrm>
            <a:off x="777240" y="4251960"/>
            <a:ext cx="5486400" cy="640080"/>
          </a:xfrm>
          <a:prstGeom prst="rect">
            <a:avLst/>
          </a:prstGeom>
          <a:noFill/>
          <a:ln/>
        </p:spPr>
        <p:txBody>
          <a:bodyPr wrap="square" lIns="0" tIns="0" rIns="0" bIns="0" rtlCol="0" anchor="t"/>
          <a:lstStyle/>
          <a:p>
            <a:pPr indent="0" marL="0">
              <a:buNone/>
            </a:pPr>
            <a:r>
              <a:rPr lang="en-US" sz="1600" dirty="0">
                <a:solidFill>
                  <a:schemeClr val="tx1"/>
                </a:solidFill>
              </a:rPr>
              <a:t>Neem is natural and far less harmful. Hydroponics grows plants in nutrient-rich water, suiting cities and poor soil.</a:t>
            </a:r>
            <a:endParaRPr lang="en-US" sz="1600" dirty="0"/>
          </a:p>
        </p:txBody>
      </p:sp>
      <p:sp>
        <p:nvSpPr>
          <p:cNvPr id="15" name="fao"/>
          <p:cNvSpPr/>
          <p:nvPr/>
        </p:nvSpPr>
        <p:spPr>
          <a:xfrm>
            <a:off x="6720840" y="1463040"/>
            <a:ext cx="4919472" cy="3566160"/>
          </a:xfrm>
          <a:prstGeom prst="roundRect">
            <a:avLst>
              <a:gd name="adj" fmla="val 3077"/>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16" name="Text 11"/>
          <p:cNvSpPr txBox="1"/>
          <p:nvPr/>
        </p:nvSpPr>
        <p:spPr>
          <a:xfrm>
            <a:off x="6949440" y="1600200"/>
            <a:ext cx="4480560" cy="548640"/>
          </a:xfrm>
          <a:prstGeom prst="rect">
            <a:avLst/>
          </a:prstGeom>
          <a:noFill/>
          <a:ln/>
        </p:spPr>
        <p:txBody>
          <a:bodyPr wrap="square" lIns="0" tIns="0" rIns="0" bIns="0" rtlCol="0" anchor="ctr"/>
          <a:lstStyle/>
          <a:p>
            <a:pPr indent="0" marL="0">
              <a:buNone/>
            </a:pPr>
            <a:r>
              <a:rPr lang="en-US" sz="2100" b="1" dirty="0">
                <a:solidFill>
                  <a:schemeClr val="accent2"/>
                </a:solidFill>
                <a:latin typeface="Cambria" pitchFamily="34" charset="0"/>
                <a:ea typeface="Cambria" pitchFamily="34" charset="-122"/>
                <a:cs typeface="Cambria" pitchFamily="34" charset="-120"/>
              </a:rPr>
              <a:t>FAO-recognised heritage systems</a:t>
            </a:r>
            <a:endParaRPr lang="en-US" sz="2100" dirty="0"/>
          </a:p>
        </p:txBody>
      </p:sp>
      <p:sp>
        <p:nvSpPr>
          <p:cNvPr id="17" name="Text 12"/>
          <p:cNvSpPr txBox="1"/>
          <p:nvPr/>
        </p:nvSpPr>
        <p:spPr>
          <a:xfrm>
            <a:off x="6949440" y="2286000"/>
            <a:ext cx="4480560" cy="265176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chemeClr val="bg1"/>
                </a:solidFill>
              </a:rPr>
              <a:t>Saffron farming, Kashmir</a:t>
            </a:r>
            <a:endParaRPr lang="en-US" sz="1700" dirty="0"/>
          </a:p>
          <a:p>
            <a:pPr marL="342900" indent="-342900">
              <a:spcAft>
                <a:spcPts val="1200"/>
              </a:spcAft>
              <a:buSzPct val="100000"/>
              <a:buChar char="•"/>
            </a:pPr>
            <a:r>
              <a:rPr lang="en-US" sz="1700" dirty="0">
                <a:solidFill>
                  <a:schemeClr val="bg1"/>
                </a:solidFill>
              </a:rPr>
              <a:t>Odisha’s traditional systems that integrate forest management</a:t>
            </a:r>
            <a:endParaRPr lang="en-US" sz="1700" dirty="0"/>
          </a:p>
          <a:p>
            <a:pPr marL="342900" indent="-342900">
              <a:spcAft>
                <a:spcPts val="1200"/>
              </a:spcAft>
              <a:buSzPct val="100000"/>
              <a:buChar char="•"/>
            </a:pPr>
            <a:r>
              <a:rPr lang="en-US" sz="1700" dirty="0">
                <a:solidFill>
                  <a:schemeClr val="bg1"/>
                </a:solidFill>
              </a:rPr>
              <a:t>Kerala’s below-sea-level farming: crops and fishing</a:t>
            </a:r>
            <a:endParaRPr lang="en-US" sz="1700" dirty="0"/>
          </a:p>
        </p:txBody>
      </p:sp>
      <p:sp>
        <p:nvSpPr>
          <p:cNvPr id="18" name="sikkim"/>
          <p:cNvSpPr/>
          <p:nvPr/>
        </p:nvSpPr>
        <p:spPr>
          <a:xfrm>
            <a:off x="548640" y="5257800"/>
            <a:ext cx="11091672" cy="914400"/>
          </a:xfrm>
          <a:prstGeom prst="roundRect">
            <a:avLst>
              <a:gd name="adj" fmla="val 12000"/>
            </a:avLst>
          </a:prstGeom>
          <a:solidFill>
            <a:schemeClr val="accent2"/>
          </a:solidFill>
          <a:ln w="12700">
            <a:solidFill>
              <a:schemeClr val="accent2"/>
            </a:solidFill>
            <a:prstDash val="solid"/>
          </a:ln>
          <a:effectLst>
            <a:outerShdw sx="100000" sy="100000" kx="0" ky="0" algn="bl" rotWithShape="0" blurRad="76200" dist="25400" dir="5400000">
              <a:srgbClr val="000000">
                <a:alpha val="12000"/>
              </a:srgbClr>
            </a:outerShdw>
          </a:effectLst>
        </p:spPr>
      </p:sp>
      <p:sp>
        <p:nvSpPr>
          <p:cNvPr id="19" name="Shape 14"/>
          <p:cNvSpPr/>
          <p:nvPr/>
        </p:nvSpPr>
        <p:spPr>
          <a:xfrm>
            <a:off x="777240" y="5440680"/>
            <a:ext cx="548640" cy="548640"/>
          </a:xfrm>
          <a:prstGeom prst="ellipse">
            <a:avLst/>
          </a:prstGeom>
          <a:solidFill>
            <a:schemeClr val="tx2"/>
          </a:solidFill>
          <a:ln w="12700">
            <a:solidFill>
              <a:schemeClr val="tx2"/>
            </a:solidFill>
            <a:prstDash val="solid"/>
          </a:ln>
        </p:spPr>
      </p:sp>
      <p:pic>
        <p:nvPicPr>
          <p:cNvPr id="20" name="Image 2" descr="preencoded.png">    </p:cNvPr>
          <p:cNvPicPr>
            <a:picLocks noChangeAspect="1"/>
          </p:cNvPicPr>
          <p:nvPr/>
        </p:nvPicPr>
        <p:blipFill>
          <a:blip r:embed="rId3"/>
          <a:stretch>
            <a:fillRect/>
          </a:stretch>
        </p:blipFill>
        <p:spPr>
          <a:xfrm>
            <a:off x="897941" y="5561381"/>
            <a:ext cx="307238" cy="307238"/>
          </a:xfrm>
          <a:prstGeom prst="rect">
            <a:avLst/>
          </a:prstGeom>
        </p:spPr>
      </p:pic>
      <p:sp>
        <p:nvSpPr>
          <p:cNvPr id="21" name="Text 15"/>
          <p:cNvSpPr txBox="1"/>
          <p:nvPr/>
        </p:nvSpPr>
        <p:spPr>
          <a:xfrm>
            <a:off x="1554480" y="5257800"/>
            <a:ext cx="9875520" cy="914400"/>
          </a:xfrm>
          <a:prstGeom prst="rect">
            <a:avLst/>
          </a:prstGeom>
          <a:noFill/>
          <a:ln/>
        </p:spPr>
        <p:txBody>
          <a:bodyPr wrap="square" lIns="0" tIns="0" rIns="0" bIns="0" rtlCol="0" anchor="ctr"/>
          <a:lstStyle/>
          <a:p>
            <a:pPr indent="0" marL="0">
              <a:buNone/>
            </a:pPr>
            <a:r>
              <a:rPr lang="en-US" sz="2000" b="1" dirty="0">
                <a:solidFill>
                  <a:schemeClr val="tx1"/>
                </a:solidFill>
              </a:rPr>
              <a:t>Sikkim: </a:t>
            </a:r>
            <a:pPr indent="0" marL="0">
              <a:buNone/>
            </a:pPr>
            <a:r>
              <a:rPr lang="en-US" sz="2000" dirty="0">
                <a:solidFill>
                  <a:schemeClr val="tx1"/>
                </a:solidFill>
              </a:rPr>
              <a:t>world’s first 100% organic state; banned chemical fertilisers and pesticides in 2014.</a:t>
            </a:r>
            <a:endParaRPr lang="en-US" sz="20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The Role of the Government</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GOVERNMENT AND CHALLENGES</a:t>
            </a:r>
            <a:endParaRPr lang="en-US" sz="1100" dirty="0"/>
          </a:p>
        </p:txBody>
      </p:sp>
      <p:sp>
        <p:nvSpPr>
          <p:cNvPr id="5" name="card-Inputs"/>
          <p:cNvSpPr/>
          <p:nvPr/>
        </p:nvSpPr>
        <p:spPr>
          <a:xfrm>
            <a:off x="548640" y="14630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777240" y="1664208"/>
            <a:ext cx="548640" cy="548640"/>
          </a:xfrm>
          <a:prstGeom prst="ellipse">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897941" y="1784909"/>
            <a:ext cx="307238" cy="307238"/>
          </a:xfrm>
          <a:prstGeom prst="rect">
            <a:avLst/>
          </a:prstGeom>
        </p:spPr>
      </p:pic>
      <p:sp>
        <p:nvSpPr>
          <p:cNvPr id="8" name="Text 4"/>
          <p:cNvSpPr txBox="1"/>
          <p:nvPr/>
        </p:nvSpPr>
        <p:spPr>
          <a:xfrm>
            <a:off x="1463040"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Inputs</a:t>
            </a:r>
            <a:endParaRPr lang="en-US" sz="2000" dirty="0"/>
          </a:p>
        </p:txBody>
      </p:sp>
      <p:sp>
        <p:nvSpPr>
          <p:cNvPr id="9" name="Text 5"/>
          <p:cNvSpPr txBox="1"/>
          <p:nvPr/>
        </p:nvSpPr>
        <p:spPr>
          <a:xfrm>
            <a:off x="777240" y="2377440"/>
            <a:ext cx="3108960" cy="1143000"/>
          </a:xfrm>
          <a:prstGeom prst="rect">
            <a:avLst/>
          </a:prstGeom>
          <a:noFill/>
          <a:ln/>
        </p:spPr>
        <p:txBody>
          <a:bodyPr wrap="square" lIns="0" tIns="0" rIns="0" bIns="0" rtlCol="0" anchor="t"/>
          <a:lstStyle/>
          <a:p>
            <a:pPr indent="0" marL="0">
              <a:buNone/>
            </a:pPr>
            <a:r>
              <a:rPr lang="en-US" sz="1700" dirty="0">
                <a:solidFill>
                  <a:schemeClr val="tx1"/>
                </a:solidFill>
              </a:rPr>
              <a:t>Access to seeds, fertilisers and pesticides</a:t>
            </a:r>
            <a:endParaRPr lang="en-US" sz="1700" dirty="0"/>
          </a:p>
        </p:txBody>
      </p:sp>
      <p:sp>
        <p:nvSpPr>
          <p:cNvPr id="10" name="card-Information"/>
          <p:cNvSpPr/>
          <p:nvPr/>
        </p:nvSpPr>
        <p:spPr>
          <a:xfrm>
            <a:off x="4315968" y="14630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4544568" y="1664208"/>
            <a:ext cx="548640" cy="548640"/>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4665269" y="1784909"/>
            <a:ext cx="307238" cy="307238"/>
          </a:xfrm>
          <a:prstGeom prst="rect">
            <a:avLst/>
          </a:prstGeom>
        </p:spPr>
      </p:pic>
      <p:sp>
        <p:nvSpPr>
          <p:cNvPr id="13" name="Text 8"/>
          <p:cNvSpPr txBox="1"/>
          <p:nvPr/>
        </p:nvSpPr>
        <p:spPr>
          <a:xfrm>
            <a:off x="5230368"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Information</a:t>
            </a:r>
            <a:endParaRPr lang="en-US" sz="2000" dirty="0"/>
          </a:p>
        </p:txBody>
      </p:sp>
      <p:sp>
        <p:nvSpPr>
          <p:cNvPr id="14" name="Text 9"/>
          <p:cNvSpPr txBox="1"/>
          <p:nvPr/>
        </p:nvSpPr>
        <p:spPr>
          <a:xfrm>
            <a:off x="4544568" y="2377440"/>
            <a:ext cx="3108960" cy="1143000"/>
          </a:xfrm>
          <a:prstGeom prst="rect">
            <a:avLst/>
          </a:prstGeom>
          <a:noFill/>
          <a:ln/>
        </p:spPr>
        <p:txBody>
          <a:bodyPr wrap="square" lIns="0" tIns="0" rIns="0" bIns="0" rtlCol="0" anchor="t"/>
          <a:lstStyle/>
          <a:p>
            <a:pPr indent="0" marL="0">
              <a:buNone/>
            </a:pPr>
            <a:r>
              <a:rPr lang="en-US" sz="1700" dirty="0">
                <a:solidFill>
                  <a:schemeClr val="tx1"/>
                </a:solidFill>
              </a:rPr>
              <a:t>Weather forecasts, research and training on new practices</a:t>
            </a:r>
            <a:endParaRPr lang="en-US" sz="1700" dirty="0"/>
          </a:p>
        </p:txBody>
      </p:sp>
      <p:sp>
        <p:nvSpPr>
          <p:cNvPr id="15" name="card-Cheaper power"/>
          <p:cNvSpPr/>
          <p:nvPr/>
        </p:nvSpPr>
        <p:spPr>
          <a:xfrm>
            <a:off x="8083296" y="146304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6" name="Shape 11"/>
          <p:cNvSpPr/>
          <p:nvPr/>
        </p:nvSpPr>
        <p:spPr>
          <a:xfrm>
            <a:off x="8311896" y="1664208"/>
            <a:ext cx="548640" cy="548640"/>
          </a:xfrm>
          <a:prstGeom prst="ellipse">
            <a:avLst/>
          </a:prstGeom>
          <a:solidFill>
            <a:schemeClr val="accent5"/>
          </a:solidFill>
          <a:ln w="12700">
            <a:solidFill>
              <a:schemeClr val="accent5"/>
            </a:solidFill>
            <a:prstDash val="solid"/>
          </a:ln>
        </p:spPr>
      </p:sp>
      <p:pic>
        <p:nvPicPr>
          <p:cNvPr id="17" name="Image 2" descr="preencoded.png">    </p:cNvPr>
          <p:cNvPicPr>
            <a:picLocks noChangeAspect="1"/>
          </p:cNvPicPr>
          <p:nvPr/>
        </p:nvPicPr>
        <p:blipFill>
          <a:blip r:embed="rId3"/>
          <a:stretch>
            <a:fillRect/>
          </a:stretch>
        </p:blipFill>
        <p:spPr>
          <a:xfrm>
            <a:off x="8432597" y="1784909"/>
            <a:ext cx="307238" cy="307238"/>
          </a:xfrm>
          <a:prstGeom prst="rect">
            <a:avLst/>
          </a:prstGeom>
        </p:spPr>
      </p:pic>
      <p:sp>
        <p:nvSpPr>
          <p:cNvPr id="18" name="Text 12"/>
          <p:cNvSpPr txBox="1"/>
          <p:nvPr/>
        </p:nvSpPr>
        <p:spPr>
          <a:xfrm>
            <a:off x="8997696" y="164592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Cheaper power</a:t>
            </a:r>
            <a:endParaRPr lang="en-US" sz="2000" dirty="0"/>
          </a:p>
        </p:txBody>
      </p:sp>
      <p:sp>
        <p:nvSpPr>
          <p:cNvPr id="19" name="Text 13"/>
          <p:cNvSpPr txBox="1"/>
          <p:nvPr/>
        </p:nvSpPr>
        <p:spPr>
          <a:xfrm>
            <a:off x="8311896" y="2377440"/>
            <a:ext cx="3108960" cy="1143000"/>
          </a:xfrm>
          <a:prstGeom prst="rect">
            <a:avLst/>
          </a:prstGeom>
          <a:noFill/>
          <a:ln/>
        </p:spPr>
        <p:txBody>
          <a:bodyPr wrap="square" lIns="0" tIns="0" rIns="0" bIns="0" rtlCol="0" anchor="t"/>
          <a:lstStyle/>
          <a:p>
            <a:pPr indent="0" marL="0">
              <a:buNone/>
            </a:pPr>
            <a:r>
              <a:rPr lang="en-US" sz="1700" dirty="0">
                <a:solidFill>
                  <a:schemeClr val="tx1"/>
                </a:solidFill>
              </a:rPr>
              <a:t>Electricity for irrigation at lower prices to cut input costs</a:t>
            </a:r>
            <a:endParaRPr lang="en-US" sz="1700" dirty="0"/>
          </a:p>
        </p:txBody>
      </p:sp>
      <p:sp>
        <p:nvSpPr>
          <p:cNvPr id="20" name="card-Crop insurance"/>
          <p:cNvSpPr/>
          <p:nvPr/>
        </p:nvSpPr>
        <p:spPr>
          <a:xfrm>
            <a:off x="548640" y="384048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1" name="Shape 15"/>
          <p:cNvSpPr/>
          <p:nvPr/>
        </p:nvSpPr>
        <p:spPr>
          <a:xfrm>
            <a:off x="777240" y="4041648"/>
            <a:ext cx="548640" cy="548640"/>
          </a:xfrm>
          <a:prstGeom prst="ellipse">
            <a:avLst/>
          </a:prstGeom>
          <a:solidFill>
            <a:schemeClr val="accent3"/>
          </a:solidFill>
          <a:ln w="12700">
            <a:solidFill>
              <a:schemeClr val="accent3"/>
            </a:solidFill>
            <a:prstDash val="solid"/>
          </a:ln>
        </p:spPr>
      </p:sp>
      <p:pic>
        <p:nvPicPr>
          <p:cNvPr id="22" name="Image 3" descr="preencoded.png">    </p:cNvPr>
          <p:cNvPicPr>
            <a:picLocks noChangeAspect="1"/>
          </p:cNvPicPr>
          <p:nvPr/>
        </p:nvPicPr>
        <p:blipFill>
          <a:blip r:embed="rId4"/>
          <a:stretch>
            <a:fillRect/>
          </a:stretch>
        </p:blipFill>
        <p:spPr>
          <a:xfrm>
            <a:off x="897941" y="4162349"/>
            <a:ext cx="307238" cy="307238"/>
          </a:xfrm>
          <a:prstGeom prst="rect">
            <a:avLst/>
          </a:prstGeom>
        </p:spPr>
      </p:pic>
      <p:sp>
        <p:nvSpPr>
          <p:cNvPr id="23" name="Text 16"/>
          <p:cNvSpPr txBox="1"/>
          <p:nvPr/>
        </p:nvSpPr>
        <p:spPr>
          <a:xfrm>
            <a:off x="1463040" y="402336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Crop insurance</a:t>
            </a:r>
            <a:endParaRPr lang="en-US" sz="2000" dirty="0"/>
          </a:p>
        </p:txBody>
      </p:sp>
      <p:sp>
        <p:nvSpPr>
          <p:cNvPr id="24" name="Text 17"/>
          <p:cNvSpPr txBox="1"/>
          <p:nvPr/>
        </p:nvSpPr>
        <p:spPr>
          <a:xfrm>
            <a:off x="777240" y="4754880"/>
            <a:ext cx="3108960" cy="1143000"/>
          </a:xfrm>
          <a:prstGeom prst="rect">
            <a:avLst/>
          </a:prstGeom>
          <a:noFill/>
          <a:ln/>
        </p:spPr>
        <p:txBody>
          <a:bodyPr wrap="square" lIns="0" tIns="0" rIns="0" bIns="0" rtlCol="0" anchor="t"/>
          <a:lstStyle/>
          <a:p>
            <a:pPr indent="0" marL="0">
              <a:buNone/>
            </a:pPr>
            <a:r>
              <a:rPr lang="en-US" sz="1700" dirty="0">
                <a:solidFill>
                  <a:schemeClr val="tx1"/>
                </a:solidFill>
              </a:rPr>
              <a:t>Pradhan Mantri Fasal Bima Yojana gives financial assistance</a:t>
            </a:r>
            <a:endParaRPr lang="en-US" sz="1700" dirty="0"/>
          </a:p>
        </p:txBody>
      </p:sp>
      <p:sp>
        <p:nvSpPr>
          <p:cNvPr id="25" name="card-Fair prices"/>
          <p:cNvSpPr/>
          <p:nvPr/>
        </p:nvSpPr>
        <p:spPr>
          <a:xfrm>
            <a:off x="4315968" y="384048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6" name="Shape 19"/>
          <p:cNvSpPr/>
          <p:nvPr/>
        </p:nvSpPr>
        <p:spPr>
          <a:xfrm>
            <a:off x="4544568" y="4041648"/>
            <a:ext cx="548640" cy="548640"/>
          </a:xfrm>
          <a:prstGeom prst="ellipse">
            <a:avLst/>
          </a:prstGeom>
          <a:solidFill>
            <a:schemeClr val="accent1"/>
          </a:solidFill>
          <a:ln w="12700">
            <a:solidFill>
              <a:schemeClr val="accent1"/>
            </a:solidFill>
            <a:prstDash val="solid"/>
          </a:ln>
        </p:spPr>
      </p:sp>
      <p:pic>
        <p:nvPicPr>
          <p:cNvPr id="27" name="Image 4" descr="preencoded.png">    </p:cNvPr>
          <p:cNvPicPr>
            <a:picLocks noChangeAspect="1"/>
          </p:cNvPicPr>
          <p:nvPr/>
        </p:nvPicPr>
        <p:blipFill>
          <a:blip r:embed="rId5"/>
          <a:stretch>
            <a:fillRect/>
          </a:stretch>
        </p:blipFill>
        <p:spPr>
          <a:xfrm>
            <a:off x="4665269" y="4162349"/>
            <a:ext cx="307238" cy="307238"/>
          </a:xfrm>
          <a:prstGeom prst="rect">
            <a:avLst/>
          </a:prstGeom>
        </p:spPr>
      </p:pic>
      <p:sp>
        <p:nvSpPr>
          <p:cNvPr id="28" name="Text 20"/>
          <p:cNvSpPr txBox="1"/>
          <p:nvPr/>
        </p:nvSpPr>
        <p:spPr>
          <a:xfrm>
            <a:off x="5230368" y="402336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Fair prices</a:t>
            </a:r>
            <a:endParaRPr lang="en-US" sz="2000" dirty="0"/>
          </a:p>
        </p:txBody>
      </p:sp>
      <p:sp>
        <p:nvSpPr>
          <p:cNvPr id="29" name="Text 21"/>
          <p:cNvSpPr txBox="1"/>
          <p:nvPr/>
        </p:nvSpPr>
        <p:spPr>
          <a:xfrm>
            <a:off x="4544568" y="4754880"/>
            <a:ext cx="3108960" cy="1143000"/>
          </a:xfrm>
          <a:prstGeom prst="rect">
            <a:avLst/>
          </a:prstGeom>
          <a:noFill/>
          <a:ln/>
        </p:spPr>
        <p:txBody>
          <a:bodyPr wrap="square" lIns="0" tIns="0" rIns="0" bIns="0" rtlCol="0" anchor="t"/>
          <a:lstStyle/>
          <a:p>
            <a:pPr indent="0" marL="0">
              <a:buNone/>
            </a:pPr>
            <a:r>
              <a:rPr lang="en-US" sz="1700" dirty="0">
                <a:solidFill>
                  <a:schemeClr val="tx1"/>
                </a:solidFill>
              </a:rPr>
              <a:t>Government buys important crops so farmers can market produce</a:t>
            </a:r>
            <a:endParaRPr lang="en-US" sz="1700" dirty="0"/>
          </a:p>
        </p:txBody>
      </p:sp>
      <p:sp>
        <p:nvSpPr>
          <p:cNvPr id="30" name="card-Storage and markets"/>
          <p:cNvSpPr/>
          <p:nvPr/>
        </p:nvSpPr>
        <p:spPr>
          <a:xfrm>
            <a:off x="8083296" y="3840480"/>
            <a:ext cx="3566160" cy="2194560"/>
          </a:xfrm>
          <a:prstGeom prst="roundRect">
            <a:avLst>
              <a:gd name="adj" fmla="val 50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1" name="Shape 23"/>
          <p:cNvSpPr/>
          <p:nvPr/>
        </p:nvSpPr>
        <p:spPr>
          <a:xfrm>
            <a:off x="8311896" y="4041648"/>
            <a:ext cx="548640" cy="548640"/>
          </a:xfrm>
          <a:prstGeom prst="ellipse">
            <a:avLst/>
          </a:prstGeom>
          <a:solidFill>
            <a:schemeClr val="accent4"/>
          </a:solidFill>
          <a:ln w="12700">
            <a:solidFill>
              <a:schemeClr val="accent4"/>
            </a:solidFill>
            <a:prstDash val="solid"/>
          </a:ln>
        </p:spPr>
      </p:sp>
      <p:pic>
        <p:nvPicPr>
          <p:cNvPr id="32" name="Image 5" descr="preencoded.png">    </p:cNvPr>
          <p:cNvPicPr>
            <a:picLocks noChangeAspect="1"/>
          </p:cNvPicPr>
          <p:nvPr/>
        </p:nvPicPr>
        <p:blipFill>
          <a:blip r:embed="rId6"/>
          <a:stretch>
            <a:fillRect/>
          </a:stretch>
        </p:blipFill>
        <p:spPr>
          <a:xfrm>
            <a:off x="8432597" y="4162349"/>
            <a:ext cx="307238" cy="307238"/>
          </a:xfrm>
          <a:prstGeom prst="rect">
            <a:avLst/>
          </a:prstGeom>
        </p:spPr>
      </p:pic>
      <p:sp>
        <p:nvSpPr>
          <p:cNvPr id="33" name="Text 24"/>
          <p:cNvSpPr txBox="1"/>
          <p:nvPr/>
        </p:nvSpPr>
        <p:spPr>
          <a:xfrm>
            <a:off x="8997696" y="4023360"/>
            <a:ext cx="2468880" cy="594360"/>
          </a:xfrm>
          <a:prstGeom prst="rect">
            <a:avLst/>
          </a:prstGeom>
          <a:noFill/>
          <a:ln/>
        </p:spPr>
        <p:txBody>
          <a:bodyPr wrap="square" lIns="0" tIns="0" rIns="0" bIns="0" rtlCol="0" anchor="ctr"/>
          <a:lstStyle/>
          <a:p>
            <a:pPr indent="0" marL="0">
              <a:buNone/>
            </a:pPr>
            <a:r>
              <a:rPr lang="en-US" sz="2000" b="1" dirty="0">
                <a:solidFill>
                  <a:schemeClr val="tx2"/>
                </a:solidFill>
                <a:latin typeface="Cambria" pitchFamily="34" charset="0"/>
                <a:ea typeface="Cambria" pitchFamily="34" charset="-122"/>
                <a:cs typeface="Cambria" pitchFamily="34" charset="-120"/>
              </a:rPr>
              <a:t>Storage and markets</a:t>
            </a:r>
            <a:endParaRPr lang="en-US" sz="2000" dirty="0"/>
          </a:p>
        </p:txBody>
      </p:sp>
      <p:sp>
        <p:nvSpPr>
          <p:cNvPr id="34" name="Text 25"/>
          <p:cNvSpPr txBox="1"/>
          <p:nvPr/>
        </p:nvSpPr>
        <p:spPr>
          <a:xfrm>
            <a:off x="8311896" y="4754880"/>
            <a:ext cx="3108960" cy="1143000"/>
          </a:xfrm>
          <a:prstGeom prst="rect">
            <a:avLst/>
          </a:prstGeom>
          <a:noFill/>
          <a:ln/>
        </p:spPr>
        <p:txBody>
          <a:bodyPr wrap="square" lIns="0" tIns="0" rIns="0" bIns="0" rtlCol="0" anchor="t"/>
          <a:lstStyle/>
          <a:p>
            <a:pPr indent="0" marL="0">
              <a:buNone/>
            </a:pPr>
            <a:r>
              <a:rPr lang="en-US" sz="1700" dirty="0">
                <a:solidFill>
                  <a:schemeClr val="tx1"/>
                </a:solidFill>
              </a:rPr>
              <a:t>Cold storages and digital access to markets for better prices</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Challenges Farmers Face</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GOVERNMENT AND CHALLENGES</a:t>
            </a:r>
            <a:endParaRPr lang="en-US" sz="1100" dirty="0"/>
          </a:p>
        </p:txBody>
      </p:sp>
      <p:sp>
        <p:nvSpPr>
          <p:cNvPr id="5" name="land"/>
          <p:cNvSpPr/>
          <p:nvPr/>
        </p:nvSpPr>
        <p:spPr>
          <a:xfrm>
            <a:off x="548640" y="1463040"/>
            <a:ext cx="3840480" cy="4663440"/>
          </a:xfrm>
          <a:prstGeom prst="roundRect">
            <a:avLst>
              <a:gd name="adj" fmla="val 2857"/>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6" name="Text 3"/>
          <p:cNvSpPr txBox="1"/>
          <p:nvPr/>
        </p:nvSpPr>
        <p:spPr>
          <a:xfrm>
            <a:off x="777240" y="1737360"/>
            <a:ext cx="3383280" cy="1371600"/>
          </a:xfrm>
          <a:prstGeom prst="rect">
            <a:avLst/>
          </a:prstGeom>
          <a:noFill/>
          <a:ln/>
        </p:spPr>
        <p:txBody>
          <a:bodyPr wrap="square" lIns="0" tIns="0" rIns="0" bIns="0" rtlCol="0" anchor="ctr"/>
          <a:lstStyle/>
          <a:p>
            <a:pPr indent="0" marL="0">
              <a:buNone/>
            </a:pPr>
            <a:r>
              <a:rPr lang="en-US" sz="6400" b="1" dirty="0">
                <a:solidFill>
                  <a:schemeClr val="accent2"/>
                </a:solidFill>
                <a:latin typeface="Cambria" pitchFamily="34" charset="0"/>
                <a:ea typeface="Cambria" pitchFamily="34" charset="-122"/>
                <a:cs typeface="Cambria" pitchFamily="34" charset="-120"/>
              </a:rPr>
              <a:t>¾ ha</a:t>
            </a:r>
            <a:endParaRPr lang="en-US" sz="6400" dirty="0"/>
          </a:p>
        </p:txBody>
      </p:sp>
      <p:sp>
        <p:nvSpPr>
          <p:cNvPr id="7" name="Text 4"/>
          <p:cNvSpPr txBox="1"/>
          <p:nvPr/>
        </p:nvSpPr>
        <p:spPr>
          <a:xfrm>
            <a:off x="777240" y="3154680"/>
            <a:ext cx="3383280" cy="914400"/>
          </a:xfrm>
          <a:prstGeom prst="rect">
            <a:avLst/>
          </a:prstGeom>
          <a:noFill/>
          <a:ln/>
        </p:spPr>
        <p:txBody>
          <a:bodyPr wrap="square" lIns="0" tIns="0" rIns="0" bIns="0" rtlCol="0" anchor="t"/>
          <a:lstStyle/>
          <a:p>
            <a:pPr indent="0" marL="0">
              <a:buNone/>
            </a:pPr>
            <a:r>
              <a:rPr lang="en-US" sz="2000" dirty="0">
                <a:solidFill>
                  <a:schemeClr val="bg1"/>
                </a:solidFill>
              </a:rPr>
              <a:t>average landholding, about the size of a football field</a:t>
            </a:r>
            <a:endParaRPr lang="en-US" sz="2000" dirty="0"/>
          </a:p>
        </p:txBody>
      </p:sp>
      <p:sp>
        <p:nvSpPr>
          <p:cNvPr id="8" name="Text 5"/>
          <p:cNvSpPr txBox="1"/>
          <p:nvPr/>
        </p:nvSpPr>
        <p:spPr>
          <a:xfrm>
            <a:off x="777240" y="4343400"/>
            <a:ext cx="3383280" cy="1554480"/>
          </a:xfrm>
          <a:prstGeom prst="rect">
            <a:avLst/>
          </a:prstGeom>
          <a:noFill/>
          <a:ln/>
        </p:spPr>
        <p:txBody>
          <a:bodyPr wrap="square" lIns="0" tIns="0" rIns="0" bIns="0" rtlCol="0" anchor="t"/>
          <a:lstStyle/>
          <a:p>
            <a:pPr indent="0" marL="0">
              <a:buNone/>
            </a:pPr>
            <a:r>
              <a:rPr lang="en-US" sz="1600" i="1" dirty="0">
                <a:solidFill>
                  <a:schemeClr val="bg2"/>
                </a:solidFill>
              </a:rPr>
              <a:t>Land divides among family members over generations. 1 hectare = 10,000 m².</a:t>
            </a:r>
            <a:endParaRPr lang="en-US" sz="1600" dirty="0"/>
          </a:p>
        </p:txBody>
      </p:sp>
      <p:sp>
        <p:nvSpPr>
          <p:cNvPr id="9" name="card-Low income, costly machines"/>
          <p:cNvSpPr/>
          <p:nvPr/>
        </p:nvSpPr>
        <p:spPr>
          <a:xfrm>
            <a:off x="4617720" y="1463040"/>
            <a:ext cx="3456432" cy="2286000"/>
          </a:xfrm>
          <a:prstGeom prst="roundRect">
            <a:avLst>
              <a:gd name="adj" fmla="val 48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0" name="Shape 7"/>
          <p:cNvSpPr/>
          <p:nvPr/>
        </p:nvSpPr>
        <p:spPr>
          <a:xfrm>
            <a:off x="4846320" y="1664208"/>
            <a:ext cx="548640" cy="548640"/>
          </a:xfrm>
          <a:prstGeom prst="ellipse">
            <a:avLst/>
          </a:prstGeom>
          <a:solidFill>
            <a:schemeClr val="accent3"/>
          </a:solidFill>
          <a:ln w="12700">
            <a:solidFill>
              <a:schemeClr val="accent3"/>
            </a:solidFill>
            <a:prstDash val="solid"/>
          </a:ln>
        </p:spPr>
      </p:sp>
      <p:pic>
        <p:nvPicPr>
          <p:cNvPr id="11" name="Image 0" descr="preencoded.png">    </p:cNvPr>
          <p:cNvPicPr>
            <a:picLocks noChangeAspect="1"/>
          </p:cNvPicPr>
          <p:nvPr/>
        </p:nvPicPr>
        <p:blipFill>
          <a:blip r:embed="rId1"/>
          <a:stretch>
            <a:fillRect/>
          </a:stretch>
        </p:blipFill>
        <p:spPr>
          <a:xfrm>
            <a:off x="4967021" y="1784909"/>
            <a:ext cx="307238" cy="307238"/>
          </a:xfrm>
          <a:prstGeom prst="rect">
            <a:avLst/>
          </a:prstGeom>
        </p:spPr>
      </p:pic>
      <p:sp>
        <p:nvSpPr>
          <p:cNvPr id="12" name="Text 8"/>
          <p:cNvSpPr txBox="1"/>
          <p:nvPr/>
        </p:nvSpPr>
        <p:spPr>
          <a:xfrm>
            <a:off x="5532120" y="1645920"/>
            <a:ext cx="2359152" cy="59436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Low income, costly machines</a:t>
            </a:r>
            <a:endParaRPr lang="en-US" sz="1700" dirty="0"/>
          </a:p>
        </p:txBody>
      </p:sp>
      <p:sp>
        <p:nvSpPr>
          <p:cNvPr id="13" name="Text 9"/>
          <p:cNvSpPr txBox="1"/>
          <p:nvPr/>
        </p:nvSpPr>
        <p:spPr>
          <a:xfrm>
            <a:off x="4846320" y="2377440"/>
            <a:ext cx="2999232" cy="1234440"/>
          </a:xfrm>
          <a:prstGeom prst="rect">
            <a:avLst/>
          </a:prstGeom>
          <a:noFill/>
          <a:ln/>
        </p:spPr>
        <p:txBody>
          <a:bodyPr wrap="square" lIns="0" tIns="0" rIns="0" bIns="0" rtlCol="0" anchor="t"/>
          <a:lstStyle/>
          <a:p>
            <a:pPr indent="0" marL="0">
              <a:buNone/>
            </a:pPr>
            <a:r>
              <a:rPr lang="en-US" sz="1600" dirty="0">
                <a:solidFill>
                  <a:schemeClr val="tx1"/>
                </a:solidFill>
              </a:rPr>
              <a:t>Small plots earn little; tractors suit larger farms and are costly to buy or rent</a:t>
            </a:r>
            <a:endParaRPr lang="en-US" sz="1600" dirty="0"/>
          </a:p>
        </p:txBody>
      </p:sp>
      <p:sp>
        <p:nvSpPr>
          <p:cNvPr id="14" name="card-Side incomes not enough"/>
          <p:cNvSpPr/>
          <p:nvPr/>
        </p:nvSpPr>
        <p:spPr>
          <a:xfrm>
            <a:off x="8229600" y="1463040"/>
            <a:ext cx="3456432" cy="2286000"/>
          </a:xfrm>
          <a:prstGeom prst="roundRect">
            <a:avLst>
              <a:gd name="adj" fmla="val 48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5" name="Shape 11"/>
          <p:cNvSpPr/>
          <p:nvPr/>
        </p:nvSpPr>
        <p:spPr>
          <a:xfrm>
            <a:off x="8458200" y="1664208"/>
            <a:ext cx="548640" cy="548640"/>
          </a:xfrm>
          <a:prstGeom prst="ellipse">
            <a:avLst/>
          </a:prstGeom>
          <a:solidFill>
            <a:schemeClr val="accent5"/>
          </a:solidFill>
          <a:ln w="12700">
            <a:solidFill>
              <a:schemeClr val="accent5"/>
            </a:solidFill>
            <a:prstDash val="solid"/>
          </a:ln>
        </p:spPr>
      </p:sp>
      <p:pic>
        <p:nvPicPr>
          <p:cNvPr id="16" name="Image 1" descr="preencoded.png">    </p:cNvPr>
          <p:cNvPicPr>
            <a:picLocks noChangeAspect="1"/>
          </p:cNvPicPr>
          <p:nvPr/>
        </p:nvPicPr>
        <p:blipFill>
          <a:blip r:embed="rId2"/>
          <a:stretch>
            <a:fillRect/>
          </a:stretch>
        </p:blipFill>
        <p:spPr>
          <a:xfrm>
            <a:off x="8578901" y="1784909"/>
            <a:ext cx="307238" cy="307238"/>
          </a:xfrm>
          <a:prstGeom prst="rect">
            <a:avLst/>
          </a:prstGeom>
        </p:spPr>
      </p:pic>
      <p:sp>
        <p:nvSpPr>
          <p:cNvPr id="17" name="Text 12"/>
          <p:cNvSpPr txBox="1"/>
          <p:nvPr/>
        </p:nvSpPr>
        <p:spPr>
          <a:xfrm>
            <a:off x="9144000" y="1645920"/>
            <a:ext cx="2359152" cy="59436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Side incomes not enough</a:t>
            </a:r>
            <a:endParaRPr lang="en-US" sz="1700" dirty="0"/>
          </a:p>
        </p:txBody>
      </p:sp>
      <p:sp>
        <p:nvSpPr>
          <p:cNvPr id="18" name="Text 13"/>
          <p:cNvSpPr txBox="1"/>
          <p:nvPr/>
        </p:nvSpPr>
        <p:spPr>
          <a:xfrm>
            <a:off x="8458200" y="2377440"/>
            <a:ext cx="2999232" cy="1234440"/>
          </a:xfrm>
          <a:prstGeom prst="rect">
            <a:avLst/>
          </a:prstGeom>
          <a:noFill/>
          <a:ln/>
        </p:spPr>
        <p:txBody>
          <a:bodyPr wrap="square" lIns="0" tIns="0" rIns="0" bIns="0" rtlCol="0" anchor="t"/>
          <a:lstStyle/>
          <a:p>
            <a:pPr indent="0" marL="0">
              <a:buNone/>
            </a:pPr>
            <a:r>
              <a:rPr lang="en-US" sz="1600" dirty="0">
                <a:solidFill>
                  <a:schemeClr val="tx1"/>
                </a:solidFill>
              </a:rPr>
              <a:t>Livestock, fishing, forest produce and bund trees no longer give a decent life</a:t>
            </a:r>
            <a:endParaRPr lang="en-US" sz="1600" dirty="0"/>
          </a:p>
        </p:txBody>
      </p:sp>
      <p:sp>
        <p:nvSpPr>
          <p:cNvPr id="19" name="card-Climate change"/>
          <p:cNvSpPr/>
          <p:nvPr/>
        </p:nvSpPr>
        <p:spPr>
          <a:xfrm>
            <a:off x="4617720" y="3840480"/>
            <a:ext cx="3456432" cy="2286000"/>
          </a:xfrm>
          <a:prstGeom prst="roundRect">
            <a:avLst>
              <a:gd name="adj" fmla="val 48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0" name="Shape 15"/>
          <p:cNvSpPr/>
          <p:nvPr/>
        </p:nvSpPr>
        <p:spPr>
          <a:xfrm>
            <a:off x="4846320" y="4041648"/>
            <a:ext cx="548640" cy="548640"/>
          </a:xfrm>
          <a:prstGeom prst="ellipse">
            <a:avLst/>
          </a:prstGeom>
          <a:solidFill>
            <a:schemeClr val="accent4"/>
          </a:solidFill>
          <a:ln w="12700">
            <a:solidFill>
              <a:schemeClr val="accent4"/>
            </a:solidFill>
            <a:prstDash val="solid"/>
          </a:ln>
        </p:spPr>
      </p:sp>
      <p:pic>
        <p:nvPicPr>
          <p:cNvPr id="21" name="Image 2" descr="preencoded.png">    </p:cNvPr>
          <p:cNvPicPr>
            <a:picLocks noChangeAspect="1"/>
          </p:cNvPicPr>
          <p:nvPr/>
        </p:nvPicPr>
        <p:blipFill>
          <a:blip r:embed="rId3"/>
          <a:stretch>
            <a:fillRect/>
          </a:stretch>
        </p:blipFill>
        <p:spPr>
          <a:xfrm>
            <a:off x="4967021" y="4162349"/>
            <a:ext cx="307238" cy="307238"/>
          </a:xfrm>
          <a:prstGeom prst="rect">
            <a:avLst/>
          </a:prstGeom>
        </p:spPr>
      </p:pic>
      <p:sp>
        <p:nvSpPr>
          <p:cNvPr id="22" name="Text 16"/>
          <p:cNvSpPr txBox="1"/>
          <p:nvPr/>
        </p:nvSpPr>
        <p:spPr>
          <a:xfrm>
            <a:off x="5532120" y="4023360"/>
            <a:ext cx="2359152" cy="59436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Climate change</a:t>
            </a:r>
            <a:endParaRPr lang="en-US" sz="1700" dirty="0"/>
          </a:p>
        </p:txBody>
      </p:sp>
      <p:sp>
        <p:nvSpPr>
          <p:cNvPr id="23" name="Text 17"/>
          <p:cNvSpPr txBox="1"/>
          <p:nvPr/>
        </p:nvSpPr>
        <p:spPr>
          <a:xfrm>
            <a:off x="4846320" y="4754880"/>
            <a:ext cx="2999232" cy="1234440"/>
          </a:xfrm>
          <a:prstGeom prst="rect">
            <a:avLst/>
          </a:prstGeom>
          <a:noFill/>
          <a:ln/>
        </p:spPr>
        <p:txBody>
          <a:bodyPr wrap="square" lIns="0" tIns="0" rIns="0" bIns="0" rtlCol="0" anchor="t"/>
          <a:lstStyle/>
          <a:p>
            <a:pPr indent="0" marL="0">
              <a:buNone/>
            </a:pPr>
            <a:r>
              <a:rPr lang="en-US" sz="1600" dirty="0">
                <a:solidFill>
                  <a:schemeClr val="tx1"/>
                </a:solidFill>
              </a:rPr>
              <a:t>Untimely rain, droughts and heavy rainfall raise the risk of crop loss</a:t>
            </a:r>
            <a:endParaRPr lang="en-US" sz="1600" dirty="0"/>
          </a:p>
        </p:txBody>
      </p:sp>
      <p:sp>
        <p:nvSpPr>
          <p:cNvPr id="24" name="card-Debt trap"/>
          <p:cNvSpPr/>
          <p:nvPr/>
        </p:nvSpPr>
        <p:spPr>
          <a:xfrm>
            <a:off x="8229600" y="3840480"/>
            <a:ext cx="3456432" cy="2286000"/>
          </a:xfrm>
          <a:prstGeom prst="roundRect">
            <a:avLst>
              <a:gd name="adj" fmla="val 4800"/>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25" name="Shape 19"/>
          <p:cNvSpPr/>
          <p:nvPr/>
        </p:nvSpPr>
        <p:spPr>
          <a:xfrm>
            <a:off x="8458200" y="4041648"/>
            <a:ext cx="548640" cy="548640"/>
          </a:xfrm>
          <a:prstGeom prst="ellipse">
            <a:avLst/>
          </a:prstGeom>
          <a:solidFill>
            <a:schemeClr val="accent1"/>
          </a:solidFill>
          <a:ln w="12700">
            <a:solidFill>
              <a:schemeClr val="accent1"/>
            </a:solidFill>
            <a:prstDash val="solid"/>
          </a:ln>
        </p:spPr>
      </p:sp>
      <p:pic>
        <p:nvPicPr>
          <p:cNvPr id="26" name="Image 3" descr="preencoded.png">    </p:cNvPr>
          <p:cNvPicPr>
            <a:picLocks noChangeAspect="1"/>
          </p:cNvPicPr>
          <p:nvPr/>
        </p:nvPicPr>
        <p:blipFill>
          <a:blip r:embed="rId4"/>
          <a:stretch>
            <a:fillRect/>
          </a:stretch>
        </p:blipFill>
        <p:spPr>
          <a:xfrm>
            <a:off x="8578901" y="4162349"/>
            <a:ext cx="307238" cy="307238"/>
          </a:xfrm>
          <a:prstGeom prst="rect">
            <a:avLst/>
          </a:prstGeom>
        </p:spPr>
      </p:pic>
      <p:sp>
        <p:nvSpPr>
          <p:cNvPr id="27" name="Text 20"/>
          <p:cNvSpPr txBox="1"/>
          <p:nvPr/>
        </p:nvSpPr>
        <p:spPr>
          <a:xfrm>
            <a:off x="9144000" y="4023360"/>
            <a:ext cx="2359152" cy="59436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Debt trap</a:t>
            </a:r>
            <a:endParaRPr lang="en-US" sz="1700" dirty="0"/>
          </a:p>
        </p:txBody>
      </p:sp>
      <p:sp>
        <p:nvSpPr>
          <p:cNvPr id="28" name="Text 21"/>
          <p:cNvSpPr txBox="1"/>
          <p:nvPr/>
        </p:nvSpPr>
        <p:spPr>
          <a:xfrm>
            <a:off x="8458200" y="4754880"/>
            <a:ext cx="2999232" cy="1234440"/>
          </a:xfrm>
          <a:prstGeom prst="rect">
            <a:avLst/>
          </a:prstGeom>
          <a:noFill/>
          <a:ln/>
        </p:spPr>
        <p:txBody>
          <a:bodyPr wrap="square" lIns="0" tIns="0" rIns="0" bIns="0" rtlCol="0" anchor="t"/>
          <a:lstStyle/>
          <a:p>
            <a:pPr indent="0" marL="0">
              <a:buNone/>
            </a:pPr>
            <a:r>
              <a:rPr lang="en-US" sz="1600" dirty="0">
                <a:solidFill>
                  <a:schemeClr val="tx1"/>
                </a:solidFill>
              </a:rPr>
              <a:t>Loans become hard to repay; by some estimates 2,300 farmers a day leave farming</a:t>
            </a:r>
            <a:endParaRPr lang="en-US" sz="16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Case Study: The Ganga Basin Under Stress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GOVERNMENT AND CHALLENGES</a:t>
            </a:r>
            <a:endParaRPr lang="en-US" sz="1100" dirty="0"/>
          </a:p>
        </p:txBody>
      </p:sp>
      <p:sp>
        <p:nvSpPr>
          <p:cNvPr id="5" name="Text 2"/>
          <p:cNvSpPr txBox="1"/>
          <p:nvPr/>
        </p:nvSpPr>
        <p:spPr>
          <a:xfrm>
            <a:off x="548640" y="1371600"/>
            <a:ext cx="3657600" cy="320040"/>
          </a:xfrm>
          <a:prstGeom prst="rect">
            <a:avLst/>
          </a:prstGeom>
          <a:noFill/>
          <a:ln/>
        </p:spPr>
        <p:txBody>
          <a:bodyPr wrap="square" lIns="0" tIns="0" rIns="0" bIns="0" rtlCol="0" anchor="t"/>
          <a:lstStyle/>
          <a:p>
            <a:pPr indent="0" marL="0">
              <a:buNone/>
            </a:pPr>
            <a:r>
              <a:rPr lang="en-US" sz="1800" b="1" dirty="0">
                <a:solidFill>
                  <a:schemeClr val="accent3"/>
                </a:solidFill>
                <a:latin typeface="Cambria" pitchFamily="34" charset="0"/>
                <a:ea typeface="Cambria" pitchFamily="34" charset="-122"/>
                <a:cs typeface="Cambria" pitchFamily="34" charset="-120"/>
              </a:rPr>
              <a:t>Causes</a:t>
            </a:r>
            <a:endParaRPr lang="en-US" sz="1800" dirty="0"/>
          </a:p>
        </p:txBody>
      </p:sp>
      <p:sp>
        <p:nvSpPr>
          <p:cNvPr id="6" name="cause0"/>
          <p:cNvSpPr/>
          <p:nvPr/>
        </p:nvSpPr>
        <p:spPr>
          <a:xfrm>
            <a:off x="548640" y="1737360"/>
            <a:ext cx="3931920" cy="804672"/>
          </a:xfrm>
          <a:prstGeom prst="roundRect">
            <a:avLst>
              <a:gd name="adj" fmla="val 1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7" name="Shape 4"/>
          <p:cNvSpPr/>
          <p:nvPr/>
        </p:nvSpPr>
        <p:spPr>
          <a:xfrm>
            <a:off x="685800" y="1874520"/>
            <a:ext cx="530352" cy="530352"/>
          </a:xfrm>
          <a:prstGeom prst="ellipse">
            <a:avLst/>
          </a:prstGeom>
          <a:solidFill>
            <a:schemeClr val="accent4"/>
          </a:solidFill>
          <a:ln w="12700">
            <a:solidFill>
              <a:schemeClr val="accent4"/>
            </a:solidFill>
            <a:prstDash val="solid"/>
          </a:ln>
        </p:spPr>
      </p:sp>
      <p:pic>
        <p:nvPicPr>
          <p:cNvPr id="8" name="Image 0" descr="preencoded.png">    </p:cNvPr>
          <p:cNvPicPr>
            <a:picLocks noChangeAspect="1"/>
          </p:cNvPicPr>
          <p:nvPr/>
        </p:nvPicPr>
        <p:blipFill>
          <a:blip r:embed="rId1"/>
          <a:stretch>
            <a:fillRect/>
          </a:stretch>
        </p:blipFill>
        <p:spPr>
          <a:xfrm>
            <a:off x="802477" y="1991197"/>
            <a:ext cx="296997" cy="296997"/>
          </a:xfrm>
          <a:prstGeom prst="rect">
            <a:avLst/>
          </a:prstGeom>
        </p:spPr>
      </p:pic>
      <p:sp>
        <p:nvSpPr>
          <p:cNvPr id="9" name="Text 5"/>
          <p:cNvSpPr txBox="1"/>
          <p:nvPr/>
        </p:nvSpPr>
        <p:spPr>
          <a:xfrm>
            <a:off x="1371600" y="1737360"/>
            <a:ext cx="3017520" cy="804672"/>
          </a:xfrm>
          <a:prstGeom prst="rect">
            <a:avLst/>
          </a:prstGeom>
          <a:noFill/>
          <a:ln/>
        </p:spPr>
        <p:txBody>
          <a:bodyPr wrap="square" lIns="0" tIns="0" rIns="0" bIns="0" rtlCol="0" anchor="ctr"/>
          <a:lstStyle/>
          <a:p>
            <a:pPr indent="0" marL="0">
              <a:buNone/>
            </a:pPr>
            <a:r>
              <a:rPr lang="en-US" sz="1600" dirty="0">
                <a:solidFill>
                  <a:schemeClr val="tx1"/>
                </a:solidFill>
              </a:rPr>
              <a:t>Himalayan glaciers melting at an unprecedented rate</a:t>
            </a:r>
            <a:endParaRPr lang="en-US" sz="1600" dirty="0"/>
          </a:p>
        </p:txBody>
      </p:sp>
      <p:sp>
        <p:nvSpPr>
          <p:cNvPr id="10" name="cause1"/>
          <p:cNvSpPr/>
          <p:nvPr/>
        </p:nvSpPr>
        <p:spPr>
          <a:xfrm>
            <a:off x="548640" y="2651760"/>
            <a:ext cx="3931920" cy="804672"/>
          </a:xfrm>
          <a:prstGeom prst="roundRect">
            <a:avLst>
              <a:gd name="adj" fmla="val 1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1" name="Shape 7"/>
          <p:cNvSpPr/>
          <p:nvPr/>
        </p:nvSpPr>
        <p:spPr>
          <a:xfrm>
            <a:off x="685800" y="2788920"/>
            <a:ext cx="530352" cy="530352"/>
          </a:xfrm>
          <a:prstGeom prst="ellipse">
            <a:avLst/>
          </a:prstGeom>
          <a:solidFill>
            <a:schemeClr val="accent4"/>
          </a:solidFill>
          <a:ln w="12700">
            <a:solidFill>
              <a:schemeClr val="accent4"/>
            </a:solidFill>
            <a:prstDash val="solid"/>
          </a:ln>
        </p:spPr>
      </p:sp>
      <p:pic>
        <p:nvPicPr>
          <p:cNvPr id="12" name="Image 1" descr="preencoded.png">    </p:cNvPr>
          <p:cNvPicPr>
            <a:picLocks noChangeAspect="1"/>
          </p:cNvPicPr>
          <p:nvPr/>
        </p:nvPicPr>
        <p:blipFill>
          <a:blip r:embed="rId2"/>
          <a:stretch>
            <a:fillRect/>
          </a:stretch>
        </p:blipFill>
        <p:spPr>
          <a:xfrm>
            <a:off x="802477" y="2905597"/>
            <a:ext cx="296997" cy="296997"/>
          </a:xfrm>
          <a:prstGeom prst="rect">
            <a:avLst/>
          </a:prstGeom>
        </p:spPr>
      </p:pic>
      <p:sp>
        <p:nvSpPr>
          <p:cNvPr id="13" name="Text 8"/>
          <p:cNvSpPr txBox="1"/>
          <p:nvPr/>
        </p:nvSpPr>
        <p:spPr>
          <a:xfrm>
            <a:off x="1371600" y="2651760"/>
            <a:ext cx="3017520" cy="804672"/>
          </a:xfrm>
          <a:prstGeom prst="rect">
            <a:avLst/>
          </a:prstGeom>
          <a:noFill/>
          <a:ln/>
        </p:spPr>
        <p:txBody>
          <a:bodyPr wrap="square" lIns="0" tIns="0" rIns="0" bIns="0" rtlCol="0" anchor="ctr"/>
          <a:lstStyle/>
          <a:p>
            <a:pPr indent="0" marL="0">
              <a:buNone/>
            </a:pPr>
            <a:r>
              <a:rPr lang="en-US" sz="1600" dirty="0">
                <a:solidFill>
                  <a:schemeClr val="tx1"/>
                </a:solidFill>
              </a:rPr>
              <a:t>Much river water diverted to irrigation</a:t>
            </a:r>
            <a:endParaRPr lang="en-US" sz="1600" dirty="0"/>
          </a:p>
        </p:txBody>
      </p:sp>
      <p:sp>
        <p:nvSpPr>
          <p:cNvPr id="14" name="cause2"/>
          <p:cNvSpPr/>
          <p:nvPr/>
        </p:nvSpPr>
        <p:spPr>
          <a:xfrm>
            <a:off x="548640" y="3566160"/>
            <a:ext cx="3931920" cy="804672"/>
          </a:xfrm>
          <a:prstGeom prst="roundRect">
            <a:avLst>
              <a:gd name="adj" fmla="val 1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5" name="Shape 10"/>
          <p:cNvSpPr/>
          <p:nvPr/>
        </p:nvSpPr>
        <p:spPr>
          <a:xfrm>
            <a:off x="685800" y="3703320"/>
            <a:ext cx="530352" cy="530352"/>
          </a:xfrm>
          <a:prstGeom prst="ellipse">
            <a:avLst/>
          </a:prstGeom>
          <a:solidFill>
            <a:schemeClr val="accent4"/>
          </a:solidFill>
          <a:ln w="12700">
            <a:solidFill>
              <a:schemeClr val="accent4"/>
            </a:solidFill>
            <a:prstDash val="solid"/>
          </a:ln>
        </p:spPr>
      </p:sp>
      <p:pic>
        <p:nvPicPr>
          <p:cNvPr id="16" name="Image 2" descr="preencoded.png">    </p:cNvPr>
          <p:cNvPicPr>
            <a:picLocks noChangeAspect="1"/>
          </p:cNvPicPr>
          <p:nvPr/>
        </p:nvPicPr>
        <p:blipFill>
          <a:blip r:embed="rId3"/>
          <a:stretch>
            <a:fillRect/>
          </a:stretch>
        </p:blipFill>
        <p:spPr>
          <a:xfrm>
            <a:off x="802477" y="3819997"/>
            <a:ext cx="296997" cy="296997"/>
          </a:xfrm>
          <a:prstGeom prst="rect">
            <a:avLst/>
          </a:prstGeom>
        </p:spPr>
      </p:pic>
      <p:sp>
        <p:nvSpPr>
          <p:cNvPr id="17" name="Text 11"/>
          <p:cNvSpPr txBox="1"/>
          <p:nvPr/>
        </p:nvSpPr>
        <p:spPr>
          <a:xfrm>
            <a:off x="1371600" y="3566160"/>
            <a:ext cx="3017520" cy="804672"/>
          </a:xfrm>
          <a:prstGeom prst="rect">
            <a:avLst/>
          </a:prstGeom>
          <a:noFill/>
          <a:ln/>
        </p:spPr>
        <p:txBody>
          <a:bodyPr wrap="square" lIns="0" tIns="0" rIns="0" bIns="0" rtlCol="0" anchor="ctr"/>
          <a:lstStyle/>
          <a:p>
            <a:pPr indent="0" marL="0">
              <a:buNone/>
            </a:pPr>
            <a:r>
              <a:rPr lang="en-US" sz="1600" dirty="0">
                <a:solidFill>
                  <a:schemeClr val="tx1"/>
                </a:solidFill>
              </a:rPr>
              <a:t>Huge groundwater pumping by agriculture and industry</a:t>
            </a:r>
            <a:endParaRPr lang="en-US" sz="1600" dirty="0"/>
          </a:p>
        </p:txBody>
      </p:sp>
      <p:sp>
        <p:nvSpPr>
          <p:cNvPr id="18" name="cause3"/>
          <p:cNvSpPr/>
          <p:nvPr/>
        </p:nvSpPr>
        <p:spPr>
          <a:xfrm>
            <a:off x="548640" y="4480560"/>
            <a:ext cx="3931920" cy="804672"/>
          </a:xfrm>
          <a:prstGeom prst="roundRect">
            <a:avLst>
              <a:gd name="adj" fmla="val 13636"/>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9" name="Shape 13"/>
          <p:cNvSpPr/>
          <p:nvPr/>
        </p:nvSpPr>
        <p:spPr>
          <a:xfrm>
            <a:off x="685800" y="4617720"/>
            <a:ext cx="530352" cy="530352"/>
          </a:xfrm>
          <a:prstGeom prst="ellipse">
            <a:avLst/>
          </a:prstGeom>
          <a:solidFill>
            <a:schemeClr val="accent4"/>
          </a:solidFill>
          <a:ln w="12700">
            <a:solidFill>
              <a:schemeClr val="accent4"/>
            </a:solidFill>
            <a:prstDash val="solid"/>
          </a:ln>
        </p:spPr>
      </p:sp>
      <p:pic>
        <p:nvPicPr>
          <p:cNvPr id="20" name="Image 3" descr="preencoded.png">    </p:cNvPr>
          <p:cNvPicPr>
            <a:picLocks noChangeAspect="1"/>
          </p:cNvPicPr>
          <p:nvPr/>
        </p:nvPicPr>
        <p:blipFill>
          <a:blip r:embed="rId4"/>
          <a:stretch>
            <a:fillRect/>
          </a:stretch>
        </p:blipFill>
        <p:spPr>
          <a:xfrm>
            <a:off x="802477" y="4734397"/>
            <a:ext cx="296997" cy="296997"/>
          </a:xfrm>
          <a:prstGeom prst="rect">
            <a:avLst/>
          </a:prstGeom>
        </p:spPr>
      </p:pic>
      <p:sp>
        <p:nvSpPr>
          <p:cNvPr id="21" name="Text 14"/>
          <p:cNvSpPr txBox="1"/>
          <p:nvPr/>
        </p:nvSpPr>
        <p:spPr>
          <a:xfrm>
            <a:off x="1371600" y="4480560"/>
            <a:ext cx="3017520" cy="804672"/>
          </a:xfrm>
          <a:prstGeom prst="rect">
            <a:avLst/>
          </a:prstGeom>
          <a:noFill/>
          <a:ln/>
        </p:spPr>
        <p:txBody>
          <a:bodyPr wrap="square" lIns="0" tIns="0" rIns="0" bIns="0" rtlCol="0" anchor="ctr"/>
          <a:lstStyle/>
          <a:p>
            <a:pPr indent="0" marL="0">
              <a:buNone/>
            </a:pPr>
            <a:r>
              <a:rPr lang="en-US" sz="1600" dirty="0">
                <a:solidFill>
                  <a:schemeClr val="tx1"/>
                </a:solidFill>
              </a:rPr>
              <a:t>Hundreds of dams interfere with natural flow</a:t>
            </a:r>
            <a:endParaRPr lang="en-US" sz="1600" dirty="0"/>
          </a:p>
        </p:txBody>
      </p:sp>
      <p:sp>
        <p:nvSpPr>
          <p:cNvPr id="22" name="Shape 15"/>
          <p:cNvSpPr/>
          <p:nvPr/>
        </p:nvSpPr>
        <p:spPr>
          <a:xfrm>
            <a:off x="4617720" y="3154680"/>
            <a:ext cx="457200" cy="548640"/>
          </a:xfrm>
          <a:prstGeom prst="rightArrow">
            <a:avLst/>
          </a:prstGeom>
          <a:solidFill>
            <a:schemeClr val="accent3"/>
          </a:solidFill>
          <a:ln w="12700">
            <a:solidFill>
              <a:schemeClr val="accent3"/>
            </a:solidFill>
            <a:prstDash val="solid"/>
          </a:ln>
        </p:spPr>
      </p:sp>
      <p:sp>
        <p:nvSpPr>
          <p:cNvPr id="23" name="stress"/>
          <p:cNvSpPr/>
          <p:nvPr/>
        </p:nvSpPr>
        <p:spPr>
          <a:xfrm>
            <a:off x="5212080" y="1737360"/>
            <a:ext cx="2834640" cy="3547872"/>
          </a:xfrm>
          <a:prstGeom prst="roundRect">
            <a:avLst>
              <a:gd name="adj" fmla="val 3871"/>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4" name="Shape 17"/>
          <p:cNvSpPr/>
          <p:nvPr/>
        </p:nvSpPr>
        <p:spPr>
          <a:xfrm>
            <a:off x="6172200" y="1965960"/>
            <a:ext cx="914400" cy="914400"/>
          </a:xfrm>
          <a:prstGeom prst="ellipse">
            <a:avLst/>
          </a:prstGeom>
          <a:solidFill>
            <a:schemeClr val="accent2"/>
          </a:solidFill>
          <a:ln w="12700">
            <a:solidFill>
              <a:schemeClr val="accent2"/>
            </a:solidFill>
            <a:prstDash val="solid"/>
          </a:ln>
        </p:spPr>
      </p:sp>
      <p:pic>
        <p:nvPicPr>
          <p:cNvPr id="25" name="Image 4" descr="preencoded.png">    </p:cNvPr>
          <p:cNvPicPr>
            <a:picLocks noChangeAspect="1"/>
          </p:cNvPicPr>
          <p:nvPr/>
        </p:nvPicPr>
        <p:blipFill>
          <a:blip r:embed="rId5"/>
          <a:stretch>
            <a:fillRect/>
          </a:stretch>
        </p:blipFill>
        <p:spPr>
          <a:xfrm>
            <a:off x="6373368" y="2167128"/>
            <a:ext cx="512064" cy="512064"/>
          </a:xfrm>
          <a:prstGeom prst="rect">
            <a:avLst/>
          </a:prstGeom>
        </p:spPr>
      </p:pic>
      <p:sp>
        <p:nvSpPr>
          <p:cNvPr id="26" name="Text 18"/>
          <p:cNvSpPr txBox="1"/>
          <p:nvPr/>
        </p:nvSpPr>
        <p:spPr>
          <a:xfrm>
            <a:off x="5349240" y="3017520"/>
            <a:ext cx="2560320" cy="731520"/>
          </a:xfrm>
          <a:prstGeom prst="rect">
            <a:avLst/>
          </a:prstGeom>
          <a:noFill/>
          <a:ln/>
        </p:spPr>
        <p:txBody>
          <a:bodyPr wrap="square" lIns="0" tIns="0" rIns="0" bIns="0" rtlCol="0" anchor="ctr"/>
          <a:lstStyle/>
          <a:p>
            <a:pPr algn="ctr" indent="0" marL="0">
              <a:buNone/>
            </a:pPr>
            <a:r>
              <a:rPr lang="en-US" sz="2300" b="1" dirty="0">
                <a:solidFill>
                  <a:schemeClr val="bg1"/>
                </a:solidFill>
                <a:latin typeface="Cambria" pitchFamily="34" charset="0"/>
                <a:ea typeface="Cambria" pitchFamily="34" charset="-122"/>
                <a:cs typeface="Cambria" pitchFamily="34" charset="-120"/>
              </a:rPr>
              <a:t>Ganga under stress</a:t>
            </a:r>
            <a:endParaRPr lang="en-US" sz="2300" dirty="0"/>
          </a:p>
        </p:txBody>
      </p:sp>
      <p:sp>
        <p:nvSpPr>
          <p:cNvPr id="27" name="Text 19"/>
          <p:cNvSpPr txBox="1"/>
          <p:nvPr/>
        </p:nvSpPr>
        <p:spPr>
          <a:xfrm>
            <a:off x="5349240" y="3794760"/>
            <a:ext cx="2560320" cy="1280160"/>
          </a:xfrm>
          <a:prstGeom prst="rect">
            <a:avLst/>
          </a:prstGeom>
          <a:noFill/>
          <a:ln/>
        </p:spPr>
        <p:txBody>
          <a:bodyPr wrap="square" lIns="0" tIns="0" rIns="0" bIns="0" rtlCol="0" anchor="t"/>
          <a:lstStyle/>
          <a:p>
            <a:pPr algn="ctr" indent="0" marL="0">
              <a:buNone/>
            </a:pPr>
            <a:r>
              <a:rPr lang="en-US" sz="1600" dirty="0">
                <a:solidFill>
                  <a:schemeClr val="bg2"/>
                </a:solidFill>
              </a:rPr>
              <a:t>Rich alluvial basin feeding 500 million+ people</a:t>
            </a:r>
            <a:endParaRPr lang="en-US" sz="1600" dirty="0"/>
          </a:p>
        </p:txBody>
      </p:sp>
      <p:sp>
        <p:nvSpPr>
          <p:cNvPr id="28" name="Shape 20"/>
          <p:cNvSpPr/>
          <p:nvPr/>
        </p:nvSpPr>
        <p:spPr>
          <a:xfrm>
            <a:off x="8183880" y="3154680"/>
            <a:ext cx="457200" cy="548640"/>
          </a:xfrm>
          <a:prstGeom prst="rightArrow">
            <a:avLst/>
          </a:prstGeom>
          <a:solidFill>
            <a:schemeClr val="accent3"/>
          </a:solidFill>
          <a:ln w="12700">
            <a:solidFill>
              <a:schemeClr val="accent3"/>
            </a:solidFill>
            <a:prstDash val="solid"/>
          </a:ln>
        </p:spPr>
      </p:sp>
      <p:sp>
        <p:nvSpPr>
          <p:cNvPr id="29" name="Text 21"/>
          <p:cNvSpPr txBox="1"/>
          <p:nvPr/>
        </p:nvSpPr>
        <p:spPr>
          <a:xfrm>
            <a:off x="8778240" y="1371600"/>
            <a:ext cx="2743200" cy="320040"/>
          </a:xfrm>
          <a:prstGeom prst="rect">
            <a:avLst/>
          </a:prstGeom>
          <a:noFill/>
          <a:ln/>
        </p:spPr>
        <p:txBody>
          <a:bodyPr wrap="square" lIns="0" tIns="0" rIns="0" bIns="0" rtlCol="0" anchor="t"/>
          <a:lstStyle/>
          <a:p>
            <a:pPr indent="0" marL="0">
              <a:buNone/>
            </a:pPr>
            <a:r>
              <a:rPr lang="en-US" sz="1800" b="1" dirty="0">
                <a:solidFill>
                  <a:schemeClr val="accent3"/>
                </a:solidFill>
                <a:latin typeface="Cambria" pitchFamily="34" charset="0"/>
                <a:ea typeface="Cambria" pitchFamily="34" charset="-122"/>
                <a:cs typeface="Cambria" pitchFamily="34" charset="-120"/>
              </a:rPr>
              <a:t>Impact</a:t>
            </a:r>
            <a:endParaRPr lang="en-US" sz="1800" dirty="0"/>
          </a:p>
        </p:txBody>
      </p:sp>
      <p:sp>
        <p:nvSpPr>
          <p:cNvPr id="30" name="impact"/>
          <p:cNvSpPr/>
          <p:nvPr/>
        </p:nvSpPr>
        <p:spPr>
          <a:xfrm>
            <a:off x="8778240" y="1737360"/>
            <a:ext cx="2862072" cy="3547872"/>
          </a:xfrm>
          <a:prstGeom prst="roundRect">
            <a:avLst>
              <a:gd name="adj" fmla="val 3834"/>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31" name="Text 23"/>
          <p:cNvSpPr txBox="1"/>
          <p:nvPr/>
        </p:nvSpPr>
        <p:spPr>
          <a:xfrm>
            <a:off x="8961120" y="1920240"/>
            <a:ext cx="2514600" cy="329184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chemeClr val="tx1"/>
                </a:solidFill>
              </a:rPr>
              <a:t>Parts no longer navigable in summer</a:t>
            </a:r>
            <a:endParaRPr lang="en-US" sz="1600" dirty="0"/>
          </a:p>
          <a:p>
            <a:pPr marL="342900" indent="-342900">
              <a:spcAft>
                <a:spcPts val="1000"/>
              </a:spcAft>
              <a:buSzPct val="100000"/>
              <a:buChar char="•"/>
            </a:pPr>
            <a:r>
              <a:rPr lang="en-US" sz="1600" dirty="0">
                <a:solidFill>
                  <a:schemeClr val="tx1"/>
                </a:solidFill>
              </a:rPr>
              <a:t>Farming in the basin may become less sustainable</a:t>
            </a:r>
            <a:endParaRPr lang="en-US" sz="1600" dirty="0"/>
          </a:p>
          <a:p>
            <a:pPr marL="342900" indent="-342900">
              <a:spcAft>
                <a:spcPts val="1000"/>
              </a:spcAft>
              <a:buSzPct val="100000"/>
              <a:buChar char="•"/>
            </a:pPr>
            <a:r>
              <a:rPr lang="en-US" sz="1600" dirty="0">
                <a:solidFill>
                  <a:schemeClr val="tx1"/>
                </a:solidFill>
              </a:rPr>
              <a:t>Livelihoods and India’s food production at risk</a:t>
            </a:r>
            <a:endParaRPr lang="en-US" sz="1600" dirty="0"/>
          </a:p>
        </p:txBody>
      </p:sp>
      <p:sp>
        <p:nvSpPr>
          <p:cNvPr id="32" name="task"/>
          <p:cNvSpPr/>
          <p:nvPr/>
        </p:nvSpPr>
        <p:spPr>
          <a:xfrm>
            <a:off x="548640" y="5486400"/>
            <a:ext cx="11091672" cy="685800"/>
          </a:xfrm>
          <a:prstGeom prst="roundRect">
            <a:avLst>
              <a:gd name="adj" fmla="val 16000"/>
            </a:avLst>
          </a:prstGeom>
          <a:solidFill>
            <a:schemeClr val="accent2"/>
          </a:solidFill>
          <a:ln w="12700">
            <a:solidFill>
              <a:schemeClr val="accent2"/>
            </a:solidFill>
            <a:prstDash val="solid"/>
          </a:ln>
          <a:effectLst>
            <a:outerShdw sx="100000" sy="100000" kx="0" ky="0" algn="bl" rotWithShape="0" blurRad="76200" dist="25400" dir="5400000">
              <a:srgbClr val="000000">
                <a:alpha val="12000"/>
              </a:srgbClr>
            </a:outerShdw>
          </a:effectLst>
        </p:spPr>
      </p:sp>
      <p:sp>
        <p:nvSpPr>
          <p:cNvPr id="33" name="Text 25"/>
          <p:cNvSpPr txBox="1"/>
          <p:nvPr/>
        </p:nvSpPr>
        <p:spPr>
          <a:xfrm>
            <a:off x="777240" y="5486400"/>
            <a:ext cx="10698480" cy="685800"/>
          </a:xfrm>
          <a:prstGeom prst="rect">
            <a:avLst/>
          </a:prstGeom>
          <a:noFill/>
          <a:ln/>
        </p:spPr>
        <p:txBody>
          <a:bodyPr wrap="square" lIns="0" tIns="0" rIns="0" bIns="0" rtlCol="0" anchor="ctr"/>
          <a:lstStyle/>
          <a:p>
            <a:pPr indent="0" marL="0">
              <a:buNone/>
            </a:pPr>
            <a:r>
              <a:rPr lang="en-US" sz="2000" b="1" dirty="0">
                <a:solidFill>
                  <a:schemeClr val="tx1"/>
                </a:solidFill>
              </a:rPr>
              <a:t>Your task: </a:t>
            </a:r>
            <a:pPr indent="0" marL="0">
              <a:buNone/>
            </a:pPr>
            <a:r>
              <a:rPr lang="en-US" sz="2000" dirty="0">
                <a:solidFill>
                  <a:schemeClr val="tx1"/>
                </a:solidFill>
              </a:rPr>
              <a:t>in groups, propose solutions with reasons and present them to the class.</a:t>
            </a:r>
            <a:endParaRPr lang="en-US" sz="20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bg1"/>
                </a:solidFill>
              </a:rPr>
              <a:t>Before We Move On: Key Takeaways</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2"/>
                </a:solidFill>
              </a:rPr>
              <a:t>REVIEW</a:t>
            </a:r>
            <a:endParaRPr lang="en-US" sz="1100" dirty="0"/>
          </a:p>
        </p:txBody>
      </p:sp>
      <p:sp>
        <p:nvSpPr>
          <p:cNvPr id="5" name="Shape 2"/>
          <p:cNvSpPr/>
          <p:nvPr/>
        </p:nvSpPr>
        <p:spPr>
          <a:xfrm>
            <a:off x="548640" y="1645920"/>
            <a:ext cx="548640" cy="548640"/>
          </a:xfrm>
          <a:prstGeom prst="ellipse">
            <a:avLst/>
          </a:prstGeom>
          <a:solidFill>
            <a:schemeClr val="accent2"/>
          </a:solidFill>
          <a:ln w="12700">
            <a:solidFill>
              <a:schemeClr val="accent2"/>
            </a:solidFill>
            <a:prstDash val="solid"/>
          </a:ln>
        </p:spPr>
      </p:sp>
      <p:pic>
        <p:nvPicPr>
          <p:cNvPr id="6" name="Image 0" descr="preencoded.png">    </p:cNvPr>
          <p:cNvPicPr>
            <a:picLocks noChangeAspect="1"/>
          </p:cNvPicPr>
          <p:nvPr/>
        </p:nvPicPr>
        <p:blipFill>
          <a:blip r:embed="rId1"/>
          <a:stretch>
            <a:fillRect/>
          </a:stretch>
        </p:blipFill>
        <p:spPr>
          <a:xfrm>
            <a:off x="669341" y="1766621"/>
            <a:ext cx="307238" cy="307238"/>
          </a:xfrm>
          <a:prstGeom prst="rect">
            <a:avLst/>
          </a:prstGeom>
        </p:spPr>
      </p:pic>
      <p:sp>
        <p:nvSpPr>
          <p:cNvPr id="7" name="Text 3"/>
          <p:cNvSpPr txBox="1"/>
          <p:nvPr/>
        </p:nvSpPr>
        <p:spPr>
          <a:xfrm>
            <a:off x="1280160" y="1508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Indian agriculture blends traditional and modern methods: crops, livestock, forestry and more</a:t>
            </a:r>
            <a:endParaRPr lang="en-US" sz="1700" dirty="0"/>
          </a:p>
        </p:txBody>
      </p:sp>
      <p:sp>
        <p:nvSpPr>
          <p:cNvPr id="8" name="Shape 4"/>
          <p:cNvSpPr/>
          <p:nvPr/>
        </p:nvSpPr>
        <p:spPr>
          <a:xfrm>
            <a:off x="548640" y="2788920"/>
            <a:ext cx="548640" cy="548640"/>
          </a:xfrm>
          <a:prstGeom prst="ellipse">
            <a:avLst/>
          </a:prstGeom>
          <a:solidFill>
            <a:schemeClr val="accent2"/>
          </a:solidFill>
          <a:ln w="12700">
            <a:solidFill>
              <a:schemeClr val="accent2"/>
            </a:solidFill>
            <a:prstDash val="solid"/>
          </a:ln>
        </p:spPr>
      </p:sp>
      <p:pic>
        <p:nvPicPr>
          <p:cNvPr id="9" name="Image 1" descr="preencoded.png">    </p:cNvPr>
          <p:cNvPicPr>
            <a:picLocks noChangeAspect="1"/>
          </p:cNvPicPr>
          <p:nvPr/>
        </p:nvPicPr>
        <p:blipFill>
          <a:blip r:embed="rId2"/>
          <a:stretch>
            <a:fillRect/>
          </a:stretch>
        </p:blipFill>
        <p:spPr>
          <a:xfrm>
            <a:off x="669341" y="2909621"/>
            <a:ext cx="307238" cy="307238"/>
          </a:xfrm>
          <a:prstGeom prst="rect">
            <a:avLst/>
          </a:prstGeom>
        </p:spPr>
      </p:pic>
      <p:sp>
        <p:nvSpPr>
          <p:cNvPr id="10" name="Text 5"/>
          <p:cNvSpPr txBox="1"/>
          <p:nvPr/>
        </p:nvSpPr>
        <p:spPr>
          <a:xfrm>
            <a:off x="1280160" y="2651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Diverse climates and monsoons shape three cropping seasons: kharif, rabi, zaid</a:t>
            </a:r>
            <a:endParaRPr lang="en-US" sz="1700" dirty="0"/>
          </a:p>
        </p:txBody>
      </p:sp>
      <p:sp>
        <p:nvSpPr>
          <p:cNvPr id="11" name="Shape 6"/>
          <p:cNvSpPr/>
          <p:nvPr/>
        </p:nvSpPr>
        <p:spPr>
          <a:xfrm>
            <a:off x="548640" y="3931920"/>
            <a:ext cx="548640" cy="548640"/>
          </a:xfrm>
          <a:prstGeom prst="ellipse">
            <a:avLst/>
          </a:prstGeom>
          <a:solidFill>
            <a:schemeClr val="accent2"/>
          </a:solidFill>
          <a:ln w="12700">
            <a:solidFill>
              <a:schemeClr val="accent2"/>
            </a:solidFill>
            <a:prstDash val="solid"/>
          </a:ln>
        </p:spPr>
      </p:sp>
      <p:pic>
        <p:nvPicPr>
          <p:cNvPr id="12" name="Image 2" descr="preencoded.png">    </p:cNvPr>
          <p:cNvPicPr>
            <a:picLocks noChangeAspect="1"/>
          </p:cNvPicPr>
          <p:nvPr/>
        </p:nvPicPr>
        <p:blipFill>
          <a:blip r:embed="rId3"/>
          <a:stretch>
            <a:fillRect/>
          </a:stretch>
        </p:blipFill>
        <p:spPr>
          <a:xfrm>
            <a:off x="669341" y="4052621"/>
            <a:ext cx="307238" cy="307238"/>
          </a:xfrm>
          <a:prstGeom prst="rect">
            <a:avLst/>
          </a:prstGeom>
        </p:spPr>
      </p:pic>
      <p:sp>
        <p:nvSpPr>
          <p:cNvPr id="13" name="Text 7"/>
          <p:cNvSpPr txBox="1"/>
          <p:nvPr/>
        </p:nvSpPr>
        <p:spPr>
          <a:xfrm>
            <a:off x="1280160" y="3794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Six major soil types influence crop choice; soil health is key</a:t>
            </a:r>
            <a:endParaRPr lang="en-US" sz="1700" dirty="0"/>
          </a:p>
        </p:txBody>
      </p:sp>
      <p:sp>
        <p:nvSpPr>
          <p:cNvPr id="14" name="Shape 8"/>
          <p:cNvSpPr/>
          <p:nvPr/>
        </p:nvSpPr>
        <p:spPr>
          <a:xfrm>
            <a:off x="548640" y="5074920"/>
            <a:ext cx="548640" cy="548640"/>
          </a:xfrm>
          <a:prstGeom prst="ellipse">
            <a:avLst/>
          </a:prstGeom>
          <a:solidFill>
            <a:schemeClr val="accent2"/>
          </a:solidFill>
          <a:ln w="12700">
            <a:solidFill>
              <a:schemeClr val="accent2"/>
            </a:solidFill>
            <a:prstDash val="solid"/>
          </a:ln>
        </p:spPr>
      </p:sp>
      <p:pic>
        <p:nvPicPr>
          <p:cNvPr id="15" name="Image 3" descr="preencoded.png">    </p:cNvPr>
          <p:cNvPicPr>
            <a:picLocks noChangeAspect="1"/>
          </p:cNvPicPr>
          <p:nvPr/>
        </p:nvPicPr>
        <p:blipFill>
          <a:blip r:embed="rId4"/>
          <a:stretch>
            <a:fillRect/>
          </a:stretch>
        </p:blipFill>
        <p:spPr>
          <a:xfrm>
            <a:off x="669341" y="5195621"/>
            <a:ext cx="307238" cy="307238"/>
          </a:xfrm>
          <a:prstGeom prst="rect">
            <a:avLst/>
          </a:prstGeom>
        </p:spPr>
      </p:pic>
      <p:sp>
        <p:nvSpPr>
          <p:cNvPr id="16" name="Text 9"/>
          <p:cNvSpPr txBox="1"/>
          <p:nvPr/>
        </p:nvSpPr>
        <p:spPr>
          <a:xfrm>
            <a:off x="1280160" y="4937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Seeds are inherited and shared, or bought; company seeds can create dependence</a:t>
            </a:r>
            <a:endParaRPr lang="en-US" sz="1700" dirty="0"/>
          </a:p>
        </p:txBody>
      </p:sp>
      <p:sp>
        <p:nvSpPr>
          <p:cNvPr id="17" name="Shape 10"/>
          <p:cNvSpPr/>
          <p:nvPr/>
        </p:nvSpPr>
        <p:spPr>
          <a:xfrm>
            <a:off x="6199632" y="1645920"/>
            <a:ext cx="548640" cy="548640"/>
          </a:xfrm>
          <a:prstGeom prst="ellipse">
            <a:avLst/>
          </a:prstGeom>
          <a:solidFill>
            <a:schemeClr val="accent2"/>
          </a:solidFill>
          <a:ln w="12700">
            <a:solidFill>
              <a:schemeClr val="accent2"/>
            </a:solidFill>
            <a:prstDash val="solid"/>
          </a:ln>
        </p:spPr>
      </p:sp>
      <p:pic>
        <p:nvPicPr>
          <p:cNvPr id="18" name="Image 4" descr="preencoded.png">    </p:cNvPr>
          <p:cNvPicPr>
            <a:picLocks noChangeAspect="1"/>
          </p:cNvPicPr>
          <p:nvPr/>
        </p:nvPicPr>
        <p:blipFill>
          <a:blip r:embed="rId5"/>
          <a:stretch>
            <a:fillRect/>
          </a:stretch>
        </p:blipFill>
        <p:spPr>
          <a:xfrm>
            <a:off x="6320333" y="1766621"/>
            <a:ext cx="307238" cy="307238"/>
          </a:xfrm>
          <a:prstGeom prst="rect">
            <a:avLst/>
          </a:prstGeom>
        </p:spPr>
      </p:pic>
      <p:sp>
        <p:nvSpPr>
          <p:cNvPr id="19" name="Text 11"/>
          <p:cNvSpPr txBox="1"/>
          <p:nvPr/>
        </p:nvSpPr>
        <p:spPr>
          <a:xfrm>
            <a:off x="6931152" y="1508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Sustainable farming combines modern technology with eco-friendly practices</a:t>
            </a:r>
            <a:endParaRPr lang="en-US" sz="1700" dirty="0"/>
          </a:p>
        </p:txBody>
      </p:sp>
      <p:sp>
        <p:nvSpPr>
          <p:cNvPr id="20" name="Shape 12"/>
          <p:cNvSpPr/>
          <p:nvPr/>
        </p:nvSpPr>
        <p:spPr>
          <a:xfrm>
            <a:off x="6199632" y="2788920"/>
            <a:ext cx="548640" cy="548640"/>
          </a:xfrm>
          <a:prstGeom prst="ellipse">
            <a:avLst/>
          </a:prstGeom>
          <a:solidFill>
            <a:schemeClr val="accent2"/>
          </a:solidFill>
          <a:ln w="12700">
            <a:solidFill>
              <a:schemeClr val="accent2"/>
            </a:solidFill>
            <a:prstDash val="solid"/>
          </a:ln>
        </p:spPr>
      </p:sp>
      <p:pic>
        <p:nvPicPr>
          <p:cNvPr id="21" name="Image 5" descr="preencoded.png">    </p:cNvPr>
          <p:cNvPicPr>
            <a:picLocks noChangeAspect="1"/>
          </p:cNvPicPr>
          <p:nvPr/>
        </p:nvPicPr>
        <p:blipFill>
          <a:blip r:embed="rId6"/>
          <a:stretch>
            <a:fillRect/>
          </a:stretch>
        </p:blipFill>
        <p:spPr>
          <a:xfrm>
            <a:off x="6320333" y="2909621"/>
            <a:ext cx="307238" cy="307238"/>
          </a:xfrm>
          <a:prstGeom prst="rect">
            <a:avLst/>
          </a:prstGeom>
        </p:spPr>
      </p:pic>
      <p:sp>
        <p:nvSpPr>
          <p:cNvPr id="22" name="Text 13"/>
          <p:cNvSpPr txBox="1"/>
          <p:nvPr/>
        </p:nvSpPr>
        <p:spPr>
          <a:xfrm>
            <a:off x="6931152" y="2651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Farmers face small landholdings, climate change, costly equipment and market problems</a:t>
            </a:r>
            <a:endParaRPr lang="en-US" sz="1700" dirty="0"/>
          </a:p>
        </p:txBody>
      </p:sp>
      <p:sp>
        <p:nvSpPr>
          <p:cNvPr id="23" name="Shape 14"/>
          <p:cNvSpPr/>
          <p:nvPr/>
        </p:nvSpPr>
        <p:spPr>
          <a:xfrm>
            <a:off x="6199632" y="3931920"/>
            <a:ext cx="548640" cy="548640"/>
          </a:xfrm>
          <a:prstGeom prst="ellipse">
            <a:avLst/>
          </a:prstGeom>
          <a:solidFill>
            <a:schemeClr val="accent2"/>
          </a:solidFill>
          <a:ln w="12700">
            <a:solidFill>
              <a:schemeClr val="accent2"/>
            </a:solidFill>
            <a:prstDash val="solid"/>
          </a:ln>
        </p:spPr>
      </p:sp>
      <p:pic>
        <p:nvPicPr>
          <p:cNvPr id="24" name="Image 6" descr="preencoded.png">    </p:cNvPr>
          <p:cNvPicPr>
            <a:picLocks noChangeAspect="1"/>
          </p:cNvPicPr>
          <p:nvPr/>
        </p:nvPicPr>
        <p:blipFill>
          <a:blip r:embed="rId7"/>
          <a:stretch>
            <a:fillRect/>
          </a:stretch>
        </p:blipFill>
        <p:spPr>
          <a:xfrm>
            <a:off x="6320333" y="4052621"/>
            <a:ext cx="307238" cy="307238"/>
          </a:xfrm>
          <a:prstGeom prst="rect">
            <a:avLst/>
          </a:prstGeom>
        </p:spPr>
      </p:pic>
      <p:sp>
        <p:nvSpPr>
          <p:cNvPr id="25" name="Text 15"/>
          <p:cNvSpPr txBox="1"/>
          <p:nvPr/>
        </p:nvSpPr>
        <p:spPr>
          <a:xfrm>
            <a:off x="6931152" y="3794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Efficient irrigation (drip, sprinkler) saves water as groundwater falls</a:t>
            </a:r>
            <a:endParaRPr lang="en-US" sz="1700" dirty="0"/>
          </a:p>
        </p:txBody>
      </p:sp>
      <p:sp>
        <p:nvSpPr>
          <p:cNvPr id="26" name="Shape 16"/>
          <p:cNvSpPr/>
          <p:nvPr/>
        </p:nvSpPr>
        <p:spPr>
          <a:xfrm>
            <a:off x="6199632" y="5074920"/>
            <a:ext cx="548640" cy="548640"/>
          </a:xfrm>
          <a:prstGeom prst="ellipse">
            <a:avLst/>
          </a:prstGeom>
          <a:solidFill>
            <a:schemeClr val="accent2"/>
          </a:solidFill>
          <a:ln w="12700">
            <a:solidFill>
              <a:schemeClr val="accent2"/>
            </a:solidFill>
            <a:prstDash val="solid"/>
          </a:ln>
        </p:spPr>
      </p:sp>
      <p:pic>
        <p:nvPicPr>
          <p:cNvPr id="27" name="Image 7" descr="preencoded.png">    </p:cNvPr>
          <p:cNvPicPr>
            <a:picLocks noChangeAspect="1"/>
          </p:cNvPicPr>
          <p:nvPr/>
        </p:nvPicPr>
        <p:blipFill>
          <a:blip r:embed="rId8"/>
          <a:stretch>
            <a:fillRect/>
          </a:stretch>
        </p:blipFill>
        <p:spPr>
          <a:xfrm>
            <a:off x="6320333" y="5195621"/>
            <a:ext cx="307238" cy="307238"/>
          </a:xfrm>
          <a:prstGeom prst="rect">
            <a:avLst/>
          </a:prstGeom>
        </p:spPr>
      </p:pic>
      <p:sp>
        <p:nvSpPr>
          <p:cNvPr id="28" name="Text 17"/>
          <p:cNvSpPr txBox="1"/>
          <p:nvPr/>
        </p:nvSpPr>
        <p:spPr>
          <a:xfrm>
            <a:off x="6931152" y="4937760"/>
            <a:ext cx="4663440" cy="914400"/>
          </a:xfrm>
          <a:prstGeom prst="rect">
            <a:avLst/>
          </a:prstGeom>
          <a:noFill/>
          <a:ln/>
        </p:spPr>
        <p:txBody>
          <a:bodyPr wrap="square" lIns="0" tIns="0" rIns="0" bIns="0" rtlCol="0" anchor="ctr"/>
          <a:lstStyle/>
          <a:p>
            <a:pPr indent="0" marL="0">
              <a:buNone/>
            </a:pPr>
            <a:r>
              <a:rPr lang="en-US" sz="1700" dirty="0">
                <a:solidFill>
                  <a:schemeClr val="bg1"/>
                </a:solidFill>
              </a:rPr>
              <a:t>The government supports farmers with information, research, training and finance</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1"/>
          <p:cNvSpPr/>
          <p:nvPr>
            <p:ph idx="101" type="title" hasCustomPrompt="1"/>
          </p:nvPr>
        </p:nvSpPr>
        <p:spPr>
          <a:xfrm>
            <a:off x="548640" y="457200"/>
            <a:ext cx="11091672" cy="777240"/>
          </a:xfrm>
          <a:prstGeom prst="rect">
            <a:avLst/>
          </a:prstGeom>
          <a:noFill/>
          <a:ln/>
        </p:spPr>
        <p:txBody>
          <a:bodyPr wrap="square" lIns="0" tIns="0" rIns="0" bIns="0" rtlCol="0" anchor="ctr"/>
          <a:lstStyle/>
          <a:p>
            <a:pPr indent="0" marL="0">
              <a:buNone/>
            </a:pPr>
            <a:r>
              <a:rPr lang="en-US" sz="3400" b="1" dirty="0">
                <a:solidFill>
                  <a:schemeClr val="tx2"/>
                </a:solidFill>
              </a:rPr>
              <a:t>Check Your Understanding</a:t>
            </a:r>
            <a:endParaRPr lang="en-US" sz="3400" dirty="0"/>
          </a:p>
        </p:txBody>
      </p:sp>
      <p:sp>
        <p:nvSpPr>
          <p:cNvPr id="3" name="Text 1"/>
          <p:cNvSpPr txBox="1"/>
          <p:nvPr/>
        </p:nvSpPr>
        <p:spPr>
          <a:xfrm>
            <a:off x="548640" y="201168"/>
            <a:ext cx="7315200" cy="274320"/>
          </a:xfrm>
          <a:prstGeom prst="rect">
            <a:avLst/>
          </a:prstGeom>
          <a:noFill/>
          <a:ln/>
        </p:spPr>
        <p:txBody>
          <a:bodyPr wrap="square" lIns="0" tIns="0" rIns="0" bIns="0" rtlCol="0" anchor="ctr"/>
          <a:lstStyle/>
          <a:p>
            <a:pPr indent="0" marL="0">
              <a:buNone/>
            </a:pPr>
            <a:r>
              <a:rPr lang="en-US" sz="1100" b="1" spc="200" kern="0" dirty="0">
                <a:solidFill>
                  <a:schemeClr val="accent3"/>
                </a:solidFill>
              </a:rPr>
              <a:t>REVIEW</a:t>
            </a:r>
            <a:endParaRPr lang="en-US" sz="1100" dirty="0"/>
          </a:p>
        </p:txBody>
      </p:sp>
      <p:sp>
        <p:nvSpPr>
          <p:cNvPr id="5" name="as0"/>
          <p:cNvSpPr/>
          <p:nvPr/>
        </p:nvSpPr>
        <p:spPr>
          <a:xfrm>
            <a:off x="548640" y="1463040"/>
            <a:ext cx="3566160" cy="3977640"/>
          </a:xfrm>
          <a:prstGeom prst="roundRect">
            <a:avLst>
              <a:gd name="adj" fmla="val 307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6" name="Shape 3"/>
          <p:cNvSpPr/>
          <p:nvPr/>
        </p:nvSpPr>
        <p:spPr>
          <a:xfrm>
            <a:off x="548640" y="1463040"/>
            <a:ext cx="3566160" cy="868680"/>
          </a:xfrm>
          <a:prstGeom prst="roundRect">
            <a:avLst>
              <a:gd name="adj" fmla="val 12632"/>
            </a:avLst>
          </a:prstGeom>
          <a:solidFill>
            <a:schemeClr val="accent4"/>
          </a:solidFill>
          <a:ln w="12700">
            <a:solidFill>
              <a:schemeClr val="accent4"/>
            </a:solidFill>
            <a:prstDash val="solid"/>
          </a:ln>
        </p:spPr>
      </p:sp>
      <p:sp>
        <p:nvSpPr>
          <p:cNvPr id="7" name="Shape 4"/>
          <p:cNvSpPr/>
          <p:nvPr/>
        </p:nvSpPr>
        <p:spPr>
          <a:xfrm>
            <a:off x="731520" y="1618488"/>
            <a:ext cx="548640" cy="548640"/>
          </a:xfrm>
          <a:prstGeom prst="ellipse">
            <a:avLst/>
          </a:prstGeom>
          <a:solidFill>
            <a:schemeClr val="tx2"/>
          </a:solidFill>
          <a:ln w="12700">
            <a:solidFill>
              <a:schemeClr val="tx2"/>
            </a:solidFill>
            <a:prstDash val="solid"/>
          </a:ln>
        </p:spPr>
      </p:sp>
      <p:pic>
        <p:nvPicPr>
          <p:cNvPr id="8" name="Image 0" descr="preencoded.png">    </p:cNvPr>
          <p:cNvPicPr>
            <a:picLocks noChangeAspect="1"/>
          </p:cNvPicPr>
          <p:nvPr/>
        </p:nvPicPr>
        <p:blipFill>
          <a:blip r:embed="rId1"/>
          <a:stretch>
            <a:fillRect/>
          </a:stretch>
        </p:blipFill>
        <p:spPr>
          <a:xfrm>
            <a:off x="852221" y="1739189"/>
            <a:ext cx="307238" cy="307238"/>
          </a:xfrm>
          <a:prstGeom prst="rect">
            <a:avLst/>
          </a:prstGeom>
        </p:spPr>
      </p:pic>
      <p:sp>
        <p:nvSpPr>
          <p:cNvPr id="9" name="Text 5"/>
          <p:cNvSpPr txBox="1"/>
          <p:nvPr/>
        </p:nvSpPr>
        <p:spPr>
          <a:xfrm>
            <a:off x="1463040" y="1463040"/>
            <a:ext cx="2560320" cy="86868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Remember and understand</a:t>
            </a:r>
            <a:endParaRPr lang="en-US" sz="2000" dirty="0"/>
          </a:p>
        </p:txBody>
      </p:sp>
      <p:sp>
        <p:nvSpPr>
          <p:cNvPr id="10" name="Text 6"/>
          <p:cNvSpPr txBox="1"/>
          <p:nvPr/>
        </p:nvSpPr>
        <p:spPr>
          <a:xfrm>
            <a:off x="777240" y="2560320"/>
            <a:ext cx="3154680" cy="283464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chemeClr val="tx1"/>
                </a:solidFill>
              </a:rPr>
              <a:t>Match kharif, rabi and zaid with their seasons</a:t>
            </a:r>
            <a:endParaRPr lang="en-US" sz="1600" dirty="0"/>
          </a:p>
          <a:p>
            <a:pPr marL="342900" indent="-342900">
              <a:spcAft>
                <a:spcPts val="900"/>
              </a:spcAft>
              <a:buSzPct val="100000"/>
              <a:buChar char="•"/>
            </a:pPr>
            <a:r>
              <a:rPr lang="en-US" sz="1600" dirty="0">
                <a:solidFill>
                  <a:schemeClr val="tx1"/>
                </a:solidFill>
              </a:rPr>
              <a:t>Match alluvial soil, alpine soil and terrace farming with their descriptions</a:t>
            </a:r>
            <a:endParaRPr lang="en-US" sz="1600" dirty="0"/>
          </a:p>
          <a:p>
            <a:pPr marL="342900" indent="-342900">
              <a:spcAft>
                <a:spcPts val="900"/>
              </a:spcAft>
              <a:buSzPct val="100000"/>
              <a:buChar char="•"/>
            </a:pPr>
            <a:r>
              <a:rPr lang="en-US" sz="1600" dirty="0">
                <a:solidFill>
                  <a:schemeClr val="tx1"/>
                </a:solidFill>
              </a:rPr>
              <a:t>Name the six major soil types</a:t>
            </a:r>
            <a:endParaRPr lang="en-US" sz="1600" dirty="0"/>
          </a:p>
        </p:txBody>
      </p:sp>
      <p:sp>
        <p:nvSpPr>
          <p:cNvPr id="11" name="as1"/>
          <p:cNvSpPr/>
          <p:nvPr/>
        </p:nvSpPr>
        <p:spPr>
          <a:xfrm>
            <a:off x="4315968" y="1463040"/>
            <a:ext cx="3566160" cy="3977640"/>
          </a:xfrm>
          <a:prstGeom prst="roundRect">
            <a:avLst>
              <a:gd name="adj" fmla="val 307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2" name="Shape 8"/>
          <p:cNvSpPr/>
          <p:nvPr/>
        </p:nvSpPr>
        <p:spPr>
          <a:xfrm>
            <a:off x="4315968" y="1463040"/>
            <a:ext cx="3566160" cy="868680"/>
          </a:xfrm>
          <a:prstGeom prst="roundRect">
            <a:avLst>
              <a:gd name="adj" fmla="val 12632"/>
            </a:avLst>
          </a:prstGeom>
          <a:solidFill>
            <a:schemeClr val="accent1"/>
          </a:solidFill>
          <a:ln w="12700">
            <a:solidFill>
              <a:schemeClr val="accent1"/>
            </a:solidFill>
            <a:prstDash val="solid"/>
          </a:ln>
        </p:spPr>
      </p:sp>
      <p:sp>
        <p:nvSpPr>
          <p:cNvPr id="13" name="Shape 9"/>
          <p:cNvSpPr/>
          <p:nvPr/>
        </p:nvSpPr>
        <p:spPr>
          <a:xfrm>
            <a:off x="4498848" y="1618488"/>
            <a:ext cx="548640" cy="548640"/>
          </a:xfrm>
          <a:prstGeom prst="ellipse">
            <a:avLst/>
          </a:prstGeom>
          <a:solidFill>
            <a:schemeClr val="tx2"/>
          </a:solidFill>
          <a:ln w="12700">
            <a:solidFill>
              <a:schemeClr val="tx2"/>
            </a:solidFill>
            <a:prstDash val="solid"/>
          </a:ln>
        </p:spPr>
      </p:sp>
      <p:pic>
        <p:nvPicPr>
          <p:cNvPr id="14" name="Image 1" descr="preencoded.png">    </p:cNvPr>
          <p:cNvPicPr>
            <a:picLocks noChangeAspect="1"/>
          </p:cNvPicPr>
          <p:nvPr/>
        </p:nvPicPr>
        <p:blipFill>
          <a:blip r:embed="rId2"/>
          <a:stretch>
            <a:fillRect/>
          </a:stretch>
        </p:blipFill>
        <p:spPr>
          <a:xfrm>
            <a:off x="4619549" y="1739189"/>
            <a:ext cx="307238" cy="307238"/>
          </a:xfrm>
          <a:prstGeom prst="rect">
            <a:avLst/>
          </a:prstGeom>
        </p:spPr>
      </p:pic>
      <p:sp>
        <p:nvSpPr>
          <p:cNvPr id="15" name="Text 10"/>
          <p:cNvSpPr txBox="1"/>
          <p:nvPr/>
        </p:nvSpPr>
        <p:spPr>
          <a:xfrm>
            <a:off x="5230368" y="1463040"/>
            <a:ext cx="2560320" cy="86868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Apply and analyse</a:t>
            </a:r>
            <a:endParaRPr lang="en-US" sz="2000" dirty="0"/>
          </a:p>
        </p:txBody>
      </p:sp>
      <p:sp>
        <p:nvSpPr>
          <p:cNvPr id="16" name="Text 11"/>
          <p:cNvSpPr txBox="1"/>
          <p:nvPr/>
        </p:nvSpPr>
        <p:spPr>
          <a:xfrm>
            <a:off x="4544568" y="2560320"/>
            <a:ext cx="3154680" cy="283464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chemeClr val="tx1"/>
                </a:solidFill>
              </a:rPr>
              <a:t>Why do Kerala farmers grow rice and Punjab farmers mostly wheat? What if they swapped?</a:t>
            </a:r>
            <a:endParaRPr lang="en-US" sz="1600" dirty="0"/>
          </a:p>
          <a:p>
            <a:pPr marL="342900" indent="-342900">
              <a:spcAft>
                <a:spcPts val="900"/>
              </a:spcAft>
              <a:buSzPct val="100000"/>
              <a:buChar char="•"/>
            </a:pPr>
            <a:r>
              <a:rPr lang="en-US" sz="1600" dirty="0">
                <a:solidFill>
                  <a:schemeClr val="tx1"/>
                </a:solidFill>
              </a:rPr>
              <a:t>Why do certain crops thrive in specific regions?</a:t>
            </a:r>
            <a:endParaRPr lang="en-US" sz="1600" dirty="0"/>
          </a:p>
          <a:p>
            <a:pPr marL="342900" indent="-342900">
              <a:spcAft>
                <a:spcPts val="900"/>
              </a:spcAft>
              <a:buSzPct val="100000"/>
              <a:buChar char="•"/>
            </a:pPr>
            <a:r>
              <a:rPr lang="en-US" sz="1600" dirty="0">
                <a:solidFill>
                  <a:schemeClr val="tx1"/>
                </a:solidFill>
              </a:rPr>
              <a:t>How has modern technology helped farmers?</a:t>
            </a:r>
            <a:endParaRPr lang="en-US" sz="1600" dirty="0"/>
          </a:p>
        </p:txBody>
      </p:sp>
      <p:sp>
        <p:nvSpPr>
          <p:cNvPr id="17" name="as2"/>
          <p:cNvSpPr/>
          <p:nvPr/>
        </p:nvSpPr>
        <p:spPr>
          <a:xfrm>
            <a:off x="8083296" y="1463040"/>
            <a:ext cx="3566160" cy="3977640"/>
          </a:xfrm>
          <a:prstGeom prst="roundRect">
            <a:avLst>
              <a:gd name="adj" fmla="val 3077"/>
            </a:avLst>
          </a:prstGeom>
          <a:solidFill>
            <a:schemeClr val="bg2"/>
          </a:solidFill>
          <a:ln w="12700">
            <a:solidFill>
              <a:schemeClr val="bg2"/>
            </a:solidFill>
            <a:prstDash val="solid"/>
          </a:ln>
          <a:effectLst>
            <a:outerShdw sx="100000" sy="100000" kx="0" ky="0" algn="bl" rotWithShape="0" blurRad="76200" dist="25400" dir="5400000">
              <a:srgbClr val="000000">
                <a:alpha val="12000"/>
              </a:srgbClr>
            </a:outerShdw>
          </a:effectLst>
        </p:spPr>
      </p:sp>
      <p:sp>
        <p:nvSpPr>
          <p:cNvPr id="18" name="Shape 13"/>
          <p:cNvSpPr/>
          <p:nvPr/>
        </p:nvSpPr>
        <p:spPr>
          <a:xfrm>
            <a:off x="8083296" y="1463040"/>
            <a:ext cx="3566160" cy="868680"/>
          </a:xfrm>
          <a:prstGeom prst="roundRect">
            <a:avLst>
              <a:gd name="adj" fmla="val 12632"/>
            </a:avLst>
          </a:prstGeom>
          <a:solidFill>
            <a:schemeClr val="accent3"/>
          </a:solidFill>
          <a:ln w="12700">
            <a:solidFill>
              <a:schemeClr val="accent3"/>
            </a:solidFill>
            <a:prstDash val="solid"/>
          </a:ln>
        </p:spPr>
      </p:sp>
      <p:sp>
        <p:nvSpPr>
          <p:cNvPr id="19" name="Shape 14"/>
          <p:cNvSpPr/>
          <p:nvPr/>
        </p:nvSpPr>
        <p:spPr>
          <a:xfrm>
            <a:off x="8266176" y="1618488"/>
            <a:ext cx="548640" cy="548640"/>
          </a:xfrm>
          <a:prstGeom prst="ellipse">
            <a:avLst/>
          </a:prstGeom>
          <a:solidFill>
            <a:schemeClr val="tx2"/>
          </a:solidFill>
          <a:ln w="12700">
            <a:solidFill>
              <a:schemeClr val="tx2"/>
            </a:solidFill>
            <a:prstDash val="solid"/>
          </a:ln>
        </p:spPr>
      </p:sp>
      <p:pic>
        <p:nvPicPr>
          <p:cNvPr id="20" name="Image 2" descr="preencoded.png">    </p:cNvPr>
          <p:cNvPicPr>
            <a:picLocks noChangeAspect="1"/>
          </p:cNvPicPr>
          <p:nvPr/>
        </p:nvPicPr>
        <p:blipFill>
          <a:blip r:embed="rId3"/>
          <a:stretch>
            <a:fillRect/>
          </a:stretch>
        </p:blipFill>
        <p:spPr>
          <a:xfrm>
            <a:off x="8386877" y="1739189"/>
            <a:ext cx="307238" cy="307238"/>
          </a:xfrm>
          <a:prstGeom prst="rect">
            <a:avLst/>
          </a:prstGeom>
        </p:spPr>
      </p:pic>
      <p:sp>
        <p:nvSpPr>
          <p:cNvPr id="21" name="Text 15"/>
          <p:cNvSpPr txBox="1"/>
          <p:nvPr/>
        </p:nvSpPr>
        <p:spPr>
          <a:xfrm>
            <a:off x="8997696" y="1463040"/>
            <a:ext cx="2560320" cy="868680"/>
          </a:xfrm>
          <a:prstGeom prst="rect">
            <a:avLst/>
          </a:prstGeom>
          <a:noFill/>
          <a:ln/>
        </p:spPr>
        <p:txBody>
          <a:bodyPr wrap="square" lIns="0" tIns="0" rIns="0" bIns="0" rtlCol="0" anchor="ctr"/>
          <a:lstStyle/>
          <a:p>
            <a:pPr indent="0" marL="0">
              <a:buNone/>
            </a:pPr>
            <a:r>
              <a:rPr lang="en-US" sz="2000" b="1" dirty="0">
                <a:solidFill>
                  <a:schemeClr val="bg1"/>
                </a:solidFill>
                <a:latin typeface="Cambria" pitchFamily="34" charset="0"/>
                <a:ea typeface="Cambria" pitchFamily="34" charset="-122"/>
                <a:cs typeface="Cambria" pitchFamily="34" charset="-120"/>
              </a:rPr>
              <a:t>Evaluate and create</a:t>
            </a:r>
            <a:endParaRPr lang="en-US" sz="2000" dirty="0"/>
          </a:p>
        </p:txBody>
      </p:sp>
      <p:sp>
        <p:nvSpPr>
          <p:cNvPr id="22" name="Text 16"/>
          <p:cNvSpPr txBox="1"/>
          <p:nvPr/>
        </p:nvSpPr>
        <p:spPr>
          <a:xfrm>
            <a:off x="8311896" y="2560320"/>
            <a:ext cx="3154680" cy="2834640"/>
          </a:xfrm>
          <a:prstGeom prst="rect">
            <a:avLst/>
          </a:prstGeom>
          <a:noFill/>
          <a:ln/>
        </p:spPr>
        <p:txBody>
          <a:bodyPr wrap="square" lIns="0" tIns="0" rIns="0" bIns="0" rtlCol="0" anchor="t"/>
          <a:lstStyle/>
          <a:p>
            <a:pPr marL="342900" indent="-342900">
              <a:spcAft>
                <a:spcPts val="900"/>
              </a:spcAft>
              <a:buSzPct val="100000"/>
              <a:buChar char="•"/>
            </a:pPr>
            <a:r>
              <a:rPr lang="en-US" sz="1600" dirty="0">
                <a:solidFill>
                  <a:schemeClr val="tx1"/>
                </a:solidFill>
              </a:rPr>
              <a:t>Debate: “Traditional irrigation methods are better than modern ones”</a:t>
            </a:r>
            <a:endParaRPr lang="en-US" sz="1600" dirty="0"/>
          </a:p>
          <a:p>
            <a:pPr marL="342900" indent="-342900">
              <a:spcAft>
                <a:spcPts val="900"/>
              </a:spcAft>
              <a:buSzPct val="100000"/>
              <a:buChar char="•"/>
            </a:pPr>
            <a:r>
              <a:rPr lang="en-US" sz="1600" dirty="0">
                <a:solidFill>
                  <a:schemeClr val="tx1"/>
                </a:solidFill>
              </a:rPr>
              <a:t>Plan solutions for the Ganga basin and present them</a:t>
            </a:r>
            <a:endParaRPr lang="en-US" sz="1600" dirty="0"/>
          </a:p>
          <a:p>
            <a:pPr marL="342900" indent="-342900">
              <a:spcAft>
                <a:spcPts val="900"/>
              </a:spcAft>
              <a:buSzPct val="100000"/>
              <a:buChar char="•"/>
            </a:pPr>
            <a:r>
              <a:rPr lang="en-US" sz="1600" dirty="0">
                <a:solidFill>
                  <a:schemeClr val="tx1"/>
                </a:solidFill>
              </a:rPr>
              <a:t>Essay or drawing: farming when you are 60</a:t>
            </a:r>
            <a:endParaRPr lang="en-US" sz="1600" dirty="0"/>
          </a:p>
        </p:txBody>
      </p:sp>
      <p:sp>
        <p:nvSpPr>
          <p:cNvPr id="23" name="project"/>
          <p:cNvSpPr/>
          <p:nvPr/>
        </p:nvSpPr>
        <p:spPr>
          <a:xfrm>
            <a:off x="548640" y="5623560"/>
            <a:ext cx="11091672" cy="594360"/>
          </a:xfrm>
          <a:prstGeom prst="roundRect">
            <a:avLst>
              <a:gd name="adj" fmla="val 18462"/>
            </a:avLst>
          </a:prstGeom>
          <a:solidFill>
            <a:schemeClr val="tx2"/>
          </a:solidFill>
          <a:ln w="12700">
            <a:solidFill>
              <a:schemeClr val="tx2"/>
            </a:solidFill>
            <a:prstDash val="solid"/>
          </a:ln>
          <a:effectLst>
            <a:outerShdw sx="100000" sy="100000" kx="0" ky="0" algn="bl" rotWithShape="0" blurRad="76200" dist="25400" dir="5400000">
              <a:srgbClr val="000000">
                <a:alpha val="12000"/>
              </a:srgbClr>
            </a:outerShdw>
          </a:effectLst>
        </p:spPr>
      </p:sp>
      <p:sp>
        <p:nvSpPr>
          <p:cNvPr id="24" name="Text 18"/>
          <p:cNvSpPr txBox="1"/>
          <p:nvPr/>
        </p:nvSpPr>
        <p:spPr>
          <a:xfrm>
            <a:off x="777240" y="5623560"/>
            <a:ext cx="10698480" cy="594360"/>
          </a:xfrm>
          <a:prstGeom prst="rect">
            <a:avLst/>
          </a:prstGeom>
          <a:noFill/>
          <a:ln/>
        </p:spPr>
        <p:txBody>
          <a:bodyPr wrap="square" lIns="0" tIns="0" rIns="0" bIns="0" rtlCol="0" anchor="ctr"/>
          <a:lstStyle/>
          <a:p>
            <a:pPr indent="0" marL="0">
              <a:buNone/>
            </a:pPr>
            <a:r>
              <a:rPr lang="en-US" sz="1700" b="1" dirty="0">
                <a:solidFill>
                  <a:schemeClr val="accent2"/>
                </a:solidFill>
              </a:rPr>
              <a:t>Project: </a:t>
            </a:r>
            <a:pPr indent="0" marL="0">
              <a:buNone/>
            </a:pPr>
            <a:r>
              <a:rPr lang="en-US" sz="1700" dirty="0">
                <a:solidFill>
                  <a:schemeClr val="bg1"/>
                </a:solidFill>
              </a:rPr>
              <a:t>family food flowchart linking favourite dishes to crops and the soil types they grow in.</a:t>
            </a:r>
            <a:endParaRPr lang="en-US" sz="1700" dirty="0"/>
          </a:p>
        </p:txBody>
      </p:sp>
      <p:sp>
        <p:nvSpPr>
          <p:cNvPr id="25" name="Slide Number Placeholder 0"/>
          <p:cNvSpPr>
            <a:spLocks noGrp="1"/>
          </p:cNvSpPr>
          <p:nvPr>
            <p:ph type="sldNum" sz="quarter" idx="4294967295"/>
          </p:nvPr>
        </p:nvSpPr>
        <p:spPr>
          <a:xfrm>
            <a:off x="10972800" y="6400800"/>
            <a:ext cx="667512"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30</a:t>
            </a:fld>
            <a:endParaRPr lang="en-US"/>
          </a:p>
        </p:txBody>
      </p:sp>
    </p:spTree>
  </p:cSld>
  <p:clrMapOvr>
    <a:masterClrMapping/>
  </p:clrMapOvr>
</p:sld>
</file>

<file path=ppt/theme/theme1.xml><?xml version="1.0" encoding="utf-8"?>
<a:theme xmlns:a="http://schemas.openxmlformats.org/drawingml/2006/main" name="Indian Farming">
  <a:themeElements>
    <a:clrScheme name="Indian Farming">
      <a:dk1>
        <a:srgbClr val="1F2A1F"/>
      </a:dk1>
      <a:lt1>
        <a:srgbClr val="FFFFFF"/>
      </a:lt1>
      <a:dk2>
        <a:srgbClr val="1B5E20"/>
      </a:dk2>
      <a:lt2>
        <a:srgbClr val="EEF5E6"/>
      </a:lt2>
      <a:accent1>
        <a:srgbClr val="2E7D32"/>
      </a:accent1>
      <a:accent2>
        <a:srgbClr val="E9A820"/>
      </a:accent2>
      <a:accent3>
        <a:srgbClr val="B5542F"/>
      </a:accent3>
      <a:accent4>
        <a:srgbClr val="1F7A8C"/>
      </a:accent4>
      <a:accent5>
        <a:srgbClr val="7A5C3E"/>
      </a:accent5>
      <a:accent6>
        <a:srgbClr val="8BC34A"/>
      </a:accent6>
      <a:hlink>
        <a:srgbClr val="1F7A8C"/>
      </a:hlink>
      <a:folHlink>
        <a:srgbClr val="7A5C3E"/>
      </a:folHlink>
    </a:clrScheme>
    <a:fontScheme name="Indian Farming">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30</Slides>
  <Notes>30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Story of Indian Farming - Grade 7 Social Science</dc:title>
  <dc:subject>PptxGenJS Presentation</dc:subject>
  <dc:creator>PptxGenJS</dc:creator>
  <cp:lastModifiedBy>PptxGenJS</cp:lastModifiedBy>
  <cp:revision>1</cp:revision>
  <dcterms:created xsi:type="dcterms:W3CDTF">2026-10-12T04:33:16Z</dcterms:created>
  <dcterms:modified xsi:type="dcterms:W3CDTF">2026-10-12T04:33:16Z</dcterms:modified>
</cp:coreProperties>
</file>